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8" r:id="rId2"/>
    <p:sldId id="257" r:id="rId3"/>
    <p:sldId id="275" r:id="rId4"/>
    <p:sldId id="259" r:id="rId5"/>
    <p:sldId id="260" r:id="rId6"/>
    <p:sldId id="261" r:id="rId7"/>
    <p:sldId id="262" r:id="rId8"/>
    <p:sldId id="273" r:id="rId9"/>
    <p:sldId id="277" r:id="rId10"/>
    <p:sldId id="264" r:id="rId11"/>
    <p:sldId id="265" r:id="rId12"/>
    <p:sldId id="266" r:id="rId13"/>
    <p:sldId id="268" r:id="rId14"/>
    <p:sldId id="269" r:id="rId15"/>
    <p:sldId id="267" r:id="rId16"/>
    <p:sldId id="278" r:id="rId17"/>
    <p:sldId id="279" r:id="rId18"/>
    <p:sldId id="270" r:id="rId19"/>
    <p:sldId id="271" r:id="rId20"/>
    <p:sldId id="280" r:id="rId21"/>
    <p:sldId id="274" r:id="rId22"/>
    <p:sldId id="281" r:id="rId23"/>
    <p:sldId id="291" r:id="rId24"/>
    <p:sldId id="276" r:id="rId25"/>
    <p:sldId id="292" r:id="rId26"/>
    <p:sldId id="293" r:id="rId27"/>
    <p:sldId id="294" r:id="rId28"/>
    <p:sldId id="282" r:id="rId29"/>
    <p:sldId id="295" r:id="rId30"/>
    <p:sldId id="283" r:id="rId31"/>
    <p:sldId id="285" r:id="rId32"/>
    <p:sldId id="287" r:id="rId33"/>
    <p:sldId id="288" r:id="rId34"/>
    <p:sldId id="290" r:id="rId35"/>
    <p:sldId id="296" r:id="rId36"/>
    <p:sldId id="297"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602DC3-1E56-4007-BE4A-FA61F2474C08}" v="1" dt="2024-09-29T12:15:36.4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shek K hiremath" userId="8988ad6da003ee66" providerId="LiveId" clId="{43602DC3-1E56-4007-BE4A-FA61F2474C08}"/>
    <pc:docChg chg="custSel addSld delSld modSld">
      <pc:chgData name="Abhishek K hiremath" userId="8988ad6da003ee66" providerId="LiveId" clId="{43602DC3-1E56-4007-BE4A-FA61F2474C08}" dt="2024-09-29T12:15:41.791" v="5" actId="2696"/>
      <pc:docMkLst>
        <pc:docMk/>
      </pc:docMkLst>
      <pc:sldChg chg="delSp modSp del mod">
        <pc:chgData name="Abhishek K hiremath" userId="8988ad6da003ee66" providerId="LiveId" clId="{43602DC3-1E56-4007-BE4A-FA61F2474C08}" dt="2024-09-29T12:15:41.791" v="5" actId="2696"/>
        <pc:sldMkLst>
          <pc:docMk/>
          <pc:sldMk cId="1575813645" sldId="256"/>
        </pc:sldMkLst>
        <pc:spChg chg="del mod">
          <ac:chgData name="Abhishek K hiremath" userId="8988ad6da003ee66" providerId="LiveId" clId="{43602DC3-1E56-4007-BE4A-FA61F2474C08}" dt="2024-09-29T12:15:34.433" v="3" actId="478"/>
          <ac:spMkLst>
            <pc:docMk/>
            <pc:sldMk cId="1575813645" sldId="256"/>
            <ac:spMk id="7" creationId="{81414622-D5D3-D207-74A6-0ACCD27EADE0}"/>
          </ac:spMkLst>
        </pc:spChg>
        <pc:picChg chg="del">
          <ac:chgData name="Abhishek K hiremath" userId="8988ad6da003ee66" providerId="LiveId" clId="{43602DC3-1E56-4007-BE4A-FA61F2474C08}" dt="2024-09-29T12:15:25.797" v="0" actId="478"/>
          <ac:picMkLst>
            <pc:docMk/>
            <pc:sldMk cId="1575813645" sldId="256"/>
            <ac:picMk id="5" creationId="{01F8B5BB-4CD8-4C8B-73AF-9FE36F6FFA62}"/>
          </ac:picMkLst>
        </pc:picChg>
        <pc:picChg chg="del">
          <ac:chgData name="Abhishek K hiremath" userId="8988ad6da003ee66" providerId="LiveId" clId="{43602DC3-1E56-4007-BE4A-FA61F2474C08}" dt="2024-09-29T12:15:28.198" v="1" actId="478"/>
          <ac:picMkLst>
            <pc:docMk/>
            <pc:sldMk cId="1575813645" sldId="256"/>
            <ac:picMk id="6" creationId="{182659A0-D154-FDC4-677D-92CB17BC99C2}"/>
          </ac:picMkLst>
        </pc:picChg>
      </pc:sldChg>
      <pc:sldChg chg="add">
        <pc:chgData name="Abhishek K hiremath" userId="8988ad6da003ee66" providerId="LiveId" clId="{43602DC3-1E56-4007-BE4A-FA61F2474C08}" dt="2024-09-29T12:15:36.417" v="4"/>
        <pc:sldMkLst>
          <pc:docMk/>
          <pc:sldMk cId="3801031451" sldId="298"/>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54247-1507-0640-B50C-86529682BF1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FD261A2-2E75-32DB-14BF-09A23E6461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404DC56-A7C4-2420-B10C-6D78EFE1A111}"/>
              </a:ext>
            </a:extLst>
          </p:cNvPr>
          <p:cNvSpPr>
            <a:spLocks noGrp="1"/>
          </p:cNvSpPr>
          <p:nvPr>
            <p:ph type="dt" sz="half" idx="10"/>
          </p:nvPr>
        </p:nvSpPr>
        <p:spPr/>
        <p:txBody>
          <a:bodyPr/>
          <a:lstStyle/>
          <a:p>
            <a:fld id="{EA51E620-C24E-4404-8A46-5C9E77C09C85}" type="datetimeFigureOut">
              <a:rPr lang="en-US" smtClean="0"/>
              <a:t>9/29/2024</a:t>
            </a:fld>
            <a:endParaRPr lang="en-US"/>
          </a:p>
        </p:txBody>
      </p:sp>
      <p:sp>
        <p:nvSpPr>
          <p:cNvPr id="5" name="Footer Placeholder 4">
            <a:extLst>
              <a:ext uri="{FF2B5EF4-FFF2-40B4-BE49-F238E27FC236}">
                <a16:creationId xmlns:a16="http://schemas.microsoft.com/office/drawing/2014/main" id="{04E33C5F-07D3-66C1-5316-624DA6BA69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9AFCAA-5364-9BE1-59AD-111F36A37F90}"/>
              </a:ext>
            </a:extLst>
          </p:cNvPr>
          <p:cNvSpPr>
            <a:spLocks noGrp="1"/>
          </p:cNvSpPr>
          <p:nvPr>
            <p:ph type="sldNum" sz="quarter" idx="12"/>
          </p:nvPr>
        </p:nvSpPr>
        <p:spPr/>
        <p:txBody>
          <a:bodyPr/>
          <a:lstStyle/>
          <a:p>
            <a:fld id="{C82DFC3D-095B-4528-BC10-AAE0E0B80A42}" type="slidenum">
              <a:rPr lang="en-US" smtClean="0"/>
              <a:t>‹#›</a:t>
            </a:fld>
            <a:endParaRPr lang="en-US"/>
          </a:p>
        </p:txBody>
      </p:sp>
    </p:spTree>
    <p:extLst>
      <p:ext uri="{BB962C8B-B14F-4D97-AF65-F5344CB8AC3E}">
        <p14:creationId xmlns:p14="http://schemas.microsoft.com/office/powerpoint/2010/main" val="467662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40DF6-6BAB-94D7-4CC4-6F8710D1DE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903A986-6574-A173-8CFF-32ABF0907F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E4E1D2-B750-E9DF-20C8-8308EC0B74CF}"/>
              </a:ext>
            </a:extLst>
          </p:cNvPr>
          <p:cNvSpPr>
            <a:spLocks noGrp="1"/>
          </p:cNvSpPr>
          <p:nvPr>
            <p:ph type="dt" sz="half" idx="10"/>
          </p:nvPr>
        </p:nvSpPr>
        <p:spPr/>
        <p:txBody>
          <a:bodyPr/>
          <a:lstStyle/>
          <a:p>
            <a:fld id="{EA51E620-C24E-4404-8A46-5C9E77C09C85}" type="datetimeFigureOut">
              <a:rPr lang="en-US" smtClean="0"/>
              <a:t>9/29/2024</a:t>
            </a:fld>
            <a:endParaRPr lang="en-US"/>
          </a:p>
        </p:txBody>
      </p:sp>
      <p:sp>
        <p:nvSpPr>
          <p:cNvPr id="5" name="Footer Placeholder 4">
            <a:extLst>
              <a:ext uri="{FF2B5EF4-FFF2-40B4-BE49-F238E27FC236}">
                <a16:creationId xmlns:a16="http://schemas.microsoft.com/office/drawing/2014/main" id="{B85A5DDA-9A9F-D05F-4F69-9DB9F4C2C8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168A96-DA9E-A26D-BFF6-1C3A89969845}"/>
              </a:ext>
            </a:extLst>
          </p:cNvPr>
          <p:cNvSpPr>
            <a:spLocks noGrp="1"/>
          </p:cNvSpPr>
          <p:nvPr>
            <p:ph type="sldNum" sz="quarter" idx="12"/>
          </p:nvPr>
        </p:nvSpPr>
        <p:spPr/>
        <p:txBody>
          <a:bodyPr/>
          <a:lstStyle/>
          <a:p>
            <a:fld id="{C82DFC3D-095B-4528-BC10-AAE0E0B80A42}" type="slidenum">
              <a:rPr lang="en-US" smtClean="0"/>
              <a:t>‹#›</a:t>
            </a:fld>
            <a:endParaRPr lang="en-US"/>
          </a:p>
        </p:txBody>
      </p:sp>
    </p:spTree>
    <p:extLst>
      <p:ext uri="{BB962C8B-B14F-4D97-AF65-F5344CB8AC3E}">
        <p14:creationId xmlns:p14="http://schemas.microsoft.com/office/powerpoint/2010/main" val="775346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300FCF-5F93-63D1-50D6-FFA46CCF03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2FF2D97-B8B0-C1BB-0548-77E2EF24CF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901472-76B4-35F6-744F-C6BE97E58811}"/>
              </a:ext>
            </a:extLst>
          </p:cNvPr>
          <p:cNvSpPr>
            <a:spLocks noGrp="1"/>
          </p:cNvSpPr>
          <p:nvPr>
            <p:ph type="dt" sz="half" idx="10"/>
          </p:nvPr>
        </p:nvSpPr>
        <p:spPr/>
        <p:txBody>
          <a:bodyPr/>
          <a:lstStyle/>
          <a:p>
            <a:fld id="{EA51E620-C24E-4404-8A46-5C9E77C09C85}" type="datetimeFigureOut">
              <a:rPr lang="en-US" smtClean="0"/>
              <a:t>9/29/2024</a:t>
            </a:fld>
            <a:endParaRPr lang="en-US"/>
          </a:p>
        </p:txBody>
      </p:sp>
      <p:sp>
        <p:nvSpPr>
          <p:cNvPr id="5" name="Footer Placeholder 4">
            <a:extLst>
              <a:ext uri="{FF2B5EF4-FFF2-40B4-BE49-F238E27FC236}">
                <a16:creationId xmlns:a16="http://schemas.microsoft.com/office/drawing/2014/main" id="{706DFE3F-8E9A-7C23-9DBF-115E94B2A4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87051B-FF3A-FBA3-F199-98DECEBFF958}"/>
              </a:ext>
            </a:extLst>
          </p:cNvPr>
          <p:cNvSpPr>
            <a:spLocks noGrp="1"/>
          </p:cNvSpPr>
          <p:nvPr>
            <p:ph type="sldNum" sz="quarter" idx="12"/>
          </p:nvPr>
        </p:nvSpPr>
        <p:spPr/>
        <p:txBody>
          <a:bodyPr/>
          <a:lstStyle/>
          <a:p>
            <a:fld id="{C82DFC3D-095B-4528-BC10-AAE0E0B80A42}" type="slidenum">
              <a:rPr lang="en-US" smtClean="0"/>
              <a:t>‹#›</a:t>
            </a:fld>
            <a:endParaRPr lang="en-US"/>
          </a:p>
        </p:txBody>
      </p:sp>
    </p:spTree>
    <p:extLst>
      <p:ext uri="{BB962C8B-B14F-4D97-AF65-F5344CB8AC3E}">
        <p14:creationId xmlns:p14="http://schemas.microsoft.com/office/powerpoint/2010/main" val="12618347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ahoma"/>
                <a:cs typeface="Tahoma"/>
              </a:defRPr>
            </a:lvl1pPr>
          </a:lstStyle>
          <a:p>
            <a:endParaRPr/>
          </a:p>
        </p:txBody>
      </p:sp>
      <p:sp>
        <p:nvSpPr>
          <p:cNvPr id="3" name="Holder 3"/>
          <p:cNvSpPr>
            <a:spLocks noGrp="1"/>
          </p:cNvSpPr>
          <p:nvPr>
            <p:ph sz="half" idx="2"/>
          </p:nvPr>
        </p:nvSpPr>
        <p:spPr>
          <a:xfrm>
            <a:off x="609600" y="1577340"/>
            <a:ext cx="530352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38779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9/29/2024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690485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9E861-A4CE-F081-4EC5-5BEC00BAFA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CEE1EF-DD21-DBFA-1F0E-895DF27232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F6F632-1F91-F644-5BA2-CB65C4244E78}"/>
              </a:ext>
            </a:extLst>
          </p:cNvPr>
          <p:cNvSpPr>
            <a:spLocks noGrp="1"/>
          </p:cNvSpPr>
          <p:nvPr>
            <p:ph type="dt" sz="half" idx="10"/>
          </p:nvPr>
        </p:nvSpPr>
        <p:spPr/>
        <p:txBody>
          <a:bodyPr/>
          <a:lstStyle/>
          <a:p>
            <a:fld id="{EA51E620-C24E-4404-8A46-5C9E77C09C85}" type="datetimeFigureOut">
              <a:rPr lang="en-US" smtClean="0"/>
              <a:t>9/29/2024</a:t>
            </a:fld>
            <a:endParaRPr lang="en-US"/>
          </a:p>
        </p:txBody>
      </p:sp>
      <p:sp>
        <p:nvSpPr>
          <p:cNvPr id="5" name="Footer Placeholder 4">
            <a:extLst>
              <a:ext uri="{FF2B5EF4-FFF2-40B4-BE49-F238E27FC236}">
                <a16:creationId xmlns:a16="http://schemas.microsoft.com/office/drawing/2014/main" id="{024427F4-1158-926E-1225-1EDD068D20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4DF6A5-8C3E-67F0-FCDE-BF4C77E30BE6}"/>
              </a:ext>
            </a:extLst>
          </p:cNvPr>
          <p:cNvSpPr>
            <a:spLocks noGrp="1"/>
          </p:cNvSpPr>
          <p:nvPr>
            <p:ph type="sldNum" sz="quarter" idx="12"/>
          </p:nvPr>
        </p:nvSpPr>
        <p:spPr/>
        <p:txBody>
          <a:bodyPr/>
          <a:lstStyle/>
          <a:p>
            <a:fld id="{C82DFC3D-095B-4528-BC10-AAE0E0B80A42}" type="slidenum">
              <a:rPr lang="en-US" smtClean="0"/>
              <a:t>‹#›</a:t>
            </a:fld>
            <a:endParaRPr lang="en-US"/>
          </a:p>
        </p:txBody>
      </p:sp>
    </p:spTree>
    <p:extLst>
      <p:ext uri="{BB962C8B-B14F-4D97-AF65-F5344CB8AC3E}">
        <p14:creationId xmlns:p14="http://schemas.microsoft.com/office/powerpoint/2010/main" val="4045780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58A77-D9E6-968E-F7DF-D33761CD7C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7AC54E-81B4-055B-2C6F-4A8C87DCD7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4EC467E-B20C-48E4-B284-11297DAA44C0}"/>
              </a:ext>
            </a:extLst>
          </p:cNvPr>
          <p:cNvSpPr>
            <a:spLocks noGrp="1"/>
          </p:cNvSpPr>
          <p:nvPr>
            <p:ph type="dt" sz="half" idx="10"/>
          </p:nvPr>
        </p:nvSpPr>
        <p:spPr/>
        <p:txBody>
          <a:bodyPr/>
          <a:lstStyle/>
          <a:p>
            <a:fld id="{EA51E620-C24E-4404-8A46-5C9E77C09C85}" type="datetimeFigureOut">
              <a:rPr lang="en-US" smtClean="0"/>
              <a:t>9/29/2024</a:t>
            </a:fld>
            <a:endParaRPr lang="en-US"/>
          </a:p>
        </p:txBody>
      </p:sp>
      <p:sp>
        <p:nvSpPr>
          <p:cNvPr id="5" name="Footer Placeholder 4">
            <a:extLst>
              <a:ext uri="{FF2B5EF4-FFF2-40B4-BE49-F238E27FC236}">
                <a16:creationId xmlns:a16="http://schemas.microsoft.com/office/drawing/2014/main" id="{037E1F1F-8C3D-8543-FB9E-31CDA9FBC8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2AE794-C7A6-69BC-1C78-23BB0510BAF2}"/>
              </a:ext>
            </a:extLst>
          </p:cNvPr>
          <p:cNvSpPr>
            <a:spLocks noGrp="1"/>
          </p:cNvSpPr>
          <p:nvPr>
            <p:ph type="sldNum" sz="quarter" idx="12"/>
          </p:nvPr>
        </p:nvSpPr>
        <p:spPr/>
        <p:txBody>
          <a:bodyPr/>
          <a:lstStyle/>
          <a:p>
            <a:fld id="{C82DFC3D-095B-4528-BC10-AAE0E0B80A42}" type="slidenum">
              <a:rPr lang="en-US" smtClean="0"/>
              <a:t>‹#›</a:t>
            </a:fld>
            <a:endParaRPr lang="en-US"/>
          </a:p>
        </p:txBody>
      </p:sp>
    </p:spTree>
    <p:extLst>
      <p:ext uri="{BB962C8B-B14F-4D97-AF65-F5344CB8AC3E}">
        <p14:creationId xmlns:p14="http://schemas.microsoft.com/office/powerpoint/2010/main" val="3941478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E175E-6396-9A47-4F2C-1072AA2E86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A3D08F-F36A-D47A-561F-12FB88445F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34E19C-FA56-B933-659D-615A4F387D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E655AD-0028-AF99-A20B-D5A2A2552DE3}"/>
              </a:ext>
            </a:extLst>
          </p:cNvPr>
          <p:cNvSpPr>
            <a:spLocks noGrp="1"/>
          </p:cNvSpPr>
          <p:nvPr>
            <p:ph type="dt" sz="half" idx="10"/>
          </p:nvPr>
        </p:nvSpPr>
        <p:spPr/>
        <p:txBody>
          <a:bodyPr/>
          <a:lstStyle/>
          <a:p>
            <a:fld id="{EA51E620-C24E-4404-8A46-5C9E77C09C85}" type="datetimeFigureOut">
              <a:rPr lang="en-US" smtClean="0"/>
              <a:t>9/29/2024</a:t>
            </a:fld>
            <a:endParaRPr lang="en-US"/>
          </a:p>
        </p:txBody>
      </p:sp>
      <p:sp>
        <p:nvSpPr>
          <p:cNvPr id="6" name="Footer Placeholder 5">
            <a:extLst>
              <a:ext uri="{FF2B5EF4-FFF2-40B4-BE49-F238E27FC236}">
                <a16:creationId xmlns:a16="http://schemas.microsoft.com/office/drawing/2014/main" id="{2AE44335-F2B4-871C-2BF0-CB3F3620D8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EC26D0-A0BB-FD57-630D-1BCCB9D3BA29}"/>
              </a:ext>
            </a:extLst>
          </p:cNvPr>
          <p:cNvSpPr>
            <a:spLocks noGrp="1"/>
          </p:cNvSpPr>
          <p:nvPr>
            <p:ph type="sldNum" sz="quarter" idx="12"/>
          </p:nvPr>
        </p:nvSpPr>
        <p:spPr/>
        <p:txBody>
          <a:bodyPr/>
          <a:lstStyle/>
          <a:p>
            <a:fld id="{C82DFC3D-095B-4528-BC10-AAE0E0B80A42}" type="slidenum">
              <a:rPr lang="en-US" smtClean="0"/>
              <a:t>‹#›</a:t>
            </a:fld>
            <a:endParaRPr lang="en-US"/>
          </a:p>
        </p:txBody>
      </p:sp>
    </p:spTree>
    <p:extLst>
      <p:ext uri="{BB962C8B-B14F-4D97-AF65-F5344CB8AC3E}">
        <p14:creationId xmlns:p14="http://schemas.microsoft.com/office/powerpoint/2010/main" val="2041106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238B8-5F75-035B-33CE-871592B6B7F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400DADB-A372-5CF1-52AA-E74833AF3F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8EEE4C-2B3E-D7AB-ABC0-8AE1772476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ADCEDC7-A7C3-0F6A-037D-502F1A2CDB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F6ABC7-4B14-309D-C3D4-AB3FB2D431F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43F090B-61A5-1E2C-3F45-9A731216C4E7}"/>
              </a:ext>
            </a:extLst>
          </p:cNvPr>
          <p:cNvSpPr>
            <a:spLocks noGrp="1"/>
          </p:cNvSpPr>
          <p:nvPr>
            <p:ph type="dt" sz="half" idx="10"/>
          </p:nvPr>
        </p:nvSpPr>
        <p:spPr/>
        <p:txBody>
          <a:bodyPr/>
          <a:lstStyle/>
          <a:p>
            <a:fld id="{EA51E620-C24E-4404-8A46-5C9E77C09C85}" type="datetimeFigureOut">
              <a:rPr lang="en-US" smtClean="0"/>
              <a:t>9/29/2024</a:t>
            </a:fld>
            <a:endParaRPr lang="en-US"/>
          </a:p>
        </p:txBody>
      </p:sp>
      <p:sp>
        <p:nvSpPr>
          <p:cNvPr id="8" name="Footer Placeholder 7">
            <a:extLst>
              <a:ext uri="{FF2B5EF4-FFF2-40B4-BE49-F238E27FC236}">
                <a16:creationId xmlns:a16="http://schemas.microsoft.com/office/drawing/2014/main" id="{B14319C6-3718-C36B-E6DE-C2907E3FD9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04087C1-ACBE-7CFC-F704-BD50667D3E98}"/>
              </a:ext>
            </a:extLst>
          </p:cNvPr>
          <p:cNvSpPr>
            <a:spLocks noGrp="1"/>
          </p:cNvSpPr>
          <p:nvPr>
            <p:ph type="sldNum" sz="quarter" idx="12"/>
          </p:nvPr>
        </p:nvSpPr>
        <p:spPr/>
        <p:txBody>
          <a:bodyPr/>
          <a:lstStyle/>
          <a:p>
            <a:fld id="{C82DFC3D-095B-4528-BC10-AAE0E0B80A42}" type="slidenum">
              <a:rPr lang="en-US" smtClean="0"/>
              <a:t>‹#›</a:t>
            </a:fld>
            <a:endParaRPr lang="en-US"/>
          </a:p>
        </p:txBody>
      </p:sp>
    </p:spTree>
    <p:extLst>
      <p:ext uri="{BB962C8B-B14F-4D97-AF65-F5344CB8AC3E}">
        <p14:creationId xmlns:p14="http://schemas.microsoft.com/office/powerpoint/2010/main" val="2360497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7A213-30D9-8FB9-6B7C-DE7953E5F7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C569FF-D993-4B4E-1A63-22BD520A2B80}"/>
              </a:ext>
            </a:extLst>
          </p:cNvPr>
          <p:cNvSpPr>
            <a:spLocks noGrp="1"/>
          </p:cNvSpPr>
          <p:nvPr>
            <p:ph type="dt" sz="half" idx="10"/>
          </p:nvPr>
        </p:nvSpPr>
        <p:spPr/>
        <p:txBody>
          <a:bodyPr/>
          <a:lstStyle/>
          <a:p>
            <a:fld id="{EA51E620-C24E-4404-8A46-5C9E77C09C85}" type="datetimeFigureOut">
              <a:rPr lang="en-US" smtClean="0"/>
              <a:t>9/29/2024</a:t>
            </a:fld>
            <a:endParaRPr lang="en-US"/>
          </a:p>
        </p:txBody>
      </p:sp>
      <p:sp>
        <p:nvSpPr>
          <p:cNvPr id="4" name="Footer Placeholder 3">
            <a:extLst>
              <a:ext uri="{FF2B5EF4-FFF2-40B4-BE49-F238E27FC236}">
                <a16:creationId xmlns:a16="http://schemas.microsoft.com/office/drawing/2014/main" id="{2319C629-58F5-FA2D-229C-86ABC710E6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0EB8B21-0EF5-8977-E10B-5743FEE2D860}"/>
              </a:ext>
            </a:extLst>
          </p:cNvPr>
          <p:cNvSpPr>
            <a:spLocks noGrp="1"/>
          </p:cNvSpPr>
          <p:nvPr>
            <p:ph type="sldNum" sz="quarter" idx="12"/>
          </p:nvPr>
        </p:nvSpPr>
        <p:spPr/>
        <p:txBody>
          <a:bodyPr/>
          <a:lstStyle/>
          <a:p>
            <a:fld id="{C82DFC3D-095B-4528-BC10-AAE0E0B80A42}" type="slidenum">
              <a:rPr lang="en-US" smtClean="0"/>
              <a:t>‹#›</a:t>
            </a:fld>
            <a:endParaRPr lang="en-US"/>
          </a:p>
        </p:txBody>
      </p:sp>
    </p:spTree>
    <p:extLst>
      <p:ext uri="{BB962C8B-B14F-4D97-AF65-F5344CB8AC3E}">
        <p14:creationId xmlns:p14="http://schemas.microsoft.com/office/powerpoint/2010/main" val="587230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38C16C-73D6-7553-150F-4E013797FDAB}"/>
              </a:ext>
            </a:extLst>
          </p:cNvPr>
          <p:cNvSpPr>
            <a:spLocks noGrp="1"/>
          </p:cNvSpPr>
          <p:nvPr>
            <p:ph type="dt" sz="half" idx="10"/>
          </p:nvPr>
        </p:nvSpPr>
        <p:spPr/>
        <p:txBody>
          <a:bodyPr/>
          <a:lstStyle/>
          <a:p>
            <a:fld id="{EA51E620-C24E-4404-8A46-5C9E77C09C85}" type="datetimeFigureOut">
              <a:rPr lang="en-US" smtClean="0"/>
              <a:t>9/29/2024</a:t>
            </a:fld>
            <a:endParaRPr lang="en-US"/>
          </a:p>
        </p:txBody>
      </p:sp>
      <p:sp>
        <p:nvSpPr>
          <p:cNvPr id="3" name="Footer Placeholder 2">
            <a:extLst>
              <a:ext uri="{FF2B5EF4-FFF2-40B4-BE49-F238E27FC236}">
                <a16:creationId xmlns:a16="http://schemas.microsoft.com/office/drawing/2014/main" id="{7A5285C8-D14B-0C04-7DB2-BE2C226CE34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6DD847-AE1E-09AA-EEA9-4108D5B87D7B}"/>
              </a:ext>
            </a:extLst>
          </p:cNvPr>
          <p:cNvSpPr>
            <a:spLocks noGrp="1"/>
          </p:cNvSpPr>
          <p:nvPr>
            <p:ph type="sldNum" sz="quarter" idx="12"/>
          </p:nvPr>
        </p:nvSpPr>
        <p:spPr/>
        <p:txBody>
          <a:bodyPr/>
          <a:lstStyle/>
          <a:p>
            <a:fld id="{C82DFC3D-095B-4528-BC10-AAE0E0B80A42}" type="slidenum">
              <a:rPr lang="en-US" smtClean="0"/>
              <a:t>‹#›</a:t>
            </a:fld>
            <a:endParaRPr lang="en-US"/>
          </a:p>
        </p:txBody>
      </p:sp>
    </p:spTree>
    <p:extLst>
      <p:ext uri="{BB962C8B-B14F-4D97-AF65-F5344CB8AC3E}">
        <p14:creationId xmlns:p14="http://schemas.microsoft.com/office/powerpoint/2010/main" val="1063880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95D12-7782-6807-1C87-FF102D5002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D16FF19-EF97-FD40-5519-5E7A08EF36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A681D8-2722-3251-93EA-7BBEFE3DEF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CDF3BE-3CE9-A100-4DD0-2EEB54D05921}"/>
              </a:ext>
            </a:extLst>
          </p:cNvPr>
          <p:cNvSpPr>
            <a:spLocks noGrp="1"/>
          </p:cNvSpPr>
          <p:nvPr>
            <p:ph type="dt" sz="half" idx="10"/>
          </p:nvPr>
        </p:nvSpPr>
        <p:spPr/>
        <p:txBody>
          <a:bodyPr/>
          <a:lstStyle/>
          <a:p>
            <a:fld id="{EA51E620-C24E-4404-8A46-5C9E77C09C85}" type="datetimeFigureOut">
              <a:rPr lang="en-US" smtClean="0"/>
              <a:t>9/29/2024</a:t>
            </a:fld>
            <a:endParaRPr lang="en-US"/>
          </a:p>
        </p:txBody>
      </p:sp>
      <p:sp>
        <p:nvSpPr>
          <p:cNvPr id="6" name="Footer Placeholder 5">
            <a:extLst>
              <a:ext uri="{FF2B5EF4-FFF2-40B4-BE49-F238E27FC236}">
                <a16:creationId xmlns:a16="http://schemas.microsoft.com/office/drawing/2014/main" id="{D66AED3E-2149-9699-F2E8-665FD3E9F1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B0E929-DC81-A951-FD41-491EFCFAC8AF}"/>
              </a:ext>
            </a:extLst>
          </p:cNvPr>
          <p:cNvSpPr>
            <a:spLocks noGrp="1"/>
          </p:cNvSpPr>
          <p:nvPr>
            <p:ph type="sldNum" sz="quarter" idx="12"/>
          </p:nvPr>
        </p:nvSpPr>
        <p:spPr/>
        <p:txBody>
          <a:bodyPr/>
          <a:lstStyle/>
          <a:p>
            <a:fld id="{C82DFC3D-095B-4528-BC10-AAE0E0B80A42}" type="slidenum">
              <a:rPr lang="en-US" smtClean="0"/>
              <a:t>‹#›</a:t>
            </a:fld>
            <a:endParaRPr lang="en-US"/>
          </a:p>
        </p:txBody>
      </p:sp>
    </p:spTree>
    <p:extLst>
      <p:ext uri="{BB962C8B-B14F-4D97-AF65-F5344CB8AC3E}">
        <p14:creationId xmlns:p14="http://schemas.microsoft.com/office/powerpoint/2010/main" val="1197166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8AD23-B7D8-6FB7-5670-7614158FF7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EFCCA41-17D5-6590-6515-CDEFAD2E1F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96D6348-3E51-82F1-D9C1-DE920CF625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F15B67-4E73-F445-6AEF-4C8BA6DE428E}"/>
              </a:ext>
            </a:extLst>
          </p:cNvPr>
          <p:cNvSpPr>
            <a:spLocks noGrp="1"/>
          </p:cNvSpPr>
          <p:nvPr>
            <p:ph type="dt" sz="half" idx="10"/>
          </p:nvPr>
        </p:nvSpPr>
        <p:spPr/>
        <p:txBody>
          <a:bodyPr/>
          <a:lstStyle/>
          <a:p>
            <a:fld id="{EA51E620-C24E-4404-8A46-5C9E77C09C85}" type="datetimeFigureOut">
              <a:rPr lang="en-US" smtClean="0"/>
              <a:t>9/29/2024</a:t>
            </a:fld>
            <a:endParaRPr lang="en-US"/>
          </a:p>
        </p:txBody>
      </p:sp>
      <p:sp>
        <p:nvSpPr>
          <p:cNvPr id="6" name="Footer Placeholder 5">
            <a:extLst>
              <a:ext uri="{FF2B5EF4-FFF2-40B4-BE49-F238E27FC236}">
                <a16:creationId xmlns:a16="http://schemas.microsoft.com/office/drawing/2014/main" id="{1634CDCC-8587-CC48-5471-B900BA56BC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8298B1-E165-130A-8905-82481792A2BD}"/>
              </a:ext>
            </a:extLst>
          </p:cNvPr>
          <p:cNvSpPr>
            <a:spLocks noGrp="1"/>
          </p:cNvSpPr>
          <p:nvPr>
            <p:ph type="sldNum" sz="quarter" idx="12"/>
          </p:nvPr>
        </p:nvSpPr>
        <p:spPr/>
        <p:txBody>
          <a:bodyPr/>
          <a:lstStyle/>
          <a:p>
            <a:fld id="{C82DFC3D-095B-4528-BC10-AAE0E0B80A42}" type="slidenum">
              <a:rPr lang="en-US" smtClean="0"/>
              <a:t>‹#›</a:t>
            </a:fld>
            <a:endParaRPr lang="en-US"/>
          </a:p>
        </p:txBody>
      </p:sp>
    </p:spTree>
    <p:extLst>
      <p:ext uri="{BB962C8B-B14F-4D97-AF65-F5344CB8AC3E}">
        <p14:creationId xmlns:p14="http://schemas.microsoft.com/office/powerpoint/2010/main" val="3367782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DAA443-C113-C69F-A33F-7724969991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F66DEBD-3B26-CB1F-B690-B4103AA957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8FDD74-C266-6D73-C408-20E3BADC6D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51E620-C24E-4404-8A46-5C9E77C09C85}" type="datetimeFigureOut">
              <a:rPr lang="en-US" smtClean="0"/>
              <a:t>9/29/2024</a:t>
            </a:fld>
            <a:endParaRPr lang="en-US"/>
          </a:p>
        </p:txBody>
      </p:sp>
      <p:sp>
        <p:nvSpPr>
          <p:cNvPr id="5" name="Footer Placeholder 4">
            <a:extLst>
              <a:ext uri="{FF2B5EF4-FFF2-40B4-BE49-F238E27FC236}">
                <a16:creationId xmlns:a16="http://schemas.microsoft.com/office/drawing/2014/main" id="{44FD42E4-D10B-EA07-5498-69E4D17F15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77C6F97-B0F0-593A-E299-33DF149D83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2DFC3D-095B-4528-BC10-AAE0E0B80A42}" type="slidenum">
              <a:rPr lang="en-US" smtClean="0"/>
              <a:t>‹#›</a:t>
            </a:fld>
            <a:endParaRPr lang="en-US"/>
          </a:p>
        </p:txBody>
      </p:sp>
    </p:spTree>
    <p:extLst>
      <p:ext uri="{BB962C8B-B14F-4D97-AF65-F5344CB8AC3E}">
        <p14:creationId xmlns:p14="http://schemas.microsoft.com/office/powerpoint/2010/main" val="2735607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2.xml"/><Relationship Id="rId5" Type="http://schemas.openxmlformats.org/officeDocument/2006/relationships/image" Target="../media/image3.jp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891D8A-56B1-AC20-0768-B728082D5F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789" y="151318"/>
            <a:ext cx="6730261" cy="6730261"/>
          </a:xfrm>
          <a:prstGeom prst="rect">
            <a:avLst/>
          </a:prstGeom>
        </p:spPr>
      </p:pic>
      <p:sp>
        <p:nvSpPr>
          <p:cNvPr id="6" name="TextBox 5">
            <a:extLst>
              <a:ext uri="{FF2B5EF4-FFF2-40B4-BE49-F238E27FC236}">
                <a16:creationId xmlns:a16="http://schemas.microsoft.com/office/drawing/2014/main" id="{C997B8FC-77AA-21A6-E95B-B93B56E95380}"/>
              </a:ext>
            </a:extLst>
          </p:cNvPr>
          <p:cNvSpPr txBox="1"/>
          <p:nvPr/>
        </p:nvSpPr>
        <p:spPr>
          <a:xfrm>
            <a:off x="7133619" y="763452"/>
            <a:ext cx="4244295" cy="2862322"/>
          </a:xfrm>
          <a:prstGeom prst="rect">
            <a:avLst/>
          </a:prstGeom>
          <a:noFill/>
        </p:spPr>
        <p:txBody>
          <a:bodyPr wrap="square" rtlCol="0">
            <a:spAutoFit/>
          </a:bodyPr>
          <a:lstStyle/>
          <a:p>
            <a:r>
              <a:rPr lang="en-US" sz="6000" dirty="0">
                <a:latin typeface="Algerian" panose="04020705040A02060702" pitchFamily="82" charset="0"/>
              </a:rPr>
              <a:t>Market </a:t>
            </a:r>
          </a:p>
          <a:p>
            <a:r>
              <a:rPr lang="en-US" sz="6000" dirty="0">
                <a:latin typeface="Algerian" panose="04020705040A02060702" pitchFamily="82" charset="0"/>
              </a:rPr>
              <a:t>Basket </a:t>
            </a:r>
          </a:p>
          <a:p>
            <a:r>
              <a:rPr lang="en-US" sz="6000" dirty="0">
                <a:latin typeface="Algerian" panose="04020705040A02060702" pitchFamily="82" charset="0"/>
              </a:rPr>
              <a:t>Analysis</a:t>
            </a:r>
          </a:p>
        </p:txBody>
      </p:sp>
      <p:sp>
        <p:nvSpPr>
          <p:cNvPr id="7" name="TextBox 6">
            <a:extLst>
              <a:ext uri="{FF2B5EF4-FFF2-40B4-BE49-F238E27FC236}">
                <a16:creationId xmlns:a16="http://schemas.microsoft.com/office/drawing/2014/main" id="{AF360AD6-CCFA-8CC4-A062-A7B76E25BAF4}"/>
              </a:ext>
            </a:extLst>
          </p:cNvPr>
          <p:cNvSpPr txBox="1"/>
          <p:nvPr/>
        </p:nvSpPr>
        <p:spPr>
          <a:xfrm>
            <a:off x="7133620" y="5428525"/>
            <a:ext cx="3755836" cy="830997"/>
          </a:xfrm>
          <a:prstGeom prst="rect">
            <a:avLst/>
          </a:prstGeom>
          <a:noFill/>
        </p:spPr>
        <p:txBody>
          <a:bodyPr wrap="none" rtlCol="0">
            <a:spAutoFit/>
          </a:bodyPr>
          <a:lstStyle/>
          <a:p>
            <a:r>
              <a:rPr lang="en-US" sz="2400" dirty="0"/>
              <a:t>By,</a:t>
            </a:r>
          </a:p>
          <a:p>
            <a:r>
              <a:rPr lang="en-US" sz="2400" dirty="0">
                <a:latin typeface="Arial Black" panose="020B0A04020102020204" pitchFamily="34" charset="0"/>
              </a:rPr>
              <a:t>Abhishek K Hiremath</a:t>
            </a:r>
          </a:p>
        </p:txBody>
      </p:sp>
      <p:pic>
        <p:nvPicPr>
          <p:cNvPr id="8" name="Picture 7" descr="A picture containing email&#10;&#10;Description automatically generated">
            <a:extLst>
              <a:ext uri="{FF2B5EF4-FFF2-40B4-BE49-F238E27FC236}">
                <a16:creationId xmlns:a16="http://schemas.microsoft.com/office/drawing/2014/main" id="{7011A085-C554-3252-2E99-0211E356FE23}"/>
              </a:ext>
            </a:extLst>
          </p:cNvPr>
          <p:cNvPicPr>
            <a:picLocks noChangeAspect="1"/>
          </p:cNvPicPr>
          <p:nvPr/>
        </p:nvPicPr>
        <p:blipFill>
          <a:blip r:embed="rId3"/>
          <a:stretch>
            <a:fillRect/>
          </a:stretch>
        </p:blipFill>
        <p:spPr>
          <a:xfrm>
            <a:off x="7040893" y="3983107"/>
            <a:ext cx="3982065" cy="1273277"/>
          </a:xfrm>
          <a:prstGeom prst="rect">
            <a:avLst/>
          </a:prstGeom>
        </p:spPr>
      </p:pic>
    </p:spTree>
    <p:extLst>
      <p:ext uri="{BB962C8B-B14F-4D97-AF65-F5344CB8AC3E}">
        <p14:creationId xmlns:p14="http://schemas.microsoft.com/office/powerpoint/2010/main" val="3801031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53101" y="2425361"/>
            <a:ext cx="4399280" cy="1724425"/>
          </a:xfrm>
          <a:prstGeom prst="rect">
            <a:avLst/>
          </a:prstGeom>
        </p:spPr>
        <p:txBody>
          <a:bodyPr vert="horz" wrap="square" lIns="0" tIns="16933" rIns="0" bIns="0" rtlCol="0" anchor="ctr">
            <a:spAutoFit/>
          </a:bodyPr>
          <a:lstStyle/>
          <a:p>
            <a:pPr marL="16933" marR="6773" indent="185415">
              <a:lnSpc>
                <a:spcPct val="136400"/>
              </a:lnSpc>
              <a:spcBef>
                <a:spcPts val="133"/>
              </a:spcBef>
            </a:pPr>
            <a:r>
              <a:rPr sz="4267" spc="-47" dirty="0"/>
              <a:t>EXPLORATORY </a:t>
            </a:r>
            <a:r>
              <a:rPr sz="4267" spc="-40" dirty="0"/>
              <a:t> </a:t>
            </a:r>
            <a:r>
              <a:rPr sz="4267" spc="113" dirty="0"/>
              <a:t>DATA</a:t>
            </a:r>
            <a:r>
              <a:rPr sz="4267" spc="-440" dirty="0"/>
              <a:t> </a:t>
            </a:r>
            <a:r>
              <a:rPr sz="4267" spc="-67" dirty="0"/>
              <a:t>ANALYSIS</a:t>
            </a:r>
            <a:endParaRPr sz="4267"/>
          </a:p>
        </p:txBody>
      </p:sp>
      <p:pic>
        <p:nvPicPr>
          <p:cNvPr id="3" name="object 3"/>
          <p:cNvPicPr/>
          <p:nvPr/>
        </p:nvPicPr>
        <p:blipFill>
          <a:blip r:embed="rId2" cstate="print"/>
          <a:stretch>
            <a:fillRect/>
          </a:stretch>
        </p:blipFill>
        <p:spPr>
          <a:xfrm>
            <a:off x="2276101" y="2614767"/>
            <a:ext cx="1625599" cy="162559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616577" y="235601"/>
            <a:ext cx="5909989" cy="573661"/>
          </a:xfrm>
          <a:prstGeom prst="rect">
            <a:avLst/>
          </a:prstGeom>
        </p:spPr>
        <p:txBody>
          <a:bodyPr vert="horz" wrap="square" lIns="0" tIns="19473" rIns="0" bIns="0" rtlCol="0" anchor="ctr">
            <a:spAutoFit/>
          </a:bodyPr>
          <a:lstStyle/>
          <a:p>
            <a:pPr marL="16933">
              <a:lnSpc>
                <a:spcPct val="100000"/>
              </a:lnSpc>
              <a:spcBef>
                <a:spcPts val="153"/>
              </a:spcBef>
            </a:pPr>
            <a:r>
              <a:rPr sz="3600" spc="93" dirty="0">
                <a:latin typeface="Arial" panose="020B0604020202020204" pitchFamily="34" charset="0"/>
                <a:cs typeface="Arial" panose="020B0604020202020204" pitchFamily="34" charset="0"/>
              </a:rPr>
              <a:t>Frequency</a:t>
            </a:r>
            <a:r>
              <a:rPr sz="3600" spc="-240" dirty="0">
                <a:latin typeface="Arial" panose="020B0604020202020204" pitchFamily="34" charset="0"/>
                <a:cs typeface="Arial" panose="020B0604020202020204" pitchFamily="34" charset="0"/>
              </a:rPr>
              <a:t> </a:t>
            </a:r>
            <a:r>
              <a:rPr sz="3600" dirty="0">
                <a:latin typeface="Arial" panose="020B0604020202020204" pitchFamily="34" charset="0"/>
                <a:cs typeface="Arial" panose="020B0604020202020204" pitchFamily="34" charset="0"/>
              </a:rPr>
              <a:t>of</a:t>
            </a:r>
            <a:r>
              <a:rPr sz="3600" spc="-240" dirty="0">
                <a:latin typeface="Arial" panose="020B0604020202020204" pitchFamily="34" charset="0"/>
                <a:cs typeface="Arial" panose="020B0604020202020204" pitchFamily="34" charset="0"/>
              </a:rPr>
              <a:t> </a:t>
            </a:r>
            <a:r>
              <a:rPr sz="3600" spc="73" dirty="0">
                <a:latin typeface="Arial" panose="020B0604020202020204" pitchFamily="34" charset="0"/>
                <a:cs typeface="Arial" panose="020B0604020202020204" pitchFamily="34" charset="0"/>
              </a:rPr>
              <a:t>Products</a:t>
            </a:r>
            <a:r>
              <a:rPr sz="3600" spc="-240" dirty="0">
                <a:latin typeface="Arial" panose="020B0604020202020204" pitchFamily="34" charset="0"/>
                <a:cs typeface="Arial" panose="020B0604020202020204" pitchFamily="34" charset="0"/>
              </a:rPr>
              <a:t> </a:t>
            </a:r>
            <a:r>
              <a:rPr sz="3600" spc="40" dirty="0">
                <a:latin typeface="Arial" panose="020B0604020202020204" pitchFamily="34" charset="0"/>
                <a:cs typeface="Arial" panose="020B0604020202020204" pitchFamily="34" charset="0"/>
              </a:rPr>
              <a:t>Sold</a:t>
            </a:r>
            <a:endParaRPr sz="3600" dirty="0">
              <a:latin typeface="Arial" panose="020B0604020202020204" pitchFamily="34" charset="0"/>
              <a:cs typeface="Arial" panose="020B0604020202020204" pitchFamily="34" charset="0"/>
            </a:endParaRPr>
          </a:p>
        </p:txBody>
      </p:sp>
      <p:grpSp>
        <p:nvGrpSpPr>
          <p:cNvPr id="9" name="object 2">
            <a:extLst>
              <a:ext uri="{FF2B5EF4-FFF2-40B4-BE49-F238E27FC236}">
                <a16:creationId xmlns:a16="http://schemas.microsoft.com/office/drawing/2014/main" id="{B5FF4F27-42FA-2682-7A44-25B4C127EAF3}"/>
              </a:ext>
            </a:extLst>
          </p:cNvPr>
          <p:cNvGrpSpPr/>
          <p:nvPr/>
        </p:nvGrpSpPr>
        <p:grpSpPr>
          <a:xfrm>
            <a:off x="0" y="6252767"/>
            <a:ext cx="12192000" cy="605367"/>
            <a:chOff x="0" y="4689575"/>
            <a:chExt cx="9144000" cy="454025"/>
          </a:xfrm>
        </p:grpSpPr>
        <p:sp>
          <p:nvSpPr>
            <p:cNvPr id="10" name="object 3">
              <a:extLst>
                <a:ext uri="{FF2B5EF4-FFF2-40B4-BE49-F238E27FC236}">
                  <a16:creationId xmlns:a16="http://schemas.microsoft.com/office/drawing/2014/main" id="{07698DC1-3BB3-DC1E-976D-95E8FE2A96EB}"/>
                </a:ext>
              </a:extLst>
            </p:cNvPr>
            <p:cNvSpPr/>
            <p:nvPr/>
          </p:nvSpPr>
          <p:spPr>
            <a:xfrm>
              <a:off x="0" y="4727675"/>
              <a:ext cx="9144000" cy="415925"/>
            </a:xfrm>
            <a:custGeom>
              <a:avLst/>
              <a:gdLst/>
              <a:ahLst/>
              <a:cxnLst/>
              <a:rect l="l" t="t" r="r" b="b"/>
              <a:pathLst>
                <a:path w="9144000" h="415925">
                  <a:moveTo>
                    <a:pt x="9143999" y="415799"/>
                  </a:moveTo>
                  <a:lnTo>
                    <a:pt x="0" y="415799"/>
                  </a:lnTo>
                  <a:lnTo>
                    <a:pt x="0" y="0"/>
                  </a:lnTo>
                  <a:lnTo>
                    <a:pt x="9143999" y="0"/>
                  </a:lnTo>
                  <a:lnTo>
                    <a:pt x="9143999" y="415799"/>
                  </a:lnTo>
                  <a:close/>
                </a:path>
              </a:pathLst>
            </a:custGeom>
            <a:solidFill>
              <a:srgbClr val="1975D1">
                <a:alpha val="23419"/>
              </a:srgbClr>
            </a:solidFill>
          </p:spPr>
          <p:txBody>
            <a:bodyPr wrap="square" lIns="0" tIns="0" rIns="0" bIns="0" rtlCol="0"/>
            <a:lstStyle/>
            <a:p>
              <a:endParaRPr sz="2400"/>
            </a:p>
          </p:txBody>
        </p:sp>
        <p:pic>
          <p:nvPicPr>
            <p:cNvPr id="11" name="object 4">
              <a:extLst>
                <a:ext uri="{FF2B5EF4-FFF2-40B4-BE49-F238E27FC236}">
                  <a16:creationId xmlns:a16="http://schemas.microsoft.com/office/drawing/2014/main" id="{62226D6C-E2D3-F36F-B190-5EDAC0D409B1}"/>
                </a:ext>
              </a:extLst>
            </p:cNvPr>
            <p:cNvPicPr/>
            <p:nvPr/>
          </p:nvPicPr>
          <p:blipFill>
            <a:blip r:embed="rId2" cstate="print"/>
            <a:stretch>
              <a:fillRect/>
            </a:stretch>
          </p:blipFill>
          <p:spPr>
            <a:xfrm>
              <a:off x="8124854" y="4689575"/>
              <a:ext cx="1019145" cy="453899"/>
            </a:xfrm>
            <a:prstGeom prst="rect">
              <a:avLst/>
            </a:prstGeom>
          </p:spPr>
        </p:pic>
      </p:grpSp>
      <p:sp>
        <p:nvSpPr>
          <p:cNvPr id="12" name="object 21">
            <a:extLst>
              <a:ext uri="{FF2B5EF4-FFF2-40B4-BE49-F238E27FC236}">
                <a16:creationId xmlns:a16="http://schemas.microsoft.com/office/drawing/2014/main" id="{8D32FBA6-7298-F098-83B1-713A2C64E1C4}"/>
              </a:ext>
            </a:extLst>
          </p:cNvPr>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dirty="0"/>
          </a:p>
        </p:txBody>
      </p:sp>
      <p:pic>
        <p:nvPicPr>
          <p:cNvPr id="14" name="Picture 13">
            <a:extLst>
              <a:ext uri="{FF2B5EF4-FFF2-40B4-BE49-F238E27FC236}">
                <a16:creationId xmlns:a16="http://schemas.microsoft.com/office/drawing/2014/main" id="{345824C3-7E37-D194-A708-7CDCE945C2E8}"/>
              </a:ext>
            </a:extLst>
          </p:cNvPr>
          <p:cNvPicPr>
            <a:picLocks noChangeAspect="1"/>
          </p:cNvPicPr>
          <p:nvPr/>
        </p:nvPicPr>
        <p:blipFill>
          <a:blip r:embed="rId3"/>
          <a:stretch>
            <a:fillRect/>
          </a:stretch>
        </p:blipFill>
        <p:spPr>
          <a:xfrm>
            <a:off x="616577" y="858701"/>
            <a:ext cx="10844200" cy="539542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16577" y="224244"/>
            <a:ext cx="6490091" cy="573661"/>
          </a:xfrm>
          <a:prstGeom prst="rect">
            <a:avLst/>
          </a:prstGeom>
        </p:spPr>
        <p:txBody>
          <a:bodyPr vert="horz" wrap="square" lIns="0" tIns="19473" rIns="0" bIns="0" rtlCol="0" anchor="ctr">
            <a:spAutoFit/>
          </a:bodyPr>
          <a:lstStyle/>
          <a:p>
            <a:pPr marL="16933">
              <a:lnSpc>
                <a:spcPct val="100000"/>
              </a:lnSpc>
              <a:spcBef>
                <a:spcPts val="153"/>
              </a:spcBef>
            </a:pPr>
            <a:r>
              <a:rPr sz="3600" spc="80" dirty="0">
                <a:latin typeface="Arial" panose="020B0604020202020204" pitchFamily="34" charset="0"/>
                <a:cs typeface="Arial" panose="020B0604020202020204" pitchFamily="34" charset="0"/>
              </a:rPr>
              <a:t>Yearly</a:t>
            </a:r>
            <a:r>
              <a:rPr sz="3600" spc="-240" dirty="0">
                <a:latin typeface="Arial" panose="020B0604020202020204" pitchFamily="34" charset="0"/>
                <a:cs typeface="Arial" panose="020B0604020202020204" pitchFamily="34" charset="0"/>
              </a:rPr>
              <a:t> </a:t>
            </a:r>
            <a:r>
              <a:rPr sz="3600" spc="67" dirty="0">
                <a:latin typeface="Arial" panose="020B0604020202020204" pitchFamily="34" charset="0"/>
                <a:cs typeface="Arial" panose="020B0604020202020204" pitchFamily="34" charset="0"/>
              </a:rPr>
              <a:t>Orders</a:t>
            </a:r>
            <a:r>
              <a:rPr sz="3600" spc="-240" dirty="0">
                <a:latin typeface="Arial" panose="020B0604020202020204" pitchFamily="34" charset="0"/>
                <a:cs typeface="Arial" panose="020B0604020202020204" pitchFamily="34" charset="0"/>
              </a:rPr>
              <a:t> </a:t>
            </a:r>
            <a:r>
              <a:rPr sz="3600" spc="60" dirty="0">
                <a:latin typeface="Arial" panose="020B0604020202020204" pitchFamily="34" charset="0"/>
                <a:cs typeface="Arial" panose="020B0604020202020204" pitchFamily="34" charset="0"/>
              </a:rPr>
              <a:t>&amp;</a:t>
            </a:r>
            <a:r>
              <a:rPr sz="3600" spc="-240" dirty="0">
                <a:latin typeface="Arial" panose="020B0604020202020204" pitchFamily="34" charset="0"/>
                <a:cs typeface="Arial" panose="020B0604020202020204" pitchFamily="34" charset="0"/>
              </a:rPr>
              <a:t> </a:t>
            </a:r>
            <a:r>
              <a:rPr sz="3600" spc="73" dirty="0">
                <a:latin typeface="Arial" panose="020B0604020202020204" pitchFamily="34" charset="0"/>
                <a:cs typeface="Arial" panose="020B0604020202020204" pitchFamily="34" charset="0"/>
              </a:rPr>
              <a:t>Products</a:t>
            </a:r>
            <a:r>
              <a:rPr sz="3600" spc="-240" dirty="0">
                <a:latin typeface="Arial" panose="020B0604020202020204" pitchFamily="34" charset="0"/>
                <a:cs typeface="Arial" panose="020B0604020202020204" pitchFamily="34" charset="0"/>
              </a:rPr>
              <a:t> </a:t>
            </a:r>
            <a:r>
              <a:rPr sz="3600" spc="40" dirty="0">
                <a:latin typeface="Arial" panose="020B0604020202020204" pitchFamily="34" charset="0"/>
                <a:cs typeface="Arial" panose="020B0604020202020204" pitchFamily="34" charset="0"/>
              </a:rPr>
              <a:t>Sold</a:t>
            </a:r>
            <a:endParaRPr sz="3600" dirty="0">
              <a:latin typeface="Arial" panose="020B0604020202020204" pitchFamily="34" charset="0"/>
              <a:cs typeface="Arial" panose="020B0604020202020204" pitchFamily="34" charset="0"/>
            </a:endParaRPr>
          </a:p>
        </p:txBody>
      </p:sp>
      <p:sp>
        <p:nvSpPr>
          <p:cNvPr id="4" name="object 4"/>
          <p:cNvSpPr txBox="1"/>
          <p:nvPr/>
        </p:nvSpPr>
        <p:spPr>
          <a:xfrm>
            <a:off x="8130866" y="3077400"/>
            <a:ext cx="3865033" cy="3061479"/>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0" tIns="106680" rIns="0" bIns="0" rtlCol="0">
            <a:spAutoFit/>
          </a:bodyPr>
          <a:lstStyle/>
          <a:p>
            <a:pPr marL="114297">
              <a:spcBef>
                <a:spcPts val="840"/>
              </a:spcBef>
            </a:pPr>
            <a:r>
              <a:rPr sz="1600" b="1" spc="-7" dirty="0">
                <a:solidFill>
                  <a:schemeClr val="tx1"/>
                </a:solidFill>
                <a:latin typeface="Arial" panose="020B0604020202020204" pitchFamily="34" charset="0"/>
                <a:cs typeface="Arial" panose="020B0604020202020204" pitchFamily="34" charset="0"/>
              </a:rPr>
              <a:t>In</a:t>
            </a:r>
            <a:r>
              <a:rPr lang="en-US" sz="1600" b="1" spc="-7" dirty="0">
                <a:solidFill>
                  <a:schemeClr val="tx1"/>
                </a:solidFill>
                <a:latin typeface="Arial" panose="020B0604020202020204" pitchFamily="34" charset="0"/>
                <a:cs typeface="Arial" panose="020B0604020202020204" pitchFamily="34" charset="0"/>
              </a:rPr>
              <a:t>ference:</a:t>
            </a:r>
            <a:endParaRPr sz="1600" dirty="0">
              <a:solidFill>
                <a:schemeClr val="tx1"/>
              </a:solidFill>
              <a:latin typeface="Arial" panose="020B0604020202020204" pitchFamily="34" charset="0"/>
              <a:cs typeface="Arial" panose="020B0604020202020204" pitchFamily="34" charset="0"/>
            </a:endParaRPr>
          </a:p>
          <a:p>
            <a:pPr marL="723882" marR="325112" indent="-407236">
              <a:lnSpc>
                <a:spcPct val="114999"/>
              </a:lnSpc>
              <a:spcBef>
                <a:spcPts val="567"/>
              </a:spcBef>
              <a:buFont typeface="Arial MT"/>
              <a:buChar char="●"/>
              <a:tabLst>
                <a:tab pos="723035" algn="l"/>
                <a:tab pos="723882" algn="l"/>
              </a:tabLst>
            </a:pPr>
            <a:r>
              <a:rPr sz="1400" b="1" spc="33" dirty="0">
                <a:solidFill>
                  <a:schemeClr val="tx1"/>
                </a:solidFill>
                <a:latin typeface="Arial" panose="020B0604020202020204" pitchFamily="34" charset="0"/>
                <a:cs typeface="Arial" panose="020B0604020202020204" pitchFamily="34" charset="0"/>
              </a:rPr>
              <a:t>Decrease</a:t>
            </a:r>
            <a:r>
              <a:rPr sz="1400" b="1" spc="-40" dirty="0">
                <a:solidFill>
                  <a:schemeClr val="tx1"/>
                </a:solidFill>
                <a:latin typeface="Arial" panose="020B0604020202020204" pitchFamily="34" charset="0"/>
                <a:cs typeface="Arial" panose="020B0604020202020204" pitchFamily="34" charset="0"/>
              </a:rPr>
              <a:t> </a:t>
            </a:r>
            <a:r>
              <a:rPr sz="1400" spc="-20" dirty="0">
                <a:solidFill>
                  <a:schemeClr val="tx1"/>
                </a:solidFill>
                <a:latin typeface="Arial" panose="020B0604020202020204" pitchFamily="34" charset="0"/>
                <a:cs typeface="Arial" panose="020B0604020202020204" pitchFamily="34" charset="0"/>
              </a:rPr>
              <a:t>in</a:t>
            </a:r>
            <a:r>
              <a:rPr sz="1400" spc="-67" dirty="0">
                <a:solidFill>
                  <a:schemeClr val="tx1"/>
                </a:solidFill>
                <a:latin typeface="Arial" panose="020B0604020202020204" pitchFamily="34" charset="0"/>
                <a:cs typeface="Arial" panose="020B0604020202020204" pitchFamily="34" charset="0"/>
              </a:rPr>
              <a:t> </a:t>
            </a:r>
            <a:r>
              <a:rPr sz="1400" spc="27" dirty="0">
                <a:solidFill>
                  <a:schemeClr val="tx1"/>
                </a:solidFill>
                <a:latin typeface="Arial" panose="020B0604020202020204" pitchFamily="34" charset="0"/>
                <a:cs typeface="Arial" panose="020B0604020202020204" pitchFamily="34" charset="0"/>
              </a:rPr>
              <a:t>the</a:t>
            </a:r>
            <a:r>
              <a:rPr sz="1400" spc="-73" dirty="0">
                <a:solidFill>
                  <a:schemeClr val="tx1"/>
                </a:solidFill>
                <a:latin typeface="Arial" panose="020B0604020202020204" pitchFamily="34" charset="0"/>
                <a:cs typeface="Arial" panose="020B0604020202020204" pitchFamily="34" charset="0"/>
              </a:rPr>
              <a:t> </a:t>
            </a:r>
            <a:r>
              <a:rPr sz="1400" b="1" spc="13" dirty="0">
                <a:solidFill>
                  <a:schemeClr val="tx1"/>
                </a:solidFill>
                <a:latin typeface="Arial" panose="020B0604020202020204" pitchFamily="34" charset="0"/>
                <a:cs typeface="Arial" panose="020B0604020202020204" pitchFamily="34" charset="0"/>
              </a:rPr>
              <a:t>Total</a:t>
            </a:r>
            <a:r>
              <a:rPr sz="1400" b="1" spc="-113" dirty="0">
                <a:solidFill>
                  <a:schemeClr val="tx1"/>
                </a:solidFill>
                <a:latin typeface="Arial" panose="020B0604020202020204" pitchFamily="34" charset="0"/>
                <a:cs typeface="Arial" panose="020B0604020202020204" pitchFamily="34" charset="0"/>
              </a:rPr>
              <a:t> </a:t>
            </a:r>
            <a:r>
              <a:rPr sz="1400" b="1" spc="27" dirty="0">
                <a:solidFill>
                  <a:schemeClr val="tx1"/>
                </a:solidFill>
                <a:latin typeface="Arial" panose="020B0604020202020204" pitchFamily="34" charset="0"/>
                <a:cs typeface="Arial" panose="020B0604020202020204" pitchFamily="34" charset="0"/>
              </a:rPr>
              <a:t>orders</a:t>
            </a:r>
            <a:r>
              <a:rPr sz="1400" b="1" spc="-113" dirty="0">
                <a:solidFill>
                  <a:schemeClr val="tx1"/>
                </a:solidFill>
                <a:latin typeface="Arial" panose="020B0604020202020204" pitchFamily="34" charset="0"/>
                <a:cs typeface="Arial" panose="020B0604020202020204" pitchFamily="34" charset="0"/>
              </a:rPr>
              <a:t> </a:t>
            </a:r>
            <a:r>
              <a:rPr sz="1400" b="1" spc="53" dirty="0">
                <a:solidFill>
                  <a:schemeClr val="tx1"/>
                </a:solidFill>
                <a:latin typeface="Arial" panose="020B0604020202020204" pitchFamily="34" charset="0"/>
                <a:cs typeface="Arial" panose="020B0604020202020204" pitchFamily="34" charset="0"/>
              </a:rPr>
              <a:t>and  </a:t>
            </a:r>
            <a:r>
              <a:rPr sz="1400" b="1" spc="40" dirty="0">
                <a:solidFill>
                  <a:schemeClr val="tx1"/>
                </a:solidFill>
                <a:latin typeface="Arial" panose="020B0604020202020204" pitchFamily="34" charset="0"/>
                <a:cs typeface="Arial" panose="020B0604020202020204" pitchFamily="34" charset="0"/>
              </a:rPr>
              <a:t>count</a:t>
            </a:r>
            <a:r>
              <a:rPr sz="1400" b="1" spc="-113" dirty="0">
                <a:solidFill>
                  <a:schemeClr val="tx1"/>
                </a:solidFill>
                <a:latin typeface="Arial" panose="020B0604020202020204" pitchFamily="34" charset="0"/>
                <a:cs typeface="Arial" panose="020B0604020202020204" pitchFamily="34" charset="0"/>
              </a:rPr>
              <a:t> </a:t>
            </a:r>
            <a:r>
              <a:rPr sz="1400" b="1" spc="-7" dirty="0">
                <a:solidFill>
                  <a:schemeClr val="tx1"/>
                </a:solidFill>
                <a:latin typeface="Arial" panose="020B0604020202020204" pitchFamily="34" charset="0"/>
                <a:cs typeface="Arial" panose="020B0604020202020204" pitchFamily="34" charset="0"/>
              </a:rPr>
              <a:t>of</a:t>
            </a:r>
            <a:r>
              <a:rPr sz="1400" b="1" spc="-113" dirty="0">
                <a:solidFill>
                  <a:schemeClr val="tx1"/>
                </a:solidFill>
                <a:latin typeface="Arial" panose="020B0604020202020204" pitchFamily="34" charset="0"/>
                <a:cs typeface="Arial" panose="020B0604020202020204" pitchFamily="34" charset="0"/>
              </a:rPr>
              <a:t> </a:t>
            </a:r>
            <a:r>
              <a:rPr sz="1400" b="1" spc="40" dirty="0">
                <a:solidFill>
                  <a:schemeClr val="tx1"/>
                </a:solidFill>
                <a:latin typeface="Arial" panose="020B0604020202020204" pitchFamily="34" charset="0"/>
                <a:cs typeface="Arial" panose="020B0604020202020204" pitchFamily="34" charset="0"/>
              </a:rPr>
              <a:t>products</a:t>
            </a:r>
            <a:r>
              <a:rPr sz="1400" b="1" spc="-113" dirty="0">
                <a:solidFill>
                  <a:schemeClr val="tx1"/>
                </a:solidFill>
                <a:latin typeface="Arial" panose="020B0604020202020204" pitchFamily="34" charset="0"/>
                <a:cs typeface="Arial" panose="020B0604020202020204" pitchFamily="34" charset="0"/>
              </a:rPr>
              <a:t> </a:t>
            </a:r>
            <a:r>
              <a:rPr sz="1400" b="1" spc="33" dirty="0">
                <a:solidFill>
                  <a:schemeClr val="tx1"/>
                </a:solidFill>
                <a:latin typeface="Arial" panose="020B0604020202020204" pitchFamily="34" charset="0"/>
                <a:cs typeface="Arial" panose="020B0604020202020204" pitchFamily="34" charset="0"/>
              </a:rPr>
              <a:t>sold</a:t>
            </a:r>
            <a:r>
              <a:rPr sz="1400" b="1" dirty="0">
                <a:solidFill>
                  <a:schemeClr val="tx1"/>
                </a:solidFill>
                <a:latin typeface="Arial" panose="020B0604020202020204" pitchFamily="34" charset="0"/>
                <a:cs typeface="Arial" panose="020B0604020202020204" pitchFamily="34" charset="0"/>
              </a:rPr>
              <a:t> </a:t>
            </a:r>
            <a:r>
              <a:rPr sz="1400" b="1" spc="-80" dirty="0">
                <a:solidFill>
                  <a:schemeClr val="tx1"/>
                </a:solidFill>
                <a:latin typeface="Arial" panose="020B0604020202020204" pitchFamily="34" charset="0"/>
                <a:cs typeface="Arial" panose="020B0604020202020204" pitchFamily="34" charset="0"/>
              </a:rPr>
              <a:t> </a:t>
            </a:r>
            <a:r>
              <a:rPr sz="1400" spc="-20" dirty="0">
                <a:solidFill>
                  <a:schemeClr val="tx1"/>
                </a:solidFill>
                <a:latin typeface="Arial" panose="020B0604020202020204" pitchFamily="34" charset="0"/>
                <a:cs typeface="Arial" panose="020B0604020202020204" pitchFamily="34" charset="0"/>
              </a:rPr>
              <a:t>in</a:t>
            </a:r>
            <a:r>
              <a:rPr sz="1400" spc="-73" dirty="0">
                <a:solidFill>
                  <a:schemeClr val="tx1"/>
                </a:solidFill>
                <a:latin typeface="Arial" panose="020B0604020202020204" pitchFamily="34" charset="0"/>
                <a:cs typeface="Arial" panose="020B0604020202020204" pitchFamily="34" charset="0"/>
              </a:rPr>
              <a:t> </a:t>
            </a:r>
            <a:r>
              <a:rPr sz="1400" b="1" spc="-93" dirty="0">
                <a:solidFill>
                  <a:schemeClr val="tx1"/>
                </a:solidFill>
                <a:latin typeface="Arial" panose="020B0604020202020204" pitchFamily="34" charset="0"/>
                <a:cs typeface="Arial" panose="020B0604020202020204" pitchFamily="34" charset="0"/>
              </a:rPr>
              <a:t>2019  </a:t>
            </a:r>
            <a:r>
              <a:rPr sz="1400" b="1" spc="60" dirty="0">
                <a:solidFill>
                  <a:schemeClr val="tx1"/>
                </a:solidFill>
                <a:latin typeface="Arial" panose="020B0604020202020204" pitchFamily="34" charset="0"/>
                <a:cs typeface="Arial" panose="020B0604020202020204" pitchFamily="34" charset="0"/>
              </a:rPr>
              <a:t>compared</a:t>
            </a:r>
            <a:r>
              <a:rPr sz="1400" b="1" spc="-113" dirty="0">
                <a:solidFill>
                  <a:schemeClr val="tx1"/>
                </a:solidFill>
                <a:latin typeface="Arial" panose="020B0604020202020204" pitchFamily="34" charset="0"/>
                <a:cs typeface="Arial" panose="020B0604020202020204" pitchFamily="34" charset="0"/>
              </a:rPr>
              <a:t> </a:t>
            </a:r>
            <a:r>
              <a:rPr sz="1400" b="1" spc="7" dirty="0">
                <a:solidFill>
                  <a:schemeClr val="tx1"/>
                </a:solidFill>
                <a:latin typeface="Arial" panose="020B0604020202020204" pitchFamily="34" charset="0"/>
                <a:cs typeface="Arial" panose="020B0604020202020204" pitchFamily="34" charset="0"/>
              </a:rPr>
              <a:t>to</a:t>
            </a:r>
            <a:r>
              <a:rPr sz="1400" b="1" spc="-113" dirty="0">
                <a:solidFill>
                  <a:schemeClr val="tx1"/>
                </a:solidFill>
                <a:latin typeface="Arial" panose="020B0604020202020204" pitchFamily="34" charset="0"/>
                <a:cs typeface="Arial" panose="020B0604020202020204" pitchFamily="34" charset="0"/>
              </a:rPr>
              <a:t> </a:t>
            </a:r>
            <a:r>
              <a:rPr sz="1400" b="1" spc="-100" dirty="0">
                <a:solidFill>
                  <a:schemeClr val="tx1"/>
                </a:solidFill>
                <a:latin typeface="Arial" panose="020B0604020202020204" pitchFamily="34" charset="0"/>
                <a:cs typeface="Arial" panose="020B0604020202020204" pitchFamily="34" charset="0"/>
              </a:rPr>
              <a:t>2018</a:t>
            </a:r>
            <a:endParaRPr sz="1400" dirty="0">
              <a:solidFill>
                <a:schemeClr val="tx1"/>
              </a:solidFill>
              <a:latin typeface="Arial" panose="020B0604020202020204" pitchFamily="34" charset="0"/>
              <a:cs typeface="Arial" panose="020B0604020202020204" pitchFamily="34" charset="0"/>
            </a:endParaRPr>
          </a:p>
          <a:p>
            <a:pPr marL="723882" indent="-407236">
              <a:spcBef>
                <a:spcPts val="240"/>
              </a:spcBef>
              <a:buFont typeface="Arial MT"/>
              <a:buChar char="●"/>
              <a:tabLst>
                <a:tab pos="723035" algn="l"/>
                <a:tab pos="723882" algn="l"/>
              </a:tabLst>
            </a:pPr>
            <a:r>
              <a:rPr sz="1400" spc="-7" dirty="0">
                <a:solidFill>
                  <a:schemeClr val="tx1"/>
                </a:solidFill>
                <a:latin typeface="Arial" panose="020B0604020202020204" pitchFamily="34" charset="0"/>
                <a:cs typeface="Arial" panose="020B0604020202020204" pitchFamily="34" charset="0"/>
              </a:rPr>
              <a:t>The</a:t>
            </a:r>
            <a:r>
              <a:rPr sz="1400" spc="-73" dirty="0">
                <a:solidFill>
                  <a:schemeClr val="tx1"/>
                </a:solidFill>
                <a:latin typeface="Arial" panose="020B0604020202020204" pitchFamily="34" charset="0"/>
                <a:cs typeface="Arial" panose="020B0604020202020204" pitchFamily="34" charset="0"/>
              </a:rPr>
              <a:t> </a:t>
            </a:r>
            <a:r>
              <a:rPr sz="1400" b="1" spc="27" dirty="0">
                <a:solidFill>
                  <a:schemeClr val="tx1"/>
                </a:solidFill>
                <a:latin typeface="Arial" panose="020B0604020202020204" pitchFamily="34" charset="0"/>
                <a:cs typeface="Arial" panose="020B0604020202020204" pitchFamily="34" charset="0"/>
              </a:rPr>
              <a:t>Orders</a:t>
            </a:r>
            <a:r>
              <a:rPr sz="1400" b="1" spc="-113" dirty="0">
                <a:solidFill>
                  <a:schemeClr val="tx1"/>
                </a:solidFill>
                <a:latin typeface="Arial" panose="020B0604020202020204" pitchFamily="34" charset="0"/>
                <a:cs typeface="Arial" panose="020B0604020202020204" pitchFamily="34" charset="0"/>
              </a:rPr>
              <a:t> </a:t>
            </a:r>
            <a:r>
              <a:rPr sz="1400" b="1" spc="53" dirty="0">
                <a:solidFill>
                  <a:schemeClr val="tx1"/>
                </a:solidFill>
                <a:latin typeface="Arial" panose="020B0604020202020204" pitchFamily="34" charset="0"/>
                <a:cs typeface="Arial" panose="020B0604020202020204" pitchFamily="34" charset="0"/>
              </a:rPr>
              <a:t>decreased</a:t>
            </a:r>
            <a:r>
              <a:rPr sz="1400" b="1" spc="-40" dirty="0">
                <a:solidFill>
                  <a:schemeClr val="tx1"/>
                </a:solidFill>
                <a:latin typeface="Arial" panose="020B0604020202020204" pitchFamily="34" charset="0"/>
                <a:cs typeface="Arial" panose="020B0604020202020204" pitchFamily="34" charset="0"/>
              </a:rPr>
              <a:t> </a:t>
            </a:r>
            <a:r>
              <a:rPr sz="1400" spc="7" dirty="0">
                <a:solidFill>
                  <a:schemeClr val="tx1"/>
                </a:solidFill>
                <a:latin typeface="Arial" panose="020B0604020202020204" pitchFamily="34" charset="0"/>
                <a:cs typeface="Arial" panose="020B0604020202020204" pitchFamily="34" charset="0"/>
              </a:rPr>
              <a:t>to</a:t>
            </a:r>
            <a:r>
              <a:rPr sz="1400" spc="-67" dirty="0">
                <a:solidFill>
                  <a:schemeClr val="tx1"/>
                </a:solidFill>
                <a:latin typeface="Arial" panose="020B0604020202020204" pitchFamily="34" charset="0"/>
                <a:cs typeface="Arial" panose="020B0604020202020204" pitchFamily="34" charset="0"/>
              </a:rPr>
              <a:t> </a:t>
            </a:r>
            <a:r>
              <a:rPr sz="1400" b="1" spc="-33" dirty="0">
                <a:solidFill>
                  <a:schemeClr val="tx1"/>
                </a:solidFill>
                <a:latin typeface="Arial" panose="020B0604020202020204" pitchFamily="34" charset="0"/>
                <a:cs typeface="Arial" panose="020B0604020202020204" pitchFamily="34" charset="0"/>
              </a:rPr>
              <a:t>507</a:t>
            </a:r>
            <a:r>
              <a:rPr sz="1400" b="1" spc="-40" dirty="0">
                <a:solidFill>
                  <a:schemeClr val="tx1"/>
                </a:solidFill>
                <a:latin typeface="Arial" panose="020B0604020202020204" pitchFamily="34" charset="0"/>
                <a:cs typeface="Arial" panose="020B0604020202020204" pitchFamily="34" charset="0"/>
              </a:rPr>
              <a:t> </a:t>
            </a:r>
            <a:r>
              <a:rPr sz="1400" spc="-20" dirty="0">
                <a:solidFill>
                  <a:schemeClr val="tx1"/>
                </a:solidFill>
                <a:latin typeface="Arial" panose="020B0604020202020204" pitchFamily="34" charset="0"/>
                <a:cs typeface="Arial" panose="020B0604020202020204" pitchFamily="34" charset="0"/>
              </a:rPr>
              <a:t>in</a:t>
            </a:r>
            <a:endParaRPr sz="1400" dirty="0">
              <a:solidFill>
                <a:schemeClr val="tx1"/>
              </a:solidFill>
              <a:latin typeface="Arial" panose="020B0604020202020204" pitchFamily="34" charset="0"/>
              <a:cs typeface="Arial" panose="020B0604020202020204" pitchFamily="34" charset="0"/>
            </a:endParaRPr>
          </a:p>
          <a:p>
            <a:pPr marL="723882">
              <a:spcBef>
                <a:spcPts val="240"/>
              </a:spcBef>
            </a:pPr>
            <a:r>
              <a:rPr sz="1400" b="1" spc="-113" dirty="0">
                <a:solidFill>
                  <a:schemeClr val="tx1"/>
                </a:solidFill>
                <a:latin typeface="Arial" panose="020B0604020202020204" pitchFamily="34" charset="0"/>
                <a:cs typeface="Arial" panose="020B0604020202020204" pitchFamily="34" charset="0"/>
              </a:rPr>
              <a:t>2019</a:t>
            </a:r>
            <a:r>
              <a:rPr sz="1400" b="1" spc="-40" dirty="0">
                <a:solidFill>
                  <a:schemeClr val="tx1"/>
                </a:solidFill>
                <a:latin typeface="Arial" panose="020B0604020202020204" pitchFamily="34" charset="0"/>
                <a:cs typeface="Arial" panose="020B0604020202020204" pitchFamily="34" charset="0"/>
              </a:rPr>
              <a:t> </a:t>
            </a:r>
            <a:r>
              <a:rPr sz="1400" spc="87" dirty="0">
                <a:solidFill>
                  <a:schemeClr val="tx1"/>
                </a:solidFill>
                <a:latin typeface="Arial" panose="020B0604020202020204" pitchFamily="34" charset="0"/>
                <a:cs typeface="Arial" panose="020B0604020202020204" pitchFamily="34" charset="0"/>
              </a:rPr>
              <a:t>as</a:t>
            </a:r>
            <a:r>
              <a:rPr sz="1400" spc="-67" dirty="0">
                <a:solidFill>
                  <a:schemeClr val="tx1"/>
                </a:solidFill>
                <a:latin typeface="Arial" panose="020B0604020202020204" pitchFamily="34" charset="0"/>
                <a:cs typeface="Arial" panose="020B0604020202020204" pitchFamily="34" charset="0"/>
              </a:rPr>
              <a:t> </a:t>
            </a:r>
            <a:r>
              <a:rPr sz="1400" spc="73" dirty="0">
                <a:solidFill>
                  <a:schemeClr val="tx1"/>
                </a:solidFill>
                <a:latin typeface="Arial" panose="020B0604020202020204" pitchFamily="34" charset="0"/>
                <a:cs typeface="Arial" panose="020B0604020202020204" pitchFamily="34" charset="0"/>
              </a:rPr>
              <a:t>compared</a:t>
            </a:r>
            <a:r>
              <a:rPr sz="1400" spc="-67" dirty="0">
                <a:solidFill>
                  <a:schemeClr val="tx1"/>
                </a:solidFill>
                <a:latin typeface="Arial" panose="020B0604020202020204" pitchFamily="34" charset="0"/>
                <a:cs typeface="Arial" panose="020B0604020202020204" pitchFamily="34" charset="0"/>
              </a:rPr>
              <a:t> </a:t>
            </a:r>
            <a:r>
              <a:rPr sz="1400" spc="7" dirty="0">
                <a:solidFill>
                  <a:schemeClr val="tx1"/>
                </a:solidFill>
                <a:latin typeface="Arial" panose="020B0604020202020204" pitchFamily="34" charset="0"/>
                <a:cs typeface="Arial" panose="020B0604020202020204" pitchFamily="34" charset="0"/>
              </a:rPr>
              <a:t>to</a:t>
            </a:r>
            <a:r>
              <a:rPr sz="1400" spc="-73" dirty="0">
                <a:solidFill>
                  <a:schemeClr val="tx1"/>
                </a:solidFill>
                <a:latin typeface="Arial" panose="020B0604020202020204" pitchFamily="34" charset="0"/>
                <a:cs typeface="Arial" panose="020B0604020202020204" pitchFamily="34" charset="0"/>
              </a:rPr>
              <a:t> </a:t>
            </a:r>
            <a:r>
              <a:rPr sz="1400" b="1" spc="-27" dirty="0">
                <a:solidFill>
                  <a:schemeClr val="tx1"/>
                </a:solidFill>
                <a:latin typeface="Arial" panose="020B0604020202020204" pitchFamily="34" charset="0"/>
                <a:cs typeface="Arial" panose="020B0604020202020204" pitchFamily="34" charset="0"/>
              </a:rPr>
              <a:t>533</a:t>
            </a:r>
            <a:r>
              <a:rPr sz="1400" b="1" spc="-113" dirty="0">
                <a:solidFill>
                  <a:schemeClr val="tx1"/>
                </a:solidFill>
                <a:latin typeface="Arial" panose="020B0604020202020204" pitchFamily="34" charset="0"/>
                <a:cs typeface="Arial" panose="020B0604020202020204" pitchFamily="34" charset="0"/>
              </a:rPr>
              <a:t> </a:t>
            </a:r>
            <a:r>
              <a:rPr sz="1400" b="1" spc="13" dirty="0">
                <a:solidFill>
                  <a:schemeClr val="tx1"/>
                </a:solidFill>
                <a:latin typeface="Arial" panose="020B0604020202020204" pitchFamily="34" charset="0"/>
                <a:cs typeface="Arial" panose="020B0604020202020204" pitchFamily="34" charset="0"/>
              </a:rPr>
              <a:t>in</a:t>
            </a:r>
            <a:r>
              <a:rPr sz="1400" b="1" spc="-113" dirty="0">
                <a:solidFill>
                  <a:schemeClr val="tx1"/>
                </a:solidFill>
                <a:latin typeface="Arial" panose="020B0604020202020204" pitchFamily="34" charset="0"/>
                <a:cs typeface="Arial" panose="020B0604020202020204" pitchFamily="34" charset="0"/>
              </a:rPr>
              <a:t> </a:t>
            </a:r>
            <a:r>
              <a:rPr sz="1400" b="1" spc="-100" dirty="0">
                <a:solidFill>
                  <a:schemeClr val="tx1"/>
                </a:solidFill>
                <a:latin typeface="Arial" panose="020B0604020202020204" pitchFamily="34" charset="0"/>
                <a:cs typeface="Arial" panose="020B0604020202020204" pitchFamily="34" charset="0"/>
              </a:rPr>
              <a:t>2018</a:t>
            </a:r>
            <a:endParaRPr sz="1400" dirty="0">
              <a:solidFill>
                <a:schemeClr val="tx1"/>
              </a:solidFill>
              <a:latin typeface="Arial" panose="020B0604020202020204" pitchFamily="34" charset="0"/>
              <a:cs typeface="Arial" panose="020B0604020202020204" pitchFamily="34" charset="0"/>
            </a:endParaRPr>
          </a:p>
          <a:p>
            <a:pPr marL="723882" marR="325959" indent="-407236">
              <a:lnSpc>
                <a:spcPct val="114999"/>
              </a:lnSpc>
              <a:buFont typeface="Arial"/>
              <a:buChar char="●"/>
              <a:tabLst>
                <a:tab pos="723035" algn="l"/>
                <a:tab pos="723882" algn="l"/>
              </a:tabLst>
            </a:pPr>
            <a:r>
              <a:rPr sz="1400" spc="13" dirty="0">
                <a:solidFill>
                  <a:schemeClr val="tx1"/>
                </a:solidFill>
                <a:latin typeface="Arial" panose="020B0604020202020204" pitchFamily="34" charset="0"/>
                <a:cs typeface="Arial" panose="020B0604020202020204" pitchFamily="34" charset="0"/>
              </a:rPr>
              <a:t>Similarly</a:t>
            </a:r>
            <a:r>
              <a:rPr sz="1400" spc="-67" dirty="0">
                <a:solidFill>
                  <a:schemeClr val="tx1"/>
                </a:solidFill>
                <a:latin typeface="Arial" panose="020B0604020202020204" pitchFamily="34" charset="0"/>
                <a:cs typeface="Arial" panose="020B0604020202020204" pitchFamily="34" charset="0"/>
              </a:rPr>
              <a:t> </a:t>
            </a:r>
            <a:r>
              <a:rPr sz="1400" spc="27" dirty="0">
                <a:solidFill>
                  <a:schemeClr val="tx1"/>
                </a:solidFill>
                <a:latin typeface="Arial" panose="020B0604020202020204" pitchFamily="34" charset="0"/>
                <a:cs typeface="Arial" panose="020B0604020202020204" pitchFamily="34" charset="0"/>
              </a:rPr>
              <a:t>the</a:t>
            </a:r>
            <a:r>
              <a:rPr sz="1400" spc="-147" dirty="0">
                <a:solidFill>
                  <a:schemeClr val="tx1"/>
                </a:solidFill>
                <a:latin typeface="Arial" panose="020B0604020202020204" pitchFamily="34" charset="0"/>
                <a:cs typeface="Arial" panose="020B0604020202020204" pitchFamily="34" charset="0"/>
              </a:rPr>
              <a:t> </a:t>
            </a:r>
            <a:r>
              <a:rPr sz="1400" b="1" spc="20" dirty="0">
                <a:solidFill>
                  <a:schemeClr val="tx1"/>
                </a:solidFill>
                <a:latin typeface="Arial" panose="020B0604020202020204" pitchFamily="34" charset="0"/>
                <a:cs typeface="Arial" panose="020B0604020202020204" pitchFamily="34" charset="0"/>
              </a:rPr>
              <a:t>Product</a:t>
            </a:r>
            <a:r>
              <a:rPr sz="1400" b="1" spc="-113" dirty="0">
                <a:solidFill>
                  <a:schemeClr val="tx1"/>
                </a:solidFill>
                <a:latin typeface="Arial" panose="020B0604020202020204" pitchFamily="34" charset="0"/>
                <a:cs typeface="Arial" panose="020B0604020202020204" pitchFamily="34" charset="0"/>
              </a:rPr>
              <a:t> </a:t>
            </a:r>
            <a:r>
              <a:rPr sz="1400" b="1" spc="33" dirty="0">
                <a:solidFill>
                  <a:schemeClr val="tx1"/>
                </a:solidFill>
                <a:latin typeface="Arial" panose="020B0604020202020204" pitchFamily="34" charset="0"/>
                <a:cs typeface="Arial" panose="020B0604020202020204" pitchFamily="34" charset="0"/>
              </a:rPr>
              <a:t>sold</a:t>
            </a:r>
            <a:r>
              <a:rPr sz="1400" b="1" spc="-113" dirty="0">
                <a:solidFill>
                  <a:schemeClr val="tx1"/>
                </a:solidFill>
                <a:latin typeface="Arial" panose="020B0604020202020204" pitchFamily="34" charset="0"/>
                <a:cs typeface="Arial" panose="020B0604020202020204" pitchFamily="34" charset="0"/>
              </a:rPr>
              <a:t> </a:t>
            </a:r>
            <a:r>
              <a:rPr sz="1400" spc="33" dirty="0">
                <a:solidFill>
                  <a:schemeClr val="tx1"/>
                </a:solidFill>
                <a:latin typeface="Arial" panose="020B0604020202020204" pitchFamily="34" charset="0"/>
                <a:cs typeface="Arial" panose="020B0604020202020204" pitchFamily="34" charset="0"/>
              </a:rPr>
              <a:t>count  also</a:t>
            </a:r>
            <a:r>
              <a:rPr sz="1400" spc="-147" dirty="0">
                <a:solidFill>
                  <a:schemeClr val="tx1"/>
                </a:solidFill>
                <a:latin typeface="Arial" panose="020B0604020202020204" pitchFamily="34" charset="0"/>
                <a:cs typeface="Arial" panose="020B0604020202020204" pitchFamily="34" charset="0"/>
              </a:rPr>
              <a:t> </a:t>
            </a:r>
            <a:r>
              <a:rPr sz="1400" b="1" spc="47" dirty="0">
                <a:solidFill>
                  <a:schemeClr val="tx1"/>
                </a:solidFill>
                <a:latin typeface="Arial" panose="020B0604020202020204" pitchFamily="34" charset="0"/>
                <a:cs typeface="Arial" panose="020B0604020202020204" pitchFamily="34" charset="0"/>
              </a:rPr>
              <a:t>reduced</a:t>
            </a:r>
            <a:r>
              <a:rPr sz="1400" b="1" spc="-113" dirty="0">
                <a:solidFill>
                  <a:schemeClr val="tx1"/>
                </a:solidFill>
                <a:latin typeface="Arial" panose="020B0604020202020204" pitchFamily="34" charset="0"/>
                <a:cs typeface="Arial" panose="020B0604020202020204" pitchFamily="34" charset="0"/>
              </a:rPr>
              <a:t> </a:t>
            </a:r>
            <a:r>
              <a:rPr sz="1400" b="1" spc="7" dirty="0">
                <a:solidFill>
                  <a:schemeClr val="tx1"/>
                </a:solidFill>
                <a:latin typeface="Arial" panose="020B0604020202020204" pitchFamily="34" charset="0"/>
                <a:cs typeface="Arial" panose="020B0604020202020204" pitchFamily="34" charset="0"/>
              </a:rPr>
              <a:t>to</a:t>
            </a:r>
            <a:r>
              <a:rPr sz="1400" b="1" spc="-113" dirty="0">
                <a:solidFill>
                  <a:schemeClr val="tx1"/>
                </a:solidFill>
                <a:latin typeface="Arial" panose="020B0604020202020204" pitchFamily="34" charset="0"/>
                <a:cs typeface="Arial" panose="020B0604020202020204" pitchFamily="34" charset="0"/>
              </a:rPr>
              <a:t> </a:t>
            </a:r>
            <a:r>
              <a:rPr sz="1400" b="1" spc="-120" dirty="0">
                <a:solidFill>
                  <a:schemeClr val="tx1"/>
                </a:solidFill>
                <a:latin typeface="Arial" panose="020B0604020202020204" pitchFamily="34" charset="0"/>
                <a:cs typeface="Arial" panose="020B0604020202020204" pitchFamily="34" charset="0"/>
              </a:rPr>
              <a:t>7186</a:t>
            </a:r>
            <a:r>
              <a:rPr sz="1400" b="1" spc="-113" dirty="0">
                <a:solidFill>
                  <a:schemeClr val="tx1"/>
                </a:solidFill>
                <a:latin typeface="Arial" panose="020B0604020202020204" pitchFamily="34" charset="0"/>
                <a:cs typeface="Arial" panose="020B0604020202020204" pitchFamily="34" charset="0"/>
              </a:rPr>
              <a:t> </a:t>
            </a:r>
            <a:r>
              <a:rPr sz="1400" b="1" spc="13" dirty="0">
                <a:solidFill>
                  <a:schemeClr val="tx1"/>
                </a:solidFill>
                <a:latin typeface="Arial" panose="020B0604020202020204" pitchFamily="34" charset="0"/>
                <a:cs typeface="Arial" panose="020B0604020202020204" pitchFamily="34" charset="0"/>
              </a:rPr>
              <a:t>in</a:t>
            </a:r>
            <a:r>
              <a:rPr sz="1400" b="1" spc="-113" dirty="0">
                <a:solidFill>
                  <a:schemeClr val="tx1"/>
                </a:solidFill>
                <a:latin typeface="Arial" panose="020B0604020202020204" pitchFamily="34" charset="0"/>
                <a:cs typeface="Arial" panose="020B0604020202020204" pitchFamily="34" charset="0"/>
              </a:rPr>
              <a:t> 2019 </a:t>
            </a:r>
            <a:r>
              <a:rPr sz="1400" b="1" spc="27" dirty="0">
                <a:solidFill>
                  <a:schemeClr val="tx1"/>
                </a:solidFill>
                <a:latin typeface="Arial" panose="020B0604020202020204" pitchFamily="34" charset="0"/>
                <a:cs typeface="Arial" panose="020B0604020202020204" pitchFamily="34" charset="0"/>
              </a:rPr>
              <a:t>from  </a:t>
            </a:r>
            <a:r>
              <a:rPr sz="1400" b="1" spc="-120" dirty="0">
                <a:solidFill>
                  <a:schemeClr val="tx1"/>
                </a:solidFill>
                <a:latin typeface="Arial" panose="020B0604020202020204" pitchFamily="34" charset="0"/>
                <a:cs typeface="Arial" panose="020B0604020202020204" pitchFamily="34" charset="0"/>
              </a:rPr>
              <a:t>7341</a:t>
            </a:r>
            <a:r>
              <a:rPr sz="1400" b="1" spc="-113" dirty="0">
                <a:solidFill>
                  <a:schemeClr val="tx1"/>
                </a:solidFill>
                <a:latin typeface="Arial" panose="020B0604020202020204" pitchFamily="34" charset="0"/>
                <a:cs typeface="Arial" panose="020B0604020202020204" pitchFamily="34" charset="0"/>
              </a:rPr>
              <a:t> </a:t>
            </a:r>
            <a:r>
              <a:rPr sz="1400" b="1" spc="13" dirty="0">
                <a:solidFill>
                  <a:schemeClr val="tx1"/>
                </a:solidFill>
                <a:latin typeface="Arial" panose="020B0604020202020204" pitchFamily="34" charset="0"/>
                <a:cs typeface="Arial" panose="020B0604020202020204" pitchFamily="34" charset="0"/>
              </a:rPr>
              <a:t>in</a:t>
            </a:r>
            <a:r>
              <a:rPr sz="1400" b="1" spc="-113" dirty="0">
                <a:solidFill>
                  <a:schemeClr val="tx1"/>
                </a:solidFill>
                <a:latin typeface="Arial" panose="020B0604020202020204" pitchFamily="34" charset="0"/>
                <a:cs typeface="Arial" panose="020B0604020202020204" pitchFamily="34" charset="0"/>
              </a:rPr>
              <a:t> </a:t>
            </a:r>
            <a:r>
              <a:rPr sz="1400" b="1" spc="-93" dirty="0">
                <a:solidFill>
                  <a:schemeClr val="tx1"/>
                </a:solidFill>
                <a:latin typeface="Arial" panose="020B0604020202020204" pitchFamily="34" charset="0"/>
                <a:cs typeface="Arial" panose="020B0604020202020204" pitchFamily="34" charset="0"/>
              </a:rPr>
              <a:t>2018.</a:t>
            </a:r>
            <a:endParaRPr sz="1400" dirty="0">
              <a:solidFill>
                <a:schemeClr val="tx1"/>
              </a:solidFill>
              <a:latin typeface="Arial" panose="020B0604020202020204" pitchFamily="34" charset="0"/>
              <a:cs typeface="Arial" panose="020B0604020202020204" pitchFamily="34" charset="0"/>
            </a:endParaRPr>
          </a:p>
          <a:p>
            <a:pPr marL="114297" marR="342045">
              <a:lnSpc>
                <a:spcPct val="114999"/>
              </a:lnSpc>
              <a:spcBef>
                <a:spcPts val="1600"/>
              </a:spcBef>
            </a:pPr>
            <a:r>
              <a:rPr sz="1400" spc="-33" dirty="0">
                <a:solidFill>
                  <a:schemeClr val="tx1"/>
                </a:solidFill>
                <a:latin typeface="Arial" panose="020B0604020202020204" pitchFamily="34" charset="0"/>
                <a:cs typeface="Arial" panose="020B0604020202020204" pitchFamily="34" charset="0"/>
              </a:rPr>
              <a:t>*2020</a:t>
            </a:r>
            <a:r>
              <a:rPr sz="1400" spc="-67" dirty="0">
                <a:solidFill>
                  <a:schemeClr val="tx1"/>
                </a:solidFill>
                <a:latin typeface="Arial" panose="020B0604020202020204" pitchFamily="34" charset="0"/>
                <a:cs typeface="Arial" panose="020B0604020202020204" pitchFamily="34" charset="0"/>
              </a:rPr>
              <a:t> </a:t>
            </a:r>
            <a:r>
              <a:rPr sz="1400" spc="67" dirty="0">
                <a:solidFill>
                  <a:schemeClr val="tx1"/>
                </a:solidFill>
                <a:latin typeface="Arial" panose="020B0604020202020204" pitchFamily="34" charset="0"/>
                <a:cs typeface="Arial" panose="020B0604020202020204" pitchFamily="34" charset="0"/>
              </a:rPr>
              <a:t>has</a:t>
            </a:r>
            <a:r>
              <a:rPr sz="1400" spc="-67" dirty="0">
                <a:solidFill>
                  <a:schemeClr val="tx1"/>
                </a:solidFill>
                <a:latin typeface="Arial" panose="020B0604020202020204" pitchFamily="34" charset="0"/>
                <a:cs typeface="Arial" panose="020B0604020202020204" pitchFamily="34" charset="0"/>
              </a:rPr>
              <a:t> </a:t>
            </a:r>
            <a:r>
              <a:rPr sz="1400" spc="13" dirty="0">
                <a:solidFill>
                  <a:schemeClr val="tx1"/>
                </a:solidFill>
                <a:latin typeface="Arial" panose="020B0604020202020204" pitchFamily="34" charset="0"/>
                <a:cs typeface="Arial" panose="020B0604020202020204" pitchFamily="34" charset="0"/>
              </a:rPr>
              <a:t>not</a:t>
            </a:r>
            <a:r>
              <a:rPr sz="1400" spc="-67" dirty="0">
                <a:solidFill>
                  <a:schemeClr val="tx1"/>
                </a:solidFill>
                <a:latin typeface="Arial" panose="020B0604020202020204" pitchFamily="34" charset="0"/>
                <a:cs typeface="Arial" panose="020B0604020202020204" pitchFamily="34" charset="0"/>
              </a:rPr>
              <a:t> </a:t>
            </a:r>
            <a:r>
              <a:rPr sz="1400" spc="60" dirty="0">
                <a:solidFill>
                  <a:schemeClr val="tx1"/>
                </a:solidFill>
                <a:latin typeface="Arial" panose="020B0604020202020204" pitchFamily="34" charset="0"/>
                <a:cs typeface="Arial" panose="020B0604020202020204" pitchFamily="34" charset="0"/>
              </a:rPr>
              <a:t>been</a:t>
            </a:r>
            <a:r>
              <a:rPr sz="1400" spc="-67" dirty="0">
                <a:solidFill>
                  <a:schemeClr val="tx1"/>
                </a:solidFill>
                <a:latin typeface="Arial" panose="020B0604020202020204" pitchFamily="34" charset="0"/>
                <a:cs typeface="Arial" panose="020B0604020202020204" pitchFamily="34" charset="0"/>
              </a:rPr>
              <a:t> </a:t>
            </a:r>
            <a:r>
              <a:rPr sz="1400" spc="33" dirty="0">
                <a:solidFill>
                  <a:schemeClr val="tx1"/>
                </a:solidFill>
                <a:latin typeface="Arial" panose="020B0604020202020204" pitchFamily="34" charset="0"/>
                <a:cs typeface="Arial" panose="020B0604020202020204" pitchFamily="34" charset="0"/>
              </a:rPr>
              <a:t>considered</a:t>
            </a:r>
            <a:r>
              <a:rPr sz="1400" spc="-67" dirty="0">
                <a:solidFill>
                  <a:schemeClr val="tx1"/>
                </a:solidFill>
                <a:latin typeface="Arial" panose="020B0604020202020204" pitchFamily="34" charset="0"/>
                <a:cs typeface="Arial" panose="020B0604020202020204" pitchFamily="34" charset="0"/>
              </a:rPr>
              <a:t> </a:t>
            </a:r>
            <a:r>
              <a:rPr sz="1400" spc="87" dirty="0">
                <a:solidFill>
                  <a:schemeClr val="tx1"/>
                </a:solidFill>
                <a:latin typeface="Arial" panose="020B0604020202020204" pitchFamily="34" charset="0"/>
                <a:cs typeface="Arial" panose="020B0604020202020204" pitchFamily="34" charset="0"/>
              </a:rPr>
              <a:t>as</a:t>
            </a:r>
            <a:r>
              <a:rPr sz="1400" spc="-67" dirty="0">
                <a:solidFill>
                  <a:schemeClr val="tx1"/>
                </a:solidFill>
                <a:latin typeface="Arial" panose="020B0604020202020204" pitchFamily="34" charset="0"/>
                <a:cs typeface="Arial" panose="020B0604020202020204" pitchFamily="34" charset="0"/>
              </a:rPr>
              <a:t> </a:t>
            </a:r>
            <a:r>
              <a:rPr sz="1400" spc="-40" dirty="0">
                <a:solidFill>
                  <a:schemeClr val="tx1"/>
                </a:solidFill>
                <a:latin typeface="Arial" panose="020B0604020202020204" pitchFamily="34" charset="0"/>
                <a:cs typeface="Arial" panose="020B0604020202020204" pitchFamily="34" charset="0"/>
              </a:rPr>
              <a:t>it</a:t>
            </a:r>
            <a:r>
              <a:rPr sz="1400" spc="-67" dirty="0">
                <a:solidFill>
                  <a:schemeClr val="tx1"/>
                </a:solidFill>
                <a:latin typeface="Arial" panose="020B0604020202020204" pitchFamily="34" charset="0"/>
                <a:cs typeface="Arial" panose="020B0604020202020204" pitchFamily="34" charset="0"/>
              </a:rPr>
              <a:t> </a:t>
            </a:r>
            <a:r>
              <a:rPr sz="1400" spc="53" dirty="0">
                <a:solidFill>
                  <a:schemeClr val="tx1"/>
                </a:solidFill>
                <a:latin typeface="Arial" panose="020B0604020202020204" pitchFamily="34" charset="0"/>
                <a:cs typeface="Arial" panose="020B0604020202020204" pitchFamily="34" charset="0"/>
              </a:rPr>
              <a:t>has  </a:t>
            </a:r>
            <a:r>
              <a:rPr sz="1400" spc="13" dirty="0">
                <a:solidFill>
                  <a:schemeClr val="tx1"/>
                </a:solidFill>
                <a:latin typeface="Arial" panose="020B0604020202020204" pitchFamily="34" charset="0"/>
                <a:cs typeface="Arial" panose="020B0604020202020204" pitchFamily="34" charset="0"/>
              </a:rPr>
              <a:t>only</a:t>
            </a:r>
            <a:r>
              <a:rPr sz="1400" spc="-67" dirty="0">
                <a:solidFill>
                  <a:schemeClr val="tx1"/>
                </a:solidFill>
                <a:latin typeface="Arial" panose="020B0604020202020204" pitchFamily="34" charset="0"/>
                <a:cs typeface="Arial" panose="020B0604020202020204" pitchFamily="34" charset="0"/>
              </a:rPr>
              <a:t> </a:t>
            </a:r>
            <a:r>
              <a:rPr sz="1400" spc="-80" dirty="0">
                <a:solidFill>
                  <a:schemeClr val="tx1"/>
                </a:solidFill>
                <a:latin typeface="Arial" panose="020B0604020202020204" pitchFamily="34" charset="0"/>
                <a:cs typeface="Arial" panose="020B0604020202020204" pitchFamily="34" charset="0"/>
              </a:rPr>
              <a:t>2</a:t>
            </a:r>
            <a:r>
              <a:rPr sz="1400" spc="-67" dirty="0">
                <a:solidFill>
                  <a:schemeClr val="tx1"/>
                </a:solidFill>
                <a:latin typeface="Arial" panose="020B0604020202020204" pitchFamily="34" charset="0"/>
                <a:cs typeface="Arial" panose="020B0604020202020204" pitchFamily="34" charset="0"/>
              </a:rPr>
              <a:t> </a:t>
            </a:r>
            <a:r>
              <a:rPr sz="1400" spc="33" dirty="0">
                <a:solidFill>
                  <a:schemeClr val="tx1"/>
                </a:solidFill>
                <a:latin typeface="Arial" panose="020B0604020202020204" pitchFamily="34" charset="0"/>
                <a:cs typeface="Arial" panose="020B0604020202020204" pitchFamily="34" charset="0"/>
              </a:rPr>
              <a:t>months</a:t>
            </a:r>
            <a:r>
              <a:rPr sz="1400" spc="-67" dirty="0">
                <a:solidFill>
                  <a:schemeClr val="tx1"/>
                </a:solidFill>
                <a:latin typeface="Arial" panose="020B0604020202020204" pitchFamily="34" charset="0"/>
                <a:cs typeface="Arial" panose="020B0604020202020204" pitchFamily="34" charset="0"/>
              </a:rPr>
              <a:t> </a:t>
            </a:r>
            <a:r>
              <a:rPr sz="1400" spc="-13" dirty="0">
                <a:solidFill>
                  <a:schemeClr val="tx1"/>
                </a:solidFill>
                <a:latin typeface="Arial" panose="020B0604020202020204" pitchFamily="34" charset="0"/>
                <a:cs typeface="Arial" panose="020B0604020202020204" pitchFamily="34" charset="0"/>
              </a:rPr>
              <a:t>of</a:t>
            </a:r>
            <a:r>
              <a:rPr sz="1400" spc="-67" dirty="0">
                <a:solidFill>
                  <a:schemeClr val="tx1"/>
                </a:solidFill>
                <a:latin typeface="Arial" panose="020B0604020202020204" pitchFamily="34" charset="0"/>
                <a:cs typeface="Arial" panose="020B0604020202020204" pitchFamily="34" charset="0"/>
              </a:rPr>
              <a:t> </a:t>
            </a:r>
            <a:r>
              <a:rPr sz="1400" spc="93" dirty="0">
                <a:solidFill>
                  <a:schemeClr val="tx1"/>
                </a:solidFill>
                <a:latin typeface="Arial" panose="020B0604020202020204" pitchFamily="34" charset="0"/>
                <a:cs typeface="Arial" panose="020B0604020202020204" pitchFamily="34" charset="0"/>
              </a:rPr>
              <a:t>data</a:t>
            </a:r>
            <a:endParaRPr sz="1400" dirty="0">
              <a:solidFill>
                <a:schemeClr val="tx1"/>
              </a:solidFill>
              <a:latin typeface="Arial" panose="020B0604020202020204" pitchFamily="34" charset="0"/>
              <a:cs typeface="Arial" panose="020B0604020202020204" pitchFamily="34" charset="0"/>
            </a:endParaRPr>
          </a:p>
        </p:txBody>
      </p:sp>
      <p:grpSp>
        <p:nvGrpSpPr>
          <p:cNvPr id="5" name="object 5"/>
          <p:cNvGrpSpPr/>
          <p:nvPr/>
        </p:nvGrpSpPr>
        <p:grpSpPr>
          <a:xfrm>
            <a:off x="88900" y="919966"/>
            <a:ext cx="7889240" cy="5315372"/>
            <a:chOff x="66675" y="689974"/>
            <a:chExt cx="5916930" cy="3986529"/>
          </a:xfrm>
        </p:grpSpPr>
        <p:pic>
          <p:nvPicPr>
            <p:cNvPr id="6" name="object 6"/>
            <p:cNvPicPr/>
            <p:nvPr/>
          </p:nvPicPr>
          <p:blipFill>
            <a:blip r:embed="rId2" cstate="print"/>
            <a:stretch>
              <a:fillRect/>
            </a:stretch>
          </p:blipFill>
          <p:spPr>
            <a:xfrm>
              <a:off x="76200" y="699500"/>
              <a:ext cx="5897497" cy="3966874"/>
            </a:xfrm>
            <a:prstGeom prst="rect">
              <a:avLst/>
            </a:prstGeom>
          </p:spPr>
        </p:pic>
        <p:sp>
          <p:nvSpPr>
            <p:cNvPr id="7" name="object 7"/>
            <p:cNvSpPr/>
            <p:nvPr/>
          </p:nvSpPr>
          <p:spPr>
            <a:xfrm>
              <a:off x="71437" y="694737"/>
              <a:ext cx="5907405" cy="3977004"/>
            </a:xfrm>
            <a:custGeom>
              <a:avLst/>
              <a:gdLst/>
              <a:ahLst/>
              <a:cxnLst/>
              <a:rect l="l" t="t" r="r" b="b"/>
              <a:pathLst>
                <a:path w="5907405" h="3977004">
                  <a:moveTo>
                    <a:pt x="0" y="0"/>
                  </a:moveTo>
                  <a:lnTo>
                    <a:pt x="5907022" y="0"/>
                  </a:lnTo>
                  <a:lnTo>
                    <a:pt x="5907022" y="3976399"/>
                  </a:lnTo>
                  <a:lnTo>
                    <a:pt x="0" y="3976399"/>
                  </a:lnTo>
                  <a:lnTo>
                    <a:pt x="0" y="0"/>
                  </a:lnTo>
                  <a:close/>
                </a:path>
              </a:pathLst>
            </a:custGeom>
            <a:ln w="9524">
              <a:solidFill>
                <a:srgbClr val="D9D9D9"/>
              </a:solidFill>
            </a:ln>
          </p:spPr>
          <p:txBody>
            <a:bodyPr wrap="square" lIns="0" tIns="0" rIns="0" bIns="0" rtlCol="0"/>
            <a:lstStyle/>
            <a:p>
              <a:endParaRPr sz="2400"/>
            </a:p>
          </p:txBody>
        </p:sp>
      </p:grpSp>
      <p:grpSp>
        <p:nvGrpSpPr>
          <p:cNvPr id="8" name="object 2">
            <a:extLst>
              <a:ext uri="{FF2B5EF4-FFF2-40B4-BE49-F238E27FC236}">
                <a16:creationId xmlns:a16="http://schemas.microsoft.com/office/drawing/2014/main" id="{9FA95E72-4C9B-8F4C-88FA-E35F616E7216}"/>
              </a:ext>
            </a:extLst>
          </p:cNvPr>
          <p:cNvGrpSpPr/>
          <p:nvPr/>
        </p:nvGrpSpPr>
        <p:grpSpPr>
          <a:xfrm>
            <a:off x="0" y="6252767"/>
            <a:ext cx="12192000" cy="605367"/>
            <a:chOff x="0" y="4689575"/>
            <a:chExt cx="9144000" cy="454025"/>
          </a:xfrm>
        </p:grpSpPr>
        <p:sp>
          <p:nvSpPr>
            <p:cNvPr id="9" name="object 3">
              <a:extLst>
                <a:ext uri="{FF2B5EF4-FFF2-40B4-BE49-F238E27FC236}">
                  <a16:creationId xmlns:a16="http://schemas.microsoft.com/office/drawing/2014/main" id="{209624B2-2BCD-D1F4-D1A6-E01AB15C95FE}"/>
                </a:ext>
              </a:extLst>
            </p:cNvPr>
            <p:cNvSpPr/>
            <p:nvPr/>
          </p:nvSpPr>
          <p:spPr>
            <a:xfrm>
              <a:off x="0" y="4727675"/>
              <a:ext cx="9144000" cy="415925"/>
            </a:xfrm>
            <a:custGeom>
              <a:avLst/>
              <a:gdLst/>
              <a:ahLst/>
              <a:cxnLst/>
              <a:rect l="l" t="t" r="r" b="b"/>
              <a:pathLst>
                <a:path w="9144000" h="415925">
                  <a:moveTo>
                    <a:pt x="9143999" y="415799"/>
                  </a:moveTo>
                  <a:lnTo>
                    <a:pt x="0" y="415799"/>
                  </a:lnTo>
                  <a:lnTo>
                    <a:pt x="0" y="0"/>
                  </a:lnTo>
                  <a:lnTo>
                    <a:pt x="9143999" y="0"/>
                  </a:lnTo>
                  <a:lnTo>
                    <a:pt x="9143999" y="415799"/>
                  </a:lnTo>
                  <a:close/>
                </a:path>
              </a:pathLst>
            </a:custGeom>
            <a:solidFill>
              <a:srgbClr val="1975D1">
                <a:alpha val="23419"/>
              </a:srgbClr>
            </a:solidFill>
          </p:spPr>
          <p:txBody>
            <a:bodyPr wrap="square" lIns="0" tIns="0" rIns="0" bIns="0" rtlCol="0"/>
            <a:lstStyle/>
            <a:p>
              <a:endParaRPr sz="2400"/>
            </a:p>
          </p:txBody>
        </p:sp>
        <p:pic>
          <p:nvPicPr>
            <p:cNvPr id="10" name="object 4">
              <a:extLst>
                <a:ext uri="{FF2B5EF4-FFF2-40B4-BE49-F238E27FC236}">
                  <a16:creationId xmlns:a16="http://schemas.microsoft.com/office/drawing/2014/main" id="{438DB26D-9C8F-19C9-A607-8D08C75D0459}"/>
                </a:ext>
              </a:extLst>
            </p:cNvPr>
            <p:cNvPicPr/>
            <p:nvPr/>
          </p:nvPicPr>
          <p:blipFill>
            <a:blip r:embed="rId3" cstate="print"/>
            <a:stretch>
              <a:fillRect/>
            </a:stretch>
          </p:blipFill>
          <p:spPr>
            <a:xfrm>
              <a:off x="8124854" y="4689575"/>
              <a:ext cx="1019145" cy="453899"/>
            </a:xfrm>
            <a:prstGeom prst="rect">
              <a:avLst/>
            </a:prstGeom>
          </p:spPr>
        </p:pic>
      </p:grpSp>
      <p:sp>
        <p:nvSpPr>
          <p:cNvPr id="11" name="object 21">
            <a:extLst>
              <a:ext uri="{FF2B5EF4-FFF2-40B4-BE49-F238E27FC236}">
                <a16:creationId xmlns:a16="http://schemas.microsoft.com/office/drawing/2014/main" id="{227C236E-AA25-CA82-8879-508ED3E6DC6D}"/>
              </a:ext>
            </a:extLst>
          </p:cNvPr>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79558-ED1D-FA79-B947-1C491F4AE312}"/>
              </a:ext>
            </a:extLst>
          </p:cNvPr>
          <p:cNvSpPr>
            <a:spLocks noGrp="1"/>
          </p:cNvSpPr>
          <p:nvPr>
            <p:ph type="title"/>
          </p:nvPr>
        </p:nvSpPr>
        <p:spPr>
          <a:xfrm>
            <a:off x="616577" y="148980"/>
            <a:ext cx="10168128" cy="660282"/>
          </a:xfrm>
        </p:spPr>
        <p:txBody>
          <a:bodyPr vert="horz" lIns="91440" tIns="45720" rIns="91440" bIns="45720" rtlCol="0" anchor="ctr">
            <a:normAutofit fontScale="90000"/>
          </a:bodyPr>
          <a:lstStyle/>
          <a:p>
            <a:r>
              <a:rPr lang="en-US" dirty="0"/>
              <a:t>Quarterly Count of Products Sold</a:t>
            </a:r>
            <a:endParaRPr lang="en-US" b="0" dirty="0"/>
          </a:p>
        </p:txBody>
      </p:sp>
      <p:sp>
        <p:nvSpPr>
          <p:cNvPr id="4" name="Content Placeholder 3">
            <a:extLst>
              <a:ext uri="{FF2B5EF4-FFF2-40B4-BE49-F238E27FC236}">
                <a16:creationId xmlns:a16="http://schemas.microsoft.com/office/drawing/2014/main" id="{13870CD3-BFF8-7551-1D64-8CE83D0B0F4A}"/>
              </a:ext>
            </a:extLst>
          </p:cNvPr>
          <p:cNvSpPr>
            <a:spLocks noGrp="1"/>
          </p:cNvSpPr>
          <p:nvPr>
            <p:ph sz="half" idx="2"/>
          </p:nvPr>
        </p:nvSpPr>
        <p:spPr>
          <a:xfrm>
            <a:off x="7834240" y="978729"/>
            <a:ext cx="3872243" cy="2764494"/>
          </a:xfrm>
        </p:spPr>
        <p:txBody>
          <a:bodyPr vert="horz" lIns="91440" tIns="45720" rIns="91440" bIns="45720" rtlCol="0" anchor="ctr">
            <a:noAutofit/>
          </a:bodyPr>
          <a:lstStyle/>
          <a:p>
            <a:pPr marL="0" indent="0">
              <a:buNone/>
            </a:pPr>
            <a:r>
              <a:rPr lang="en-US" sz="1800" b="1" dirty="0">
                <a:latin typeface="Arial" panose="020B0604020202020204" pitchFamily="34" charset="0"/>
                <a:cs typeface="Arial" panose="020B0604020202020204" pitchFamily="34" charset="0"/>
              </a:rPr>
              <a:t>Inference:</a:t>
            </a:r>
          </a:p>
          <a:p>
            <a:r>
              <a:rPr lang="en-US" sz="1600" dirty="0">
                <a:latin typeface="Arial" panose="020B0604020202020204" pitchFamily="34" charset="0"/>
                <a:cs typeface="Arial" panose="020B0604020202020204" pitchFamily="34" charset="0"/>
              </a:rPr>
              <a:t>As we have data till 26 Feb. 2020 that’s why the count of products sold in Q1 is Hight.</a:t>
            </a:r>
          </a:p>
          <a:p>
            <a:r>
              <a:rPr lang="en-US" sz="1600" dirty="0">
                <a:latin typeface="Arial" panose="020B0604020202020204" pitchFamily="34" charset="0"/>
                <a:cs typeface="Arial" panose="020B0604020202020204" pitchFamily="34" charset="0"/>
              </a:rPr>
              <a:t>In 2019 Q1 sales was highest</a:t>
            </a:r>
          </a:p>
          <a:p>
            <a:r>
              <a:rPr lang="en-US" sz="1600" dirty="0">
                <a:latin typeface="Arial" panose="020B0604020202020204" pitchFamily="34" charset="0"/>
                <a:cs typeface="Arial" panose="020B0604020202020204" pitchFamily="34" charset="0"/>
              </a:rPr>
              <a:t>In 2018 Q3 sales was highest</a:t>
            </a:r>
          </a:p>
          <a:p>
            <a:r>
              <a:rPr lang="en-US" sz="1600" dirty="0">
                <a:latin typeface="Arial" panose="020B0604020202020204" pitchFamily="34" charset="0"/>
                <a:cs typeface="Arial" panose="020B0604020202020204" pitchFamily="34" charset="0"/>
              </a:rPr>
              <a:t>Count of product sold in Q2 is approx. same in 2019 and 2018.</a:t>
            </a:r>
          </a:p>
        </p:txBody>
      </p:sp>
      <p:grpSp>
        <p:nvGrpSpPr>
          <p:cNvPr id="3" name="object 2">
            <a:extLst>
              <a:ext uri="{FF2B5EF4-FFF2-40B4-BE49-F238E27FC236}">
                <a16:creationId xmlns:a16="http://schemas.microsoft.com/office/drawing/2014/main" id="{C99F2A0C-F768-F069-2C29-B9411B2BF954}"/>
              </a:ext>
            </a:extLst>
          </p:cNvPr>
          <p:cNvGrpSpPr/>
          <p:nvPr/>
        </p:nvGrpSpPr>
        <p:grpSpPr>
          <a:xfrm>
            <a:off x="0" y="6252767"/>
            <a:ext cx="12192000" cy="605367"/>
            <a:chOff x="0" y="4689575"/>
            <a:chExt cx="9144000" cy="454025"/>
          </a:xfrm>
        </p:grpSpPr>
        <p:sp>
          <p:nvSpPr>
            <p:cNvPr id="7" name="object 3">
              <a:extLst>
                <a:ext uri="{FF2B5EF4-FFF2-40B4-BE49-F238E27FC236}">
                  <a16:creationId xmlns:a16="http://schemas.microsoft.com/office/drawing/2014/main" id="{AC0903CA-0933-3083-4B53-BB44C9C9BAB9}"/>
                </a:ext>
              </a:extLst>
            </p:cNvPr>
            <p:cNvSpPr/>
            <p:nvPr/>
          </p:nvSpPr>
          <p:spPr>
            <a:xfrm>
              <a:off x="0" y="4727675"/>
              <a:ext cx="9144000" cy="415925"/>
            </a:xfrm>
            <a:custGeom>
              <a:avLst/>
              <a:gdLst/>
              <a:ahLst/>
              <a:cxnLst/>
              <a:rect l="l" t="t" r="r" b="b"/>
              <a:pathLst>
                <a:path w="9144000" h="415925">
                  <a:moveTo>
                    <a:pt x="9143999" y="415799"/>
                  </a:moveTo>
                  <a:lnTo>
                    <a:pt x="0" y="415799"/>
                  </a:lnTo>
                  <a:lnTo>
                    <a:pt x="0" y="0"/>
                  </a:lnTo>
                  <a:lnTo>
                    <a:pt x="9143999" y="0"/>
                  </a:lnTo>
                  <a:lnTo>
                    <a:pt x="9143999" y="415799"/>
                  </a:lnTo>
                  <a:close/>
                </a:path>
              </a:pathLst>
            </a:custGeom>
            <a:solidFill>
              <a:srgbClr val="1975D1">
                <a:alpha val="23419"/>
              </a:srgbClr>
            </a:solidFill>
          </p:spPr>
          <p:txBody>
            <a:bodyPr wrap="square" lIns="0" tIns="0" rIns="0" bIns="0" rtlCol="0"/>
            <a:lstStyle/>
            <a:p>
              <a:endParaRPr sz="2400"/>
            </a:p>
          </p:txBody>
        </p:sp>
        <p:pic>
          <p:nvPicPr>
            <p:cNvPr id="8" name="object 4">
              <a:extLst>
                <a:ext uri="{FF2B5EF4-FFF2-40B4-BE49-F238E27FC236}">
                  <a16:creationId xmlns:a16="http://schemas.microsoft.com/office/drawing/2014/main" id="{0DC25A88-F31B-CD1E-EBAE-25B9D2C67017}"/>
                </a:ext>
              </a:extLst>
            </p:cNvPr>
            <p:cNvPicPr/>
            <p:nvPr/>
          </p:nvPicPr>
          <p:blipFill>
            <a:blip r:embed="rId2" cstate="print"/>
            <a:stretch>
              <a:fillRect/>
            </a:stretch>
          </p:blipFill>
          <p:spPr>
            <a:xfrm>
              <a:off x="8124854" y="4689575"/>
              <a:ext cx="1019145" cy="453899"/>
            </a:xfrm>
            <a:prstGeom prst="rect">
              <a:avLst/>
            </a:prstGeom>
          </p:spPr>
        </p:pic>
      </p:grpSp>
      <p:sp>
        <p:nvSpPr>
          <p:cNvPr id="9" name="object 21">
            <a:extLst>
              <a:ext uri="{FF2B5EF4-FFF2-40B4-BE49-F238E27FC236}">
                <a16:creationId xmlns:a16="http://schemas.microsoft.com/office/drawing/2014/main" id="{20B71F46-8744-AD7E-471B-546506261182}"/>
              </a:ext>
            </a:extLst>
          </p:cNvPr>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dirty="0"/>
          </a:p>
        </p:txBody>
      </p:sp>
      <p:pic>
        <p:nvPicPr>
          <p:cNvPr id="17" name="Picture 16">
            <a:extLst>
              <a:ext uri="{FF2B5EF4-FFF2-40B4-BE49-F238E27FC236}">
                <a16:creationId xmlns:a16="http://schemas.microsoft.com/office/drawing/2014/main" id="{15D35FDF-F88E-AA47-971C-DA7BBB3C6990}"/>
              </a:ext>
            </a:extLst>
          </p:cNvPr>
          <p:cNvPicPr>
            <a:picLocks noChangeAspect="1"/>
          </p:cNvPicPr>
          <p:nvPr/>
        </p:nvPicPr>
        <p:blipFill>
          <a:blip r:embed="rId3"/>
          <a:stretch>
            <a:fillRect/>
          </a:stretch>
        </p:blipFill>
        <p:spPr>
          <a:xfrm>
            <a:off x="616578" y="978729"/>
            <a:ext cx="6875604" cy="5006774"/>
          </a:xfrm>
          <a:prstGeom prst="rect">
            <a:avLst/>
          </a:prstGeom>
        </p:spPr>
      </p:pic>
    </p:spTree>
    <p:extLst>
      <p:ext uri="{BB962C8B-B14F-4D97-AF65-F5344CB8AC3E}">
        <p14:creationId xmlns:p14="http://schemas.microsoft.com/office/powerpoint/2010/main" val="4126393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9D8EC-8E33-8B09-D8EF-D10B3FD33C94}"/>
              </a:ext>
            </a:extLst>
          </p:cNvPr>
          <p:cNvSpPr>
            <a:spLocks noGrp="1"/>
          </p:cNvSpPr>
          <p:nvPr>
            <p:ph type="title"/>
          </p:nvPr>
        </p:nvSpPr>
        <p:spPr>
          <a:xfrm>
            <a:off x="616577" y="247120"/>
            <a:ext cx="6728120" cy="570271"/>
          </a:xfrm>
        </p:spPr>
        <p:txBody>
          <a:bodyPr vert="horz" lIns="91440" tIns="45720" rIns="91440" bIns="45720" rtlCol="0" anchor="ctr">
            <a:noAutofit/>
          </a:bodyPr>
          <a:lstStyle/>
          <a:p>
            <a:r>
              <a:rPr lang="en-US" sz="3600" dirty="0">
                <a:latin typeface="Arial" panose="020B0604020202020204" pitchFamily="34" charset="0"/>
                <a:cs typeface="Arial" panose="020B0604020202020204" pitchFamily="34" charset="0"/>
              </a:rPr>
              <a:t>Monthly Count of Products Sold</a:t>
            </a:r>
          </a:p>
        </p:txBody>
      </p:sp>
      <p:sp>
        <p:nvSpPr>
          <p:cNvPr id="4" name="TextBox 3">
            <a:extLst>
              <a:ext uri="{FF2B5EF4-FFF2-40B4-BE49-F238E27FC236}">
                <a16:creationId xmlns:a16="http://schemas.microsoft.com/office/drawing/2014/main" id="{0B7FD489-16AC-B074-E772-2D1892307340}"/>
              </a:ext>
            </a:extLst>
          </p:cNvPr>
          <p:cNvSpPr txBox="1"/>
          <p:nvPr/>
        </p:nvSpPr>
        <p:spPr>
          <a:xfrm>
            <a:off x="7674873" y="1216742"/>
            <a:ext cx="355244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In 2018 most of the products were sold in January and least were sold in February.</a:t>
            </a:r>
          </a:p>
          <a:p>
            <a:pPr marL="285750" indent="-285750">
              <a:buFont typeface="Arial"/>
              <a:buChar char="•"/>
            </a:pPr>
            <a:r>
              <a:rPr lang="en-US" dirty="0"/>
              <a:t>In 2019 most of the products were sold in March and least were sold in January.</a:t>
            </a:r>
          </a:p>
          <a:p>
            <a:pPr marL="285750" indent="-285750">
              <a:buFont typeface="Arial"/>
              <a:buChar char="•"/>
            </a:pPr>
            <a:endParaRPr lang="en-US" dirty="0"/>
          </a:p>
        </p:txBody>
      </p:sp>
      <p:pic>
        <p:nvPicPr>
          <p:cNvPr id="6" name="Picture 5">
            <a:extLst>
              <a:ext uri="{FF2B5EF4-FFF2-40B4-BE49-F238E27FC236}">
                <a16:creationId xmlns:a16="http://schemas.microsoft.com/office/drawing/2014/main" id="{EA812E1C-B287-BD91-CF57-C8720E44F168}"/>
              </a:ext>
            </a:extLst>
          </p:cNvPr>
          <p:cNvPicPr>
            <a:picLocks noChangeAspect="1"/>
          </p:cNvPicPr>
          <p:nvPr/>
        </p:nvPicPr>
        <p:blipFill>
          <a:blip r:embed="rId2"/>
          <a:stretch>
            <a:fillRect/>
          </a:stretch>
        </p:blipFill>
        <p:spPr>
          <a:xfrm>
            <a:off x="616577" y="924120"/>
            <a:ext cx="5992061" cy="5379447"/>
          </a:xfrm>
          <a:prstGeom prst="rect">
            <a:avLst/>
          </a:prstGeom>
        </p:spPr>
      </p:pic>
      <p:grpSp>
        <p:nvGrpSpPr>
          <p:cNvPr id="11" name="object 2">
            <a:extLst>
              <a:ext uri="{FF2B5EF4-FFF2-40B4-BE49-F238E27FC236}">
                <a16:creationId xmlns:a16="http://schemas.microsoft.com/office/drawing/2014/main" id="{7A8BF06E-9756-C157-B162-2F56262CE048}"/>
              </a:ext>
            </a:extLst>
          </p:cNvPr>
          <p:cNvGrpSpPr/>
          <p:nvPr/>
        </p:nvGrpSpPr>
        <p:grpSpPr>
          <a:xfrm>
            <a:off x="0" y="6252767"/>
            <a:ext cx="12192000" cy="605367"/>
            <a:chOff x="0" y="4689575"/>
            <a:chExt cx="9144000" cy="454025"/>
          </a:xfrm>
        </p:grpSpPr>
        <p:sp>
          <p:nvSpPr>
            <p:cNvPr id="12" name="object 3">
              <a:extLst>
                <a:ext uri="{FF2B5EF4-FFF2-40B4-BE49-F238E27FC236}">
                  <a16:creationId xmlns:a16="http://schemas.microsoft.com/office/drawing/2014/main" id="{577C0367-C262-24F0-DF83-8FF2A219F88F}"/>
                </a:ext>
              </a:extLst>
            </p:cNvPr>
            <p:cNvSpPr/>
            <p:nvPr/>
          </p:nvSpPr>
          <p:spPr>
            <a:xfrm>
              <a:off x="0" y="4727675"/>
              <a:ext cx="9144000" cy="415925"/>
            </a:xfrm>
            <a:custGeom>
              <a:avLst/>
              <a:gdLst/>
              <a:ahLst/>
              <a:cxnLst/>
              <a:rect l="l" t="t" r="r" b="b"/>
              <a:pathLst>
                <a:path w="9144000" h="415925">
                  <a:moveTo>
                    <a:pt x="9143999" y="415799"/>
                  </a:moveTo>
                  <a:lnTo>
                    <a:pt x="0" y="415799"/>
                  </a:lnTo>
                  <a:lnTo>
                    <a:pt x="0" y="0"/>
                  </a:lnTo>
                  <a:lnTo>
                    <a:pt x="9143999" y="0"/>
                  </a:lnTo>
                  <a:lnTo>
                    <a:pt x="9143999" y="415799"/>
                  </a:lnTo>
                  <a:close/>
                </a:path>
              </a:pathLst>
            </a:custGeom>
            <a:solidFill>
              <a:srgbClr val="1975D1">
                <a:alpha val="23419"/>
              </a:srgbClr>
            </a:solidFill>
          </p:spPr>
          <p:txBody>
            <a:bodyPr wrap="square" lIns="0" tIns="0" rIns="0" bIns="0" rtlCol="0"/>
            <a:lstStyle/>
            <a:p>
              <a:endParaRPr sz="2400"/>
            </a:p>
          </p:txBody>
        </p:sp>
        <p:pic>
          <p:nvPicPr>
            <p:cNvPr id="13" name="object 4">
              <a:extLst>
                <a:ext uri="{FF2B5EF4-FFF2-40B4-BE49-F238E27FC236}">
                  <a16:creationId xmlns:a16="http://schemas.microsoft.com/office/drawing/2014/main" id="{4EA5DC0B-4DE2-DA4A-9C22-A29E132DE6C3}"/>
                </a:ext>
              </a:extLst>
            </p:cNvPr>
            <p:cNvPicPr/>
            <p:nvPr/>
          </p:nvPicPr>
          <p:blipFill>
            <a:blip r:embed="rId3" cstate="print"/>
            <a:stretch>
              <a:fillRect/>
            </a:stretch>
          </p:blipFill>
          <p:spPr>
            <a:xfrm>
              <a:off x="8124854" y="4689575"/>
              <a:ext cx="1019145" cy="453899"/>
            </a:xfrm>
            <a:prstGeom prst="rect">
              <a:avLst/>
            </a:prstGeom>
          </p:spPr>
        </p:pic>
      </p:grpSp>
      <p:sp>
        <p:nvSpPr>
          <p:cNvPr id="14" name="object 21">
            <a:extLst>
              <a:ext uri="{FF2B5EF4-FFF2-40B4-BE49-F238E27FC236}">
                <a16:creationId xmlns:a16="http://schemas.microsoft.com/office/drawing/2014/main" id="{7258E286-66FA-4CAC-127E-46FC018588BC}"/>
              </a:ext>
            </a:extLst>
          </p:cNvPr>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dirty="0"/>
          </a:p>
        </p:txBody>
      </p:sp>
      <p:pic>
        <p:nvPicPr>
          <p:cNvPr id="15" name="Picture 3" descr="Graphical user interface, application, table&#10;&#10;Description automatically generated">
            <a:extLst>
              <a:ext uri="{FF2B5EF4-FFF2-40B4-BE49-F238E27FC236}">
                <a16:creationId xmlns:a16="http://schemas.microsoft.com/office/drawing/2014/main" id="{59B08D54-99F1-9BF1-5946-5C34CE79C0FD}"/>
              </a:ext>
            </a:extLst>
          </p:cNvPr>
          <p:cNvPicPr>
            <a:picLocks noGrp="1" noChangeAspect="1"/>
          </p:cNvPicPr>
          <p:nvPr>
            <p:ph sz="half" idx="1"/>
          </p:nvPr>
        </p:nvPicPr>
        <p:blipFill>
          <a:blip r:embed="rId4"/>
          <a:stretch>
            <a:fillRect/>
          </a:stretch>
        </p:blipFill>
        <p:spPr>
          <a:xfrm>
            <a:off x="4562475" y="1085412"/>
            <a:ext cx="1533525" cy="962025"/>
          </a:xfrm>
        </p:spPr>
      </p:pic>
    </p:spTree>
    <p:extLst>
      <p:ext uri="{BB962C8B-B14F-4D97-AF65-F5344CB8AC3E}">
        <p14:creationId xmlns:p14="http://schemas.microsoft.com/office/powerpoint/2010/main" val="36901940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6577" y="264479"/>
            <a:ext cx="9304772" cy="573661"/>
          </a:xfrm>
          <a:prstGeom prst="rect">
            <a:avLst/>
          </a:prstGeom>
        </p:spPr>
        <p:txBody>
          <a:bodyPr vert="horz" wrap="square" lIns="0" tIns="19473" rIns="0" bIns="0" rtlCol="0" anchor="ctr">
            <a:spAutoFit/>
          </a:bodyPr>
          <a:lstStyle/>
          <a:p>
            <a:pPr marL="16933">
              <a:lnSpc>
                <a:spcPct val="100000"/>
              </a:lnSpc>
              <a:spcBef>
                <a:spcPts val="153"/>
              </a:spcBef>
            </a:pPr>
            <a:r>
              <a:rPr sz="3600" spc="67" dirty="0">
                <a:latin typeface="Arial" panose="020B0604020202020204" pitchFamily="34" charset="0"/>
                <a:cs typeface="Arial" panose="020B0604020202020204" pitchFamily="34" charset="0"/>
              </a:rPr>
              <a:t>Orders</a:t>
            </a:r>
            <a:r>
              <a:rPr sz="3600" spc="-240" dirty="0">
                <a:latin typeface="Arial" panose="020B0604020202020204" pitchFamily="34" charset="0"/>
                <a:cs typeface="Arial" panose="020B0604020202020204" pitchFamily="34" charset="0"/>
              </a:rPr>
              <a:t> </a:t>
            </a:r>
            <a:r>
              <a:rPr sz="3600" spc="67" dirty="0">
                <a:latin typeface="Arial" panose="020B0604020202020204" pitchFamily="34" charset="0"/>
                <a:cs typeface="Arial" panose="020B0604020202020204" pitchFamily="34" charset="0"/>
              </a:rPr>
              <a:t>Over</a:t>
            </a:r>
            <a:r>
              <a:rPr sz="3600" spc="-240" dirty="0">
                <a:latin typeface="Arial" panose="020B0604020202020204" pitchFamily="34" charset="0"/>
                <a:cs typeface="Arial" panose="020B0604020202020204" pitchFamily="34" charset="0"/>
              </a:rPr>
              <a:t> </a:t>
            </a:r>
            <a:r>
              <a:rPr sz="3600" spc="20" dirty="0">
                <a:latin typeface="Arial" panose="020B0604020202020204" pitchFamily="34" charset="0"/>
                <a:cs typeface="Arial" panose="020B0604020202020204" pitchFamily="34" charset="0"/>
              </a:rPr>
              <a:t>Time:</a:t>
            </a:r>
            <a:r>
              <a:rPr sz="3600" spc="-233" dirty="0">
                <a:latin typeface="Arial" panose="020B0604020202020204" pitchFamily="34" charset="0"/>
                <a:cs typeface="Arial" panose="020B0604020202020204" pitchFamily="34" charset="0"/>
              </a:rPr>
              <a:t> </a:t>
            </a:r>
            <a:r>
              <a:rPr sz="3600" spc="67" dirty="0">
                <a:latin typeface="Arial" panose="020B0604020202020204" pitchFamily="34" charset="0"/>
                <a:cs typeface="Arial" panose="020B0604020202020204" pitchFamily="34" charset="0"/>
              </a:rPr>
              <a:t>Quarterly</a:t>
            </a:r>
            <a:r>
              <a:rPr sz="3600" spc="-240" dirty="0">
                <a:latin typeface="Arial" panose="020B0604020202020204" pitchFamily="34" charset="0"/>
                <a:cs typeface="Arial" panose="020B0604020202020204" pitchFamily="34" charset="0"/>
              </a:rPr>
              <a:t> </a:t>
            </a:r>
            <a:r>
              <a:rPr sz="3600" spc="67" dirty="0">
                <a:latin typeface="Arial" panose="020B0604020202020204" pitchFamily="34" charset="0"/>
                <a:cs typeface="Arial" panose="020B0604020202020204" pitchFamily="34" charset="0"/>
              </a:rPr>
              <a:t>Orders</a:t>
            </a:r>
            <a:r>
              <a:rPr sz="3600" spc="-233" dirty="0">
                <a:latin typeface="Arial" panose="020B0604020202020204" pitchFamily="34" charset="0"/>
                <a:cs typeface="Arial" panose="020B0604020202020204" pitchFamily="34" charset="0"/>
              </a:rPr>
              <a:t> </a:t>
            </a:r>
            <a:r>
              <a:rPr sz="3600" spc="107" dirty="0">
                <a:latin typeface="Arial" panose="020B0604020202020204" pitchFamily="34" charset="0"/>
                <a:cs typeface="Arial" panose="020B0604020202020204" pitchFamily="34" charset="0"/>
              </a:rPr>
              <a:t>Placed</a:t>
            </a:r>
            <a:endParaRPr sz="3600" dirty="0">
              <a:latin typeface="Arial" panose="020B0604020202020204" pitchFamily="34" charset="0"/>
              <a:cs typeface="Arial" panose="020B0604020202020204" pitchFamily="34" charset="0"/>
            </a:endParaRPr>
          </a:p>
        </p:txBody>
      </p:sp>
      <p:sp>
        <p:nvSpPr>
          <p:cNvPr id="4" name="object 4"/>
          <p:cNvSpPr txBox="1"/>
          <p:nvPr/>
        </p:nvSpPr>
        <p:spPr>
          <a:xfrm>
            <a:off x="616577" y="4839798"/>
            <a:ext cx="10460324" cy="1412801"/>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0" tIns="118533" rIns="0" bIns="0" rtlCol="0">
            <a:spAutoFit/>
          </a:bodyPr>
          <a:lstStyle/>
          <a:p>
            <a:pPr marL="16933" algn="just">
              <a:spcBef>
                <a:spcPts val="933"/>
              </a:spcBef>
            </a:pPr>
            <a:r>
              <a:rPr sz="1600" b="1" spc="-7" dirty="0">
                <a:solidFill>
                  <a:schemeClr val="tx1"/>
                </a:solidFill>
                <a:latin typeface="Arial" panose="020B0604020202020204" pitchFamily="34" charset="0"/>
                <a:cs typeface="Arial" panose="020B0604020202020204" pitchFamily="34" charset="0"/>
              </a:rPr>
              <a:t>In</a:t>
            </a:r>
            <a:r>
              <a:rPr lang="en-US" sz="1600" b="1" spc="-7" dirty="0">
                <a:solidFill>
                  <a:schemeClr val="tx1"/>
                </a:solidFill>
                <a:latin typeface="Arial" panose="020B0604020202020204" pitchFamily="34" charset="0"/>
                <a:cs typeface="Arial" panose="020B0604020202020204" pitchFamily="34" charset="0"/>
              </a:rPr>
              <a:t>ference:</a:t>
            </a:r>
            <a:endParaRPr sz="1600" dirty="0">
              <a:solidFill>
                <a:schemeClr val="tx1"/>
              </a:solidFill>
              <a:latin typeface="Arial" panose="020B0604020202020204" pitchFamily="34" charset="0"/>
              <a:cs typeface="Arial" panose="020B0604020202020204" pitchFamily="34" charset="0"/>
            </a:endParaRPr>
          </a:p>
          <a:p>
            <a:pPr marL="626518" marR="33866" indent="-407236" algn="just">
              <a:lnSpc>
                <a:spcPct val="114999"/>
              </a:lnSpc>
              <a:spcBef>
                <a:spcPts val="560"/>
              </a:spcBef>
              <a:buFont typeface="Arial MT"/>
              <a:buChar char="●"/>
              <a:tabLst>
                <a:tab pos="625671" algn="l"/>
                <a:tab pos="626518" algn="l"/>
              </a:tabLst>
            </a:pPr>
            <a:r>
              <a:rPr sz="1400" spc="-7" dirty="0">
                <a:solidFill>
                  <a:schemeClr val="tx1"/>
                </a:solidFill>
                <a:latin typeface="Arial" panose="020B0604020202020204" pitchFamily="34" charset="0"/>
                <a:cs typeface="Arial" panose="020B0604020202020204" pitchFamily="34" charset="0"/>
              </a:rPr>
              <a:t>The </a:t>
            </a:r>
            <a:r>
              <a:rPr sz="1400" spc="7" dirty="0">
                <a:solidFill>
                  <a:schemeClr val="tx1"/>
                </a:solidFill>
                <a:latin typeface="Arial" panose="020B0604020202020204" pitchFamily="34" charset="0"/>
                <a:cs typeface="Arial" panose="020B0604020202020204" pitchFamily="34" charset="0"/>
              </a:rPr>
              <a:t>Order </a:t>
            </a:r>
            <a:r>
              <a:rPr sz="1400" dirty="0">
                <a:solidFill>
                  <a:schemeClr val="tx1"/>
                </a:solidFill>
                <a:latin typeface="Arial" panose="020B0604020202020204" pitchFamily="34" charset="0"/>
                <a:cs typeface="Arial" panose="020B0604020202020204" pitchFamily="34" charset="0"/>
              </a:rPr>
              <a:t>Trend </a:t>
            </a:r>
            <a:r>
              <a:rPr sz="1400" spc="27" dirty="0">
                <a:solidFill>
                  <a:schemeClr val="tx1"/>
                </a:solidFill>
                <a:latin typeface="Arial" panose="020B0604020202020204" pitchFamily="34" charset="0"/>
                <a:cs typeface="Arial" panose="020B0604020202020204" pitchFamily="34" charset="0"/>
              </a:rPr>
              <a:t>shows</a:t>
            </a:r>
            <a:r>
              <a:rPr sz="1400" spc="-73" dirty="0">
                <a:solidFill>
                  <a:schemeClr val="tx1"/>
                </a:solidFill>
                <a:latin typeface="Arial" panose="020B0604020202020204" pitchFamily="34" charset="0"/>
                <a:cs typeface="Arial" panose="020B0604020202020204" pitchFamily="34" charset="0"/>
              </a:rPr>
              <a:t> </a:t>
            </a:r>
            <a:r>
              <a:rPr sz="1400" b="1" spc="47" dirty="0">
                <a:solidFill>
                  <a:schemeClr val="tx1"/>
                </a:solidFill>
                <a:latin typeface="Arial" panose="020B0604020202020204" pitchFamily="34" charset="0"/>
                <a:cs typeface="Arial" panose="020B0604020202020204" pitchFamily="34" charset="0"/>
              </a:rPr>
              <a:t>decrease</a:t>
            </a:r>
            <a:r>
              <a:rPr sz="1400" b="1" spc="-113" dirty="0">
                <a:solidFill>
                  <a:schemeClr val="tx1"/>
                </a:solidFill>
                <a:latin typeface="Arial" panose="020B0604020202020204" pitchFamily="34" charset="0"/>
                <a:cs typeface="Arial" panose="020B0604020202020204" pitchFamily="34" charset="0"/>
              </a:rPr>
              <a:t> </a:t>
            </a:r>
            <a:r>
              <a:rPr sz="1400" b="1" spc="13" dirty="0">
                <a:solidFill>
                  <a:schemeClr val="tx1"/>
                </a:solidFill>
                <a:latin typeface="Arial" panose="020B0604020202020204" pitchFamily="34" charset="0"/>
                <a:cs typeface="Arial" panose="020B0604020202020204" pitchFamily="34" charset="0"/>
              </a:rPr>
              <a:t>in </a:t>
            </a:r>
            <a:r>
              <a:rPr sz="1400" b="1" spc="27" dirty="0">
                <a:solidFill>
                  <a:schemeClr val="tx1"/>
                </a:solidFill>
                <a:latin typeface="Arial" panose="020B0604020202020204" pitchFamily="34" charset="0"/>
                <a:cs typeface="Arial" panose="020B0604020202020204" pitchFamily="34" charset="0"/>
              </a:rPr>
              <a:t>Sales</a:t>
            </a:r>
            <a:r>
              <a:rPr sz="1400" b="1" spc="-113" dirty="0">
                <a:solidFill>
                  <a:schemeClr val="tx1"/>
                </a:solidFill>
                <a:latin typeface="Arial" panose="020B0604020202020204" pitchFamily="34" charset="0"/>
                <a:cs typeface="Arial" panose="020B0604020202020204" pitchFamily="34" charset="0"/>
              </a:rPr>
              <a:t> </a:t>
            </a:r>
            <a:r>
              <a:rPr sz="1400" spc="27" dirty="0">
                <a:solidFill>
                  <a:schemeClr val="tx1"/>
                </a:solidFill>
                <a:latin typeface="Arial" panose="020B0604020202020204" pitchFamily="34" charset="0"/>
                <a:cs typeface="Arial" panose="020B0604020202020204" pitchFamily="34" charset="0"/>
              </a:rPr>
              <a:t>over</a:t>
            </a:r>
            <a:r>
              <a:rPr sz="1400" spc="-67" dirty="0">
                <a:solidFill>
                  <a:schemeClr val="tx1"/>
                </a:solidFill>
                <a:latin typeface="Arial" panose="020B0604020202020204" pitchFamily="34" charset="0"/>
                <a:cs typeface="Arial" panose="020B0604020202020204" pitchFamily="34" charset="0"/>
              </a:rPr>
              <a:t> </a:t>
            </a:r>
            <a:r>
              <a:rPr sz="1400" spc="33" dirty="0">
                <a:solidFill>
                  <a:schemeClr val="tx1"/>
                </a:solidFill>
                <a:latin typeface="Arial" panose="020B0604020202020204" pitchFamily="34" charset="0"/>
                <a:cs typeface="Arial" panose="020B0604020202020204" pitchFamily="34" charset="0"/>
              </a:rPr>
              <a:t>time</a:t>
            </a:r>
            <a:endParaRPr sz="1400" dirty="0">
              <a:solidFill>
                <a:schemeClr val="tx1"/>
              </a:solidFill>
              <a:latin typeface="Arial" panose="020B0604020202020204" pitchFamily="34" charset="0"/>
              <a:cs typeface="Arial" panose="020B0604020202020204" pitchFamily="34" charset="0"/>
            </a:endParaRPr>
          </a:p>
          <a:p>
            <a:pPr marL="626518" marR="6773" indent="-407236" algn="just">
              <a:lnSpc>
                <a:spcPct val="114999"/>
              </a:lnSpc>
              <a:buFont typeface="Arial MT"/>
              <a:buChar char="●"/>
              <a:tabLst>
                <a:tab pos="625671" algn="l"/>
                <a:tab pos="626518" algn="l"/>
              </a:tabLst>
            </a:pPr>
            <a:r>
              <a:rPr sz="1400" spc="-20" dirty="0">
                <a:solidFill>
                  <a:schemeClr val="tx1"/>
                </a:solidFill>
                <a:latin typeface="Arial" panose="020B0604020202020204" pitchFamily="34" charset="0"/>
                <a:cs typeface="Arial" panose="020B0604020202020204" pitchFamily="34" charset="0"/>
              </a:rPr>
              <a:t>In</a:t>
            </a:r>
            <a:r>
              <a:rPr sz="1400" spc="-67" dirty="0">
                <a:solidFill>
                  <a:schemeClr val="tx1"/>
                </a:solidFill>
                <a:latin typeface="Arial" panose="020B0604020202020204" pitchFamily="34" charset="0"/>
                <a:cs typeface="Arial" panose="020B0604020202020204" pitchFamily="34" charset="0"/>
              </a:rPr>
              <a:t> </a:t>
            </a:r>
            <a:r>
              <a:rPr sz="1400" b="1" spc="-100" dirty="0">
                <a:solidFill>
                  <a:schemeClr val="tx1"/>
                </a:solidFill>
                <a:latin typeface="Arial" panose="020B0604020202020204" pitchFamily="34" charset="0"/>
                <a:cs typeface="Arial" panose="020B0604020202020204" pitchFamily="34" charset="0"/>
              </a:rPr>
              <a:t>201</a:t>
            </a:r>
            <a:r>
              <a:rPr sz="1400" b="1" spc="-107" dirty="0">
                <a:solidFill>
                  <a:schemeClr val="tx1"/>
                </a:solidFill>
                <a:latin typeface="Arial" panose="020B0604020202020204" pitchFamily="34" charset="0"/>
                <a:cs typeface="Arial" panose="020B0604020202020204" pitchFamily="34" charset="0"/>
              </a:rPr>
              <a:t>8</a:t>
            </a:r>
            <a:r>
              <a:rPr sz="1400" spc="-160" dirty="0">
                <a:solidFill>
                  <a:schemeClr val="tx1"/>
                </a:solidFill>
                <a:latin typeface="Arial" panose="020B0604020202020204" pitchFamily="34" charset="0"/>
                <a:cs typeface="Arial" panose="020B0604020202020204" pitchFamily="34" charset="0"/>
              </a:rPr>
              <a:t>,</a:t>
            </a:r>
            <a:r>
              <a:rPr sz="1400" spc="-67" dirty="0">
                <a:solidFill>
                  <a:schemeClr val="tx1"/>
                </a:solidFill>
                <a:latin typeface="Arial" panose="020B0604020202020204" pitchFamily="34" charset="0"/>
                <a:cs typeface="Arial" panose="020B0604020202020204" pitchFamily="34" charset="0"/>
              </a:rPr>
              <a:t> </a:t>
            </a:r>
            <a:r>
              <a:rPr sz="1400" spc="27" dirty="0">
                <a:solidFill>
                  <a:schemeClr val="tx1"/>
                </a:solidFill>
                <a:latin typeface="Arial" panose="020B0604020202020204" pitchFamily="34" charset="0"/>
                <a:cs typeface="Arial" panose="020B0604020202020204" pitchFamily="34" charset="0"/>
              </a:rPr>
              <a:t>the </a:t>
            </a:r>
            <a:r>
              <a:rPr sz="1400" b="1" spc="27" dirty="0">
                <a:solidFill>
                  <a:schemeClr val="tx1"/>
                </a:solidFill>
                <a:latin typeface="Arial" panose="020B0604020202020204" pitchFamily="34" charset="0"/>
                <a:cs typeface="Arial" panose="020B0604020202020204" pitchFamily="34" charset="0"/>
              </a:rPr>
              <a:t>quarterly</a:t>
            </a:r>
            <a:r>
              <a:rPr sz="1400" b="1" spc="-113" dirty="0">
                <a:solidFill>
                  <a:schemeClr val="tx1"/>
                </a:solidFill>
                <a:latin typeface="Arial" panose="020B0604020202020204" pitchFamily="34" charset="0"/>
                <a:cs typeface="Arial" panose="020B0604020202020204" pitchFamily="34" charset="0"/>
              </a:rPr>
              <a:t> </a:t>
            </a:r>
            <a:r>
              <a:rPr sz="1400" b="1" spc="20" dirty="0">
                <a:solidFill>
                  <a:schemeClr val="tx1"/>
                </a:solidFill>
                <a:latin typeface="Arial" panose="020B0604020202020204" pitchFamily="34" charset="0"/>
                <a:cs typeface="Arial" panose="020B0604020202020204" pitchFamily="34" charset="0"/>
              </a:rPr>
              <a:t>trend </a:t>
            </a:r>
            <a:r>
              <a:rPr sz="1400" spc="80" dirty="0">
                <a:solidFill>
                  <a:schemeClr val="tx1"/>
                </a:solidFill>
                <a:latin typeface="Arial" panose="020B0604020202020204" pitchFamily="34" charset="0"/>
                <a:cs typeface="Arial" panose="020B0604020202020204" pitchFamily="34" charset="0"/>
              </a:rPr>
              <a:t>was</a:t>
            </a:r>
            <a:r>
              <a:rPr lang="en-US" sz="1400" spc="80" dirty="0">
                <a:solidFill>
                  <a:schemeClr val="tx1"/>
                </a:solidFill>
                <a:latin typeface="Arial" panose="020B0604020202020204" pitchFamily="34" charset="0"/>
                <a:cs typeface="Arial" panose="020B0604020202020204" pitchFamily="34" charset="0"/>
              </a:rPr>
              <a:t> </a:t>
            </a:r>
            <a:r>
              <a:rPr sz="1400" b="1" spc="20" dirty="0">
                <a:solidFill>
                  <a:schemeClr val="tx1"/>
                </a:solidFill>
                <a:latin typeface="Arial" panose="020B0604020202020204" pitchFamily="34" charset="0"/>
                <a:cs typeface="Arial" panose="020B0604020202020204" pitchFamily="34" charset="0"/>
              </a:rPr>
              <a:t>slightly </a:t>
            </a:r>
            <a:r>
              <a:rPr sz="1400" b="1" spc="27" dirty="0">
                <a:solidFill>
                  <a:schemeClr val="tx1"/>
                </a:solidFill>
                <a:latin typeface="Arial" panose="020B0604020202020204" pitchFamily="34" charset="0"/>
                <a:cs typeface="Arial" panose="020B0604020202020204" pitchFamily="34" charset="0"/>
              </a:rPr>
              <a:t> </a:t>
            </a:r>
            <a:r>
              <a:rPr sz="1400" b="1" spc="33" dirty="0">
                <a:solidFill>
                  <a:schemeClr val="tx1"/>
                </a:solidFill>
                <a:latin typeface="Arial" panose="020B0604020202020204" pitchFamily="34" charset="0"/>
                <a:cs typeface="Arial" panose="020B0604020202020204" pitchFamily="34" charset="0"/>
              </a:rPr>
              <a:t>increasing, </a:t>
            </a:r>
            <a:r>
              <a:rPr sz="1400" spc="13" dirty="0">
                <a:solidFill>
                  <a:schemeClr val="tx1"/>
                </a:solidFill>
                <a:latin typeface="Arial" panose="020B0604020202020204" pitchFamily="34" charset="0"/>
                <a:cs typeface="Arial" panose="020B0604020202020204" pitchFamily="34" charset="0"/>
              </a:rPr>
              <a:t>however, </a:t>
            </a:r>
            <a:r>
              <a:rPr sz="1400" spc="-20" dirty="0">
                <a:solidFill>
                  <a:schemeClr val="tx1"/>
                </a:solidFill>
                <a:latin typeface="Arial" panose="020B0604020202020204" pitchFamily="34" charset="0"/>
                <a:cs typeface="Arial" panose="020B0604020202020204" pitchFamily="34" charset="0"/>
              </a:rPr>
              <a:t>in </a:t>
            </a:r>
            <a:r>
              <a:rPr sz="1400" b="1" spc="-100" dirty="0">
                <a:solidFill>
                  <a:schemeClr val="tx1"/>
                </a:solidFill>
                <a:latin typeface="Arial" panose="020B0604020202020204" pitchFamily="34" charset="0"/>
                <a:cs typeface="Arial" panose="020B0604020202020204" pitchFamily="34" charset="0"/>
              </a:rPr>
              <a:t>2019, </a:t>
            </a:r>
            <a:r>
              <a:rPr sz="1400" b="1" spc="-93" dirty="0">
                <a:solidFill>
                  <a:schemeClr val="tx1"/>
                </a:solidFill>
                <a:latin typeface="Arial" panose="020B0604020202020204" pitchFamily="34" charset="0"/>
                <a:cs typeface="Arial" panose="020B0604020202020204" pitchFamily="34" charset="0"/>
              </a:rPr>
              <a:t> </a:t>
            </a:r>
            <a:r>
              <a:rPr sz="1400" b="1" spc="20" dirty="0">
                <a:solidFill>
                  <a:schemeClr val="tx1"/>
                </a:solidFill>
                <a:latin typeface="Arial" panose="020B0604020202020204" pitchFamily="34" charset="0"/>
                <a:cs typeface="Arial" panose="020B0604020202020204" pitchFamily="34" charset="0"/>
              </a:rPr>
              <a:t>the</a:t>
            </a:r>
            <a:r>
              <a:rPr sz="1400" b="1" spc="-113" dirty="0">
                <a:solidFill>
                  <a:schemeClr val="tx1"/>
                </a:solidFill>
                <a:latin typeface="Arial" panose="020B0604020202020204" pitchFamily="34" charset="0"/>
                <a:cs typeface="Arial" panose="020B0604020202020204" pitchFamily="34" charset="0"/>
              </a:rPr>
              <a:t> </a:t>
            </a:r>
            <a:r>
              <a:rPr sz="1400" b="1" spc="40" dirty="0">
                <a:solidFill>
                  <a:schemeClr val="tx1"/>
                </a:solidFill>
                <a:latin typeface="Arial" panose="020B0604020202020204" pitchFamily="34" charset="0"/>
                <a:cs typeface="Arial" panose="020B0604020202020204" pitchFamily="34" charset="0"/>
              </a:rPr>
              <a:t>sales </a:t>
            </a:r>
            <a:r>
              <a:rPr sz="1400" b="1" spc="53" dirty="0">
                <a:solidFill>
                  <a:schemeClr val="tx1"/>
                </a:solidFill>
                <a:latin typeface="Arial" panose="020B0604020202020204" pitchFamily="34" charset="0"/>
                <a:cs typeface="Arial" panose="020B0604020202020204" pitchFamily="34" charset="0"/>
              </a:rPr>
              <a:t>decreased</a:t>
            </a:r>
            <a:r>
              <a:rPr sz="1400" b="1" spc="-113" dirty="0">
                <a:solidFill>
                  <a:schemeClr val="tx1"/>
                </a:solidFill>
                <a:latin typeface="Arial" panose="020B0604020202020204" pitchFamily="34" charset="0"/>
                <a:cs typeface="Arial" panose="020B0604020202020204" pitchFamily="34" charset="0"/>
              </a:rPr>
              <a:t> </a:t>
            </a:r>
            <a:r>
              <a:rPr sz="1400" b="1" spc="27" dirty="0">
                <a:solidFill>
                  <a:schemeClr val="tx1"/>
                </a:solidFill>
                <a:latin typeface="Arial" panose="020B0604020202020204" pitchFamily="34" charset="0"/>
                <a:cs typeface="Arial" panose="020B0604020202020204" pitchFamily="34" charset="0"/>
              </a:rPr>
              <a:t>from</a:t>
            </a:r>
            <a:r>
              <a:rPr sz="1400" b="1" spc="-113" dirty="0">
                <a:solidFill>
                  <a:schemeClr val="tx1"/>
                </a:solidFill>
                <a:latin typeface="Arial" panose="020B0604020202020204" pitchFamily="34" charset="0"/>
                <a:cs typeface="Arial" panose="020B0604020202020204" pitchFamily="34" charset="0"/>
              </a:rPr>
              <a:t> </a:t>
            </a:r>
            <a:r>
              <a:rPr sz="1400" b="1" spc="-120" dirty="0">
                <a:solidFill>
                  <a:schemeClr val="tx1"/>
                </a:solidFill>
                <a:latin typeface="Arial" panose="020B0604020202020204" pitchFamily="34" charset="0"/>
                <a:cs typeface="Arial" panose="020B0604020202020204" pitchFamily="34" charset="0"/>
              </a:rPr>
              <a:t>Q1  </a:t>
            </a:r>
            <a:r>
              <a:rPr sz="1400" b="1" spc="7" dirty="0">
                <a:solidFill>
                  <a:schemeClr val="tx1"/>
                </a:solidFill>
                <a:latin typeface="Arial" panose="020B0604020202020204" pitchFamily="34" charset="0"/>
                <a:cs typeface="Arial" panose="020B0604020202020204" pitchFamily="34" charset="0"/>
              </a:rPr>
              <a:t>to</a:t>
            </a:r>
            <a:r>
              <a:rPr sz="1400" b="1" spc="-113" dirty="0">
                <a:solidFill>
                  <a:schemeClr val="tx1"/>
                </a:solidFill>
                <a:latin typeface="Arial" panose="020B0604020202020204" pitchFamily="34" charset="0"/>
                <a:cs typeface="Arial" panose="020B0604020202020204" pitchFamily="34" charset="0"/>
              </a:rPr>
              <a:t> </a:t>
            </a:r>
            <a:r>
              <a:rPr sz="1400" b="1" spc="-13" dirty="0">
                <a:solidFill>
                  <a:schemeClr val="tx1"/>
                </a:solidFill>
                <a:latin typeface="Arial" panose="020B0604020202020204" pitchFamily="34" charset="0"/>
                <a:cs typeface="Arial" panose="020B0604020202020204" pitchFamily="34" charset="0"/>
              </a:rPr>
              <a:t>Q3</a:t>
            </a:r>
            <a:endParaRPr sz="1400" dirty="0">
              <a:solidFill>
                <a:schemeClr val="tx1"/>
              </a:solidFill>
              <a:latin typeface="Arial" panose="020B0604020202020204" pitchFamily="34" charset="0"/>
              <a:cs typeface="Arial" panose="020B0604020202020204" pitchFamily="34" charset="0"/>
            </a:endParaRPr>
          </a:p>
          <a:p>
            <a:pPr marL="626518" marR="94824" indent="-407236" algn="just">
              <a:lnSpc>
                <a:spcPct val="114999"/>
              </a:lnSpc>
              <a:buFont typeface="Arial MT"/>
              <a:buChar char="●"/>
              <a:tabLst>
                <a:tab pos="625671" algn="l"/>
                <a:tab pos="626518" algn="l"/>
              </a:tabLst>
            </a:pPr>
            <a:r>
              <a:rPr sz="1400" b="1" dirty="0">
                <a:solidFill>
                  <a:schemeClr val="tx1"/>
                </a:solidFill>
                <a:latin typeface="Arial" panose="020B0604020202020204" pitchFamily="34" charset="0"/>
                <a:cs typeface="Arial" panose="020B0604020202020204" pitchFamily="34" charset="0"/>
              </a:rPr>
              <a:t>No</a:t>
            </a:r>
            <a:r>
              <a:rPr sz="1400" b="1" spc="-113" dirty="0">
                <a:solidFill>
                  <a:schemeClr val="tx1"/>
                </a:solidFill>
                <a:latin typeface="Arial" panose="020B0604020202020204" pitchFamily="34" charset="0"/>
                <a:cs typeface="Arial" panose="020B0604020202020204" pitchFamily="34" charset="0"/>
              </a:rPr>
              <a:t> </a:t>
            </a:r>
            <a:r>
              <a:rPr sz="1400" b="1" spc="67" dirty="0">
                <a:solidFill>
                  <a:schemeClr val="tx1"/>
                </a:solidFill>
                <a:latin typeface="Arial" panose="020B0604020202020204" pitchFamily="34" charset="0"/>
                <a:cs typeface="Arial" panose="020B0604020202020204" pitchFamily="34" charset="0"/>
              </a:rPr>
              <a:t>data</a:t>
            </a:r>
            <a:r>
              <a:rPr sz="1400" b="1" spc="-113" dirty="0">
                <a:solidFill>
                  <a:schemeClr val="tx1"/>
                </a:solidFill>
                <a:latin typeface="Arial" panose="020B0604020202020204" pitchFamily="34" charset="0"/>
                <a:cs typeface="Arial" panose="020B0604020202020204" pitchFamily="34" charset="0"/>
              </a:rPr>
              <a:t> </a:t>
            </a:r>
            <a:r>
              <a:rPr sz="1400" b="1" spc="27" dirty="0">
                <a:solidFill>
                  <a:schemeClr val="tx1"/>
                </a:solidFill>
                <a:latin typeface="Arial" panose="020B0604020202020204" pitchFamily="34" charset="0"/>
                <a:cs typeface="Arial" panose="020B0604020202020204" pitchFamily="34" charset="0"/>
              </a:rPr>
              <a:t>found</a:t>
            </a:r>
            <a:r>
              <a:rPr sz="1400" b="1" spc="-40" dirty="0">
                <a:solidFill>
                  <a:schemeClr val="tx1"/>
                </a:solidFill>
                <a:latin typeface="Arial" panose="020B0604020202020204" pitchFamily="34" charset="0"/>
                <a:cs typeface="Arial" panose="020B0604020202020204" pitchFamily="34" charset="0"/>
              </a:rPr>
              <a:t> </a:t>
            </a:r>
            <a:r>
              <a:rPr sz="1400" spc="-20" dirty="0">
                <a:solidFill>
                  <a:schemeClr val="tx1"/>
                </a:solidFill>
                <a:latin typeface="Arial" panose="020B0604020202020204" pitchFamily="34" charset="0"/>
                <a:cs typeface="Arial" panose="020B0604020202020204" pitchFamily="34" charset="0"/>
              </a:rPr>
              <a:t>for </a:t>
            </a:r>
            <a:r>
              <a:rPr sz="1400" b="1" spc="27" dirty="0">
                <a:solidFill>
                  <a:schemeClr val="tx1"/>
                </a:solidFill>
                <a:latin typeface="Arial" panose="020B0604020202020204" pitchFamily="34" charset="0"/>
                <a:cs typeface="Arial" panose="020B0604020202020204" pitchFamily="34" charset="0"/>
              </a:rPr>
              <a:t>quarter</a:t>
            </a:r>
            <a:r>
              <a:rPr sz="1400" b="1" spc="-113" dirty="0">
                <a:solidFill>
                  <a:schemeClr val="tx1"/>
                </a:solidFill>
                <a:latin typeface="Arial" panose="020B0604020202020204" pitchFamily="34" charset="0"/>
                <a:cs typeface="Arial" panose="020B0604020202020204" pitchFamily="34" charset="0"/>
              </a:rPr>
              <a:t> </a:t>
            </a:r>
            <a:r>
              <a:rPr sz="1400" b="1" spc="53" dirty="0">
                <a:solidFill>
                  <a:schemeClr val="tx1"/>
                </a:solidFill>
                <a:latin typeface="Arial" panose="020B0604020202020204" pitchFamily="34" charset="0"/>
                <a:cs typeface="Arial" panose="020B0604020202020204" pitchFamily="34" charset="0"/>
              </a:rPr>
              <a:t>4</a:t>
            </a:r>
            <a:r>
              <a:rPr sz="1400" b="1" spc="-40" dirty="0">
                <a:solidFill>
                  <a:schemeClr val="tx1"/>
                </a:solidFill>
                <a:latin typeface="Arial" panose="020B0604020202020204" pitchFamily="34" charset="0"/>
                <a:cs typeface="Arial" panose="020B0604020202020204" pitchFamily="34" charset="0"/>
              </a:rPr>
              <a:t> </a:t>
            </a:r>
            <a:r>
              <a:rPr sz="1400" spc="-20" dirty="0">
                <a:solidFill>
                  <a:schemeClr val="tx1"/>
                </a:solidFill>
                <a:latin typeface="Arial" panose="020B0604020202020204" pitchFamily="34" charset="0"/>
                <a:cs typeface="Arial" panose="020B0604020202020204" pitchFamily="34" charset="0"/>
              </a:rPr>
              <a:t>in</a:t>
            </a:r>
            <a:r>
              <a:rPr sz="1400" spc="-67" dirty="0">
                <a:solidFill>
                  <a:schemeClr val="tx1"/>
                </a:solidFill>
                <a:latin typeface="Arial" panose="020B0604020202020204" pitchFamily="34" charset="0"/>
                <a:cs typeface="Arial" panose="020B0604020202020204" pitchFamily="34" charset="0"/>
              </a:rPr>
              <a:t> </a:t>
            </a:r>
            <a:r>
              <a:rPr sz="1400" spc="20" dirty="0">
                <a:solidFill>
                  <a:schemeClr val="tx1"/>
                </a:solidFill>
                <a:latin typeface="Arial" panose="020B0604020202020204" pitchFamily="34" charset="0"/>
                <a:cs typeface="Arial" panose="020B0604020202020204" pitchFamily="34" charset="0"/>
              </a:rPr>
              <a:t>both </a:t>
            </a:r>
            <a:r>
              <a:rPr sz="1400" b="1" spc="-100" dirty="0">
                <a:solidFill>
                  <a:schemeClr val="tx1"/>
                </a:solidFill>
                <a:latin typeface="Arial" panose="020B0604020202020204" pitchFamily="34" charset="0"/>
                <a:cs typeface="Arial" panose="020B0604020202020204" pitchFamily="34" charset="0"/>
              </a:rPr>
              <a:t>2018</a:t>
            </a:r>
            <a:r>
              <a:rPr sz="1400" b="1" spc="-113" dirty="0">
                <a:solidFill>
                  <a:schemeClr val="tx1"/>
                </a:solidFill>
                <a:latin typeface="Arial" panose="020B0604020202020204" pitchFamily="34" charset="0"/>
                <a:cs typeface="Arial" panose="020B0604020202020204" pitchFamily="34" charset="0"/>
              </a:rPr>
              <a:t> </a:t>
            </a:r>
            <a:r>
              <a:rPr sz="1400" b="1" spc="20" dirty="0">
                <a:solidFill>
                  <a:schemeClr val="tx1"/>
                </a:solidFill>
                <a:latin typeface="Arial" panose="020B0604020202020204" pitchFamily="34" charset="0"/>
                <a:cs typeface="Arial" panose="020B0604020202020204" pitchFamily="34" charset="0"/>
              </a:rPr>
              <a:t>&amp;</a:t>
            </a:r>
            <a:r>
              <a:rPr sz="1400" b="1" spc="-113" dirty="0">
                <a:solidFill>
                  <a:schemeClr val="tx1"/>
                </a:solidFill>
                <a:latin typeface="Arial" panose="020B0604020202020204" pitchFamily="34" charset="0"/>
                <a:cs typeface="Arial" panose="020B0604020202020204" pitchFamily="34" charset="0"/>
              </a:rPr>
              <a:t> 201</a:t>
            </a:r>
            <a:r>
              <a:rPr sz="1400" b="1" spc="-120" dirty="0">
                <a:solidFill>
                  <a:schemeClr val="tx1"/>
                </a:solidFill>
                <a:latin typeface="Arial" panose="020B0604020202020204" pitchFamily="34" charset="0"/>
                <a:cs typeface="Arial" panose="020B0604020202020204" pitchFamily="34" charset="0"/>
              </a:rPr>
              <a:t>9</a:t>
            </a:r>
            <a:r>
              <a:rPr sz="1400" spc="-60" dirty="0">
                <a:solidFill>
                  <a:schemeClr val="tx1"/>
                </a:solidFill>
                <a:latin typeface="Arial" panose="020B0604020202020204" pitchFamily="34" charset="0"/>
                <a:cs typeface="Arial" panose="020B0604020202020204" pitchFamily="34" charset="0"/>
              </a:rPr>
              <a:t>.This</a:t>
            </a:r>
            <a:r>
              <a:rPr sz="1400" spc="-67" dirty="0">
                <a:solidFill>
                  <a:schemeClr val="tx1"/>
                </a:solidFill>
                <a:latin typeface="Arial" panose="020B0604020202020204" pitchFamily="34" charset="0"/>
                <a:cs typeface="Arial" panose="020B0604020202020204" pitchFamily="34" charset="0"/>
              </a:rPr>
              <a:t> </a:t>
            </a:r>
            <a:r>
              <a:rPr sz="1400" spc="-20" dirty="0">
                <a:solidFill>
                  <a:schemeClr val="tx1"/>
                </a:solidFill>
                <a:latin typeface="Arial" panose="020B0604020202020204" pitchFamily="34" charset="0"/>
                <a:cs typeface="Arial" panose="020B0604020202020204" pitchFamily="34" charset="0"/>
              </a:rPr>
              <a:t>is </a:t>
            </a:r>
            <a:r>
              <a:rPr sz="1400" spc="20" dirty="0">
                <a:solidFill>
                  <a:schemeClr val="tx1"/>
                </a:solidFill>
                <a:latin typeface="Arial" panose="020B0604020202020204" pitchFamily="34" charset="0"/>
                <a:cs typeface="Arial" panose="020B0604020202020204" pitchFamily="34" charset="0"/>
              </a:rPr>
              <a:t>critical</a:t>
            </a:r>
            <a:r>
              <a:rPr sz="1400" spc="-107" dirty="0">
                <a:solidFill>
                  <a:schemeClr val="tx1"/>
                </a:solidFill>
                <a:latin typeface="Arial" panose="020B0604020202020204" pitchFamily="34" charset="0"/>
                <a:cs typeface="Arial" panose="020B0604020202020204" pitchFamily="34" charset="0"/>
              </a:rPr>
              <a:t> </a:t>
            </a:r>
            <a:r>
              <a:rPr sz="1400" spc="53" dirty="0">
                <a:solidFill>
                  <a:schemeClr val="tx1"/>
                </a:solidFill>
                <a:latin typeface="Arial" panose="020B0604020202020204" pitchFamily="34" charset="0"/>
                <a:cs typeface="Arial" panose="020B0604020202020204" pitchFamily="34" charset="0"/>
              </a:rPr>
              <a:t>&amp;</a:t>
            </a:r>
            <a:r>
              <a:rPr sz="1400" spc="-107" dirty="0">
                <a:solidFill>
                  <a:schemeClr val="tx1"/>
                </a:solidFill>
                <a:latin typeface="Arial" panose="020B0604020202020204" pitchFamily="34" charset="0"/>
                <a:cs typeface="Arial" panose="020B0604020202020204" pitchFamily="34" charset="0"/>
              </a:rPr>
              <a:t> </a:t>
            </a:r>
            <a:r>
              <a:rPr sz="1400" spc="20" dirty="0">
                <a:solidFill>
                  <a:schemeClr val="tx1"/>
                </a:solidFill>
                <a:latin typeface="Arial" panose="020B0604020202020204" pitchFamily="34" charset="0"/>
                <a:cs typeface="Arial" panose="020B0604020202020204" pitchFamily="34" charset="0"/>
              </a:rPr>
              <a:t>business </a:t>
            </a:r>
            <a:r>
              <a:rPr sz="1400" spc="-407" dirty="0">
                <a:solidFill>
                  <a:schemeClr val="tx1"/>
                </a:solidFill>
                <a:latin typeface="Arial" panose="020B0604020202020204" pitchFamily="34" charset="0"/>
                <a:cs typeface="Arial" panose="020B0604020202020204" pitchFamily="34" charset="0"/>
              </a:rPr>
              <a:t> </a:t>
            </a:r>
            <a:r>
              <a:rPr sz="1400" spc="60" dirty="0">
                <a:solidFill>
                  <a:schemeClr val="tx1"/>
                </a:solidFill>
                <a:latin typeface="Arial" panose="020B0604020202020204" pitchFamily="34" charset="0"/>
                <a:cs typeface="Arial" panose="020B0604020202020204" pitchFamily="34" charset="0"/>
              </a:rPr>
              <a:t>need </a:t>
            </a:r>
            <a:r>
              <a:rPr sz="1400" spc="7" dirty="0">
                <a:solidFill>
                  <a:schemeClr val="tx1"/>
                </a:solidFill>
                <a:latin typeface="Arial" panose="020B0604020202020204" pitchFamily="34" charset="0"/>
                <a:cs typeface="Arial" panose="020B0604020202020204" pitchFamily="34" charset="0"/>
              </a:rPr>
              <a:t>to </a:t>
            </a:r>
            <a:r>
              <a:rPr sz="1400" spc="53" dirty="0">
                <a:solidFill>
                  <a:schemeClr val="tx1"/>
                </a:solidFill>
                <a:latin typeface="Arial" panose="020B0604020202020204" pitchFamily="34" charset="0"/>
                <a:cs typeface="Arial" panose="020B0604020202020204" pitchFamily="34" charset="0"/>
              </a:rPr>
              <a:t>check </a:t>
            </a:r>
            <a:r>
              <a:rPr sz="1400" spc="47" dirty="0">
                <a:solidFill>
                  <a:schemeClr val="tx1"/>
                </a:solidFill>
                <a:latin typeface="Arial" panose="020B0604020202020204" pitchFamily="34" charset="0"/>
                <a:cs typeface="Arial" panose="020B0604020202020204" pitchFamily="34" charset="0"/>
              </a:rPr>
              <a:t>immediately </a:t>
            </a:r>
            <a:r>
              <a:rPr sz="1400" spc="-27" dirty="0">
                <a:solidFill>
                  <a:schemeClr val="tx1"/>
                </a:solidFill>
                <a:latin typeface="Arial" panose="020B0604020202020204" pitchFamily="34" charset="0"/>
                <a:cs typeface="Arial" panose="020B0604020202020204" pitchFamily="34" charset="0"/>
              </a:rPr>
              <a:t>for </a:t>
            </a:r>
            <a:r>
              <a:rPr sz="1400" spc="40" dirty="0">
                <a:solidFill>
                  <a:schemeClr val="tx1"/>
                </a:solidFill>
                <a:latin typeface="Arial" panose="020B0604020202020204" pitchFamily="34" charset="0"/>
                <a:cs typeface="Arial" panose="020B0604020202020204" pitchFamily="34" charset="0"/>
              </a:rPr>
              <a:t>reason</a:t>
            </a:r>
            <a:endParaRPr sz="1400" dirty="0">
              <a:solidFill>
                <a:schemeClr val="tx1"/>
              </a:solidFill>
              <a:latin typeface="Arial" panose="020B0604020202020204" pitchFamily="34" charset="0"/>
              <a:cs typeface="Arial" panose="020B0604020202020204" pitchFamily="34" charset="0"/>
            </a:endParaRPr>
          </a:p>
          <a:p>
            <a:pPr marL="626518" marR="73657" indent="-407236" algn="just">
              <a:lnSpc>
                <a:spcPct val="114999"/>
              </a:lnSpc>
              <a:buFont typeface="Arial MT"/>
              <a:buChar char="●"/>
              <a:tabLst>
                <a:tab pos="626518" algn="l"/>
              </a:tabLst>
            </a:pPr>
            <a:r>
              <a:rPr sz="1400" b="1" spc="-13" dirty="0">
                <a:solidFill>
                  <a:schemeClr val="tx1"/>
                </a:solidFill>
                <a:latin typeface="Arial" panose="020B0604020202020204" pitchFamily="34" charset="0"/>
                <a:cs typeface="Arial" panose="020B0604020202020204" pitchFamily="34" charset="0"/>
              </a:rPr>
              <a:t>For</a:t>
            </a:r>
            <a:r>
              <a:rPr sz="1400" b="1" spc="-113" dirty="0">
                <a:solidFill>
                  <a:schemeClr val="tx1"/>
                </a:solidFill>
                <a:latin typeface="Arial" panose="020B0604020202020204" pitchFamily="34" charset="0"/>
                <a:cs typeface="Arial" panose="020B0604020202020204" pitchFamily="34" charset="0"/>
              </a:rPr>
              <a:t> </a:t>
            </a:r>
            <a:r>
              <a:rPr sz="1400" b="1" spc="-40" dirty="0">
                <a:solidFill>
                  <a:schemeClr val="tx1"/>
                </a:solidFill>
                <a:latin typeface="Arial" panose="020B0604020202020204" pitchFamily="34" charset="0"/>
                <a:cs typeface="Arial" panose="020B0604020202020204" pitchFamily="34" charset="0"/>
              </a:rPr>
              <a:t>2020,</a:t>
            </a:r>
            <a:r>
              <a:rPr sz="1400" b="1" spc="-113" dirty="0">
                <a:solidFill>
                  <a:schemeClr val="tx1"/>
                </a:solidFill>
                <a:latin typeface="Arial" panose="020B0604020202020204" pitchFamily="34" charset="0"/>
                <a:cs typeface="Arial" panose="020B0604020202020204" pitchFamily="34" charset="0"/>
              </a:rPr>
              <a:t> </a:t>
            </a:r>
            <a:r>
              <a:rPr sz="1400" b="1" spc="33" dirty="0">
                <a:solidFill>
                  <a:schemeClr val="tx1"/>
                </a:solidFill>
                <a:latin typeface="Arial" panose="020B0604020202020204" pitchFamily="34" charset="0"/>
                <a:cs typeface="Arial" panose="020B0604020202020204" pitchFamily="34" charset="0"/>
              </a:rPr>
              <a:t>only</a:t>
            </a:r>
            <a:r>
              <a:rPr sz="1400" b="1" spc="-113" dirty="0">
                <a:solidFill>
                  <a:schemeClr val="tx1"/>
                </a:solidFill>
                <a:latin typeface="Arial" panose="020B0604020202020204" pitchFamily="34" charset="0"/>
                <a:cs typeface="Arial" panose="020B0604020202020204" pitchFamily="34" charset="0"/>
              </a:rPr>
              <a:t> </a:t>
            </a:r>
            <a:r>
              <a:rPr sz="1400" b="1" spc="67" dirty="0">
                <a:solidFill>
                  <a:schemeClr val="tx1"/>
                </a:solidFill>
                <a:latin typeface="Arial" panose="020B0604020202020204" pitchFamily="34" charset="0"/>
                <a:cs typeface="Arial" panose="020B0604020202020204" pitchFamily="34" charset="0"/>
              </a:rPr>
              <a:t>Jan </a:t>
            </a:r>
            <a:r>
              <a:rPr sz="1400" b="1" spc="20" dirty="0">
                <a:solidFill>
                  <a:schemeClr val="tx1"/>
                </a:solidFill>
                <a:latin typeface="Arial" panose="020B0604020202020204" pitchFamily="34" charset="0"/>
                <a:cs typeface="Arial" panose="020B0604020202020204" pitchFamily="34" charset="0"/>
              </a:rPr>
              <a:t>&amp;</a:t>
            </a:r>
            <a:r>
              <a:rPr sz="1400" b="1" spc="-113" dirty="0">
                <a:solidFill>
                  <a:schemeClr val="tx1"/>
                </a:solidFill>
                <a:latin typeface="Arial" panose="020B0604020202020204" pitchFamily="34" charset="0"/>
                <a:cs typeface="Arial" panose="020B0604020202020204" pitchFamily="34" charset="0"/>
              </a:rPr>
              <a:t> </a:t>
            </a:r>
            <a:r>
              <a:rPr sz="1400" b="1" spc="13" dirty="0">
                <a:solidFill>
                  <a:schemeClr val="tx1"/>
                </a:solidFill>
                <a:latin typeface="Arial" panose="020B0604020202020204" pitchFamily="34" charset="0"/>
                <a:cs typeface="Arial" panose="020B0604020202020204" pitchFamily="34" charset="0"/>
              </a:rPr>
              <a:t>Feb</a:t>
            </a:r>
            <a:r>
              <a:rPr sz="1400" b="1" spc="-40" dirty="0">
                <a:solidFill>
                  <a:schemeClr val="tx1"/>
                </a:solidFill>
                <a:latin typeface="Arial" panose="020B0604020202020204" pitchFamily="34" charset="0"/>
                <a:cs typeface="Arial" panose="020B0604020202020204" pitchFamily="34" charset="0"/>
              </a:rPr>
              <a:t> </a:t>
            </a:r>
            <a:r>
              <a:rPr sz="1400" spc="40" dirty="0">
                <a:solidFill>
                  <a:schemeClr val="tx1"/>
                </a:solidFill>
                <a:latin typeface="Arial" panose="020B0604020202020204" pitchFamily="34" charset="0"/>
                <a:cs typeface="Arial" panose="020B0604020202020204" pitchFamily="34" charset="0"/>
              </a:rPr>
              <a:t>month</a:t>
            </a:r>
            <a:r>
              <a:rPr sz="1400" spc="-67" dirty="0">
                <a:solidFill>
                  <a:schemeClr val="tx1"/>
                </a:solidFill>
                <a:latin typeface="Arial" panose="020B0604020202020204" pitchFamily="34" charset="0"/>
                <a:cs typeface="Arial" panose="020B0604020202020204" pitchFamily="34" charset="0"/>
              </a:rPr>
              <a:t> </a:t>
            </a:r>
            <a:r>
              <a:rPr sz="1400" spc="80" dirty="0">
                <a:solidFill>
                  <a:schemeClr val="tx1"/>
                </a:solidFill>
                <a:latin typeface="Arial" panose="020B0604020202020204" pitchFamily="34" charset="0"/>
                <a:cs typeface="Arial" panose="020B0604020202020204" pitchFamily="34" charset="0"/>
              </a:rPr>
              <a:t>data </a:t>
            </a:r>
            <a:r>
              <a:rPr sz="1400" spc="53" dirty="0">
                <a:solidFill>
                  <a:schemeClr val="tx1"/>
                </a:solidFill>
                <a:latin typeface="Arial" panose="020B0604020202020204" pitchFamily="34" charset="0"/>
                <a:cs typeface="Arial" panose="020B0604020202020204" pitchFamily="34" charset="0"/>
              </a:rPr>
              <a:t>available</a:t>
            </a:r>
            <a:endParaRPr sz="1400" dirty="0">
              <a:solidFill>
                <a:schemeClr val="tx1"/>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7CBA6082-2F55-2D92-DE4C-6A63FB2FB7B0}"/>
              </a:ext>
            </a:extLst>
          </p:cNvPr>
          <p:cNvPicPr>
            <a:picLocks noChangeAspect="1"/>
          </p:cNvPicPr>
          <p:nvPr/>
        </p:nvPicPr>
        <p:blipFill>
          <a:blip r:embed="rId2"/>
          <a:stretch>
            <a:fillRect/>
          </a:stretch>
        </p:blipFill>
        <p:spPr>
          <a:xfrm>
            <a:off x="640295" y="943897"/>
            <a:ext cx="10863447" cy="3667219"/>
          </a:xfrm>
          <a:prstGeom prst="rect">
            <a:avLst/>
          </a:prstGeom>
        </p:spPr>
      </p:pic>
      <p:grpSp>
        <p:nvGrpSpPr>
          <p:cNvPr id="11" name="object 2">
            <a:extLst>
              <a:ext uri="{FF2B5EF4-FFF2-40B4-BE49-F238E27FC236}">
                <a16:creationId xmlns:a16="http://schemas.microsoft.com/office/drawing/2014/main" id="{7E3A95B6-987C-56E2-3B38-62B5235D48B7}"/>
              </a:ext>
            </a:extLst>
          </p:cNvPr>
          <p:cNvGrpSpPr/>
          <p:nvPr/>
        </p:nvGrpSpPr>
        <p:grpSpPr>
          <a:xfrm>
            <a:off x="0" y="6252767"/>
            <a:ext cx="12192000" cy="605367"/>
            <a:chOff x="0" y="4689575"/>
            <a:chExt cx="9144000" cy="454025"/>
          </a:xfrm>
        </p:grpSpPr>
        <p:sp>
          <p:nvSpPr>
            <p:cNvPr id="12" name="object 3">
              <a:extLst>
                <a:ext uri="{FF2B5EF4-FFF2-40B4-BE49-F238E27FC236}">
                  <a16:creationId xmlns:a16="http://schemas.microsoft.com/office/drawing/2014/main" id="{1B537FC2-D453-399D-C2C4-26073D7FB124}"/>
                </a:ext>
              </a:extLst>
            </p:cNvPr>
            <p:cNvSpPr/>
            <p:nvPr/>
          </p:nvSpPr>
          <p:spPr>
            <a:xfrm>
              <a:off x="0" y="4727675"/>
              <a:ext cx="9144000" cy="415925"/>
            </a:xfrm>
            <a:custGeom>
              <a:avLst/>
              <a:gdLst/>
              <a:ahLst/>
              <a:cxnLst/>
              <a:rect l="l" t="t" r="r" b="b"/>
              <a:pathLst>
                <a:path w="9144000" h="415925">
                  <a:moveTo>
                    <a:pt x="9143999" y="415799"/>
                  </a:moveTo>
                  <a:lnTo>
                    <a:pt x="0" y="415799"/>
                  </a:lnTo>
                  <a:lnTo>
                    <a:pt x="0" y="0"/>
                  </a:lnTo>
                  <a:lnTo>
                    <a:pt x="9143999" y="0"/>
                  </a:lnTo>
                  <a:lnTo>
                    <a:pt x="9143999" y="415799"/>
                  </a:lnTo>
                  <a:close/>
                </a:path>
              </a:pathLst>
            </a:custGeom>
            <a:solidFill>
              <a:srgbClr val="1975D1">
                <a:alpha val="23419"/>
              </a:srgbClr>
            </a:solidFill>
          </p:spPr>
          <p:txBody>
            <a:bodyPr wrap="square" lIns="0" tIns="0" rIns="0" bIns="0" rtlCol="0"/>
            <a:lstStyle/>
            <a:p>
              <a:endParaRPr sz="2400"/>
            </a:p>
          </p:txBody>
        </p:sp>
        <p:pic>
          <p:nvPicPr>
            <p:cNvPr id="13" name="object 4">
              <a:extLst>
                <a:ext uri="{FF2B5EF4-FFF2-40B4-BE49-F238E27FC236}">
                  <a16:creationId xmlns:a16="http://schemas.microsoft.com/office/drawing/2014/main" id="{A706DDCB-DE1D-FEC3-F82D-2818ADA71AF3}"/>
                </a:ext>
              </a:extLst>
            </p:cNvPr>
            <p:cNvPicPr/>
            <p:nvPr/>
          </p:nvPicPr>
          <p:blipFill>
            <a:blip r:embed="rId3" cstate="print"/>
            <a:stretch>
              <a:fillRect/>
            </a:stretch>
          </p:blipFill>
          <p:spPr>
            <a:xfrm>
              <a:off x="8124854" y="4689575"/>
              <a:ext cx="1019145" cy="453899"/>
            </a:xfrm>
            <a:prstGeom prst="rect">
              <a:avLst/>
            </a:prstGeom>
          </p:spPr>
        </p:pic>
      </p:grpSp>
      <p:sp>
        <p:nvSpPr>
          <p:cNvPr id="14" name="object 21">
            <a:extLst>
              <a:ext uri="{FF2B5EF4-FFF2-40B4-BE49-F238E27FC236}">
                <a16:creationId xmlns:a16="http://schemas.microsoft.com/office/drawing/2014/main" id="{8F8929B5-A4CE-80E0-E432-964AD34D0792}"/>
              </a:ext>
            </a:extLst>
          </p:cNvPr>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2297" y="247308"/>
            <a:ext cx="9176953" cy="573661"/>
          </a:xfrm>
          <a:prstGeom prst="rect">
            <a:avLst/>
          </a:prstGeom>
        </p:spPr>
        <p:txBody>
          <a:bodyPr vert="horz" wrap="square" lIns="0" tIns="19473" rIns="0" bIns="0" rtlCol="0" anchor="ctr">
            <a:spAutoFit/>
          </a:bodyPr>
          <a:lstStyle/>
          <a:p>
            <a:pPr marL="16933">
              <a:lnSpc>
                <a:spcPct val="100000"/>
              </a:lnSpc>
              <a:spcBef>
                <a:spcPts val="153"/>
              </a:spcBef>
            </a:pPr>
            <a:r>
              <a:rPr sz="3600" spc="67" dirty="0">
                <a:latin typeface="Arial" panose="020B0604020202020204" pitchFamily="34" charset="0"/>
                <a:cs typeface="Arial" panose="020B0604020202020204" pitchFamily="34" charset="0"/>
              </a:rPr>
              <a:t>Orders</a:t>
            </a:r>
            <a:r>
              <a:rPr sz="3600" spc="-233" dirty="0">
                <a:latin typeface="Arial" panose="020B0604020202020204" pitchFamily="34" charset="0"/>
                <a:cs typeface="Arial" panose="020B0604020202020204" pitchFamily="34" charset="0"/>
              </a:rPr>
              <a:t> </a:t>
            </a:r>
            <a:r>
              <a:rPr sz="3600" spc="67" dirty="0">
                <a:latin typeface="Arial" panose="020B0604020202020204" pitchFamily="34" charset="0"/>
                <a:cs typeface="Arial" panose="020B0604020202020204" pitchFamily="34" charset="0"/>
              </a:rPr>
              <a:t>Over</a:t>
            </a:r>
            <a:r>
              <a:rPr sz="3600" spc="-233" dirty="0">
                <a:latin typeface="Arial" panose="020B0604020202020204" pitchFamily="34" charset="0"/>
                <a:cs typeface="Arial" panose="020B0604020202020204" pitchFamily="34" charset="0"/>
              </a:rPr>
              <a:t> </a:t>
            </a:r>
            <a:r>
              <a:rPr sz="3600" spc="20" dirty="0">
                <a:latin typeface="Arial" panose="020B0604020202020204" pitchFamily="34" charset="0"/>
                <a:cs typeface="Arial" panose="020B0604020202020204" pitchFamily="34" charset="0"/>
              </a:rPr>
              <a:t>Time:</a:t>
            </a:r>
            <a:r>
              <a:rPr sz="3600" spc="-233" dirty="0">
                <a:latin typeface="Arial" panose="020B0604020202020204" pitchFamily="34" charset="0"/>
                <a:cs typeface="Arial" panose="020B0604020202020204" pitchFamily="34" charset="0"/>
              </a:rPr>
              <a:t> </a:t>
            </a:r>
            <a:r>
              <a:rPr sz="3600" spc="67" dirty="0">
                <a:latin typeface="Arial" panose="020B0604020202020204" pitchFamily="34" charset="0"/>
                <a:cs typeface="Arial" panose="020B0604020202020204" pitchFamily="34" charset="0"/>
              </a:rPr>
              <a:t>Quarterly</a:t>
            </a:r>
            <a:r>
              <a:rPr sz="3600" spc="-233" dirty="0">
                <a:latin typeface="Arial" panose="020B0604020202020204" pitchFamily="34" charset="0"/>
                <a:cs typeface="Arial" panose="020B0604020202020204" pitchFamily="34" charset="0"/>
              </a:rPr>
              <a:t> </a:t>
            </a:r>
            <a:r>
              <a:rPr sz="3600" spc="73" dirty="0">
                <a:latin typeface="Arial" panose="020B0604020202020204" pitchFamily="34" charset="0"/>
                <a:cs typeface="Arial" panose="020B0604020202020204" pitchFamily="34" charset="0"/>
              </a:rPr>
              <a:t>Products</a:t>
            </a:r>
            <a:r>
              <a:rPr sz="3600" spc="-233" dirty="0">
                <a:latin typeface="Arial" panose="020B0604020202020204" pitchFamily="34" charset="0"/>
                <a:cs typeface="Arial" panose="020B0604020202020204" pitchFamily="34" charset="0"/>
              </a:rPr>
              <a:t> </a:t>
            </a:r>
            <a:r>
              <a:rPr sz="3600" spc="40" dirty="0">
                <a:latin typeface="Arial" panose="020B0604020202020204" pitchFamily="34" charset="0"/>
                <a:cs typeface="Arial" panose="020B0604020202020204" pitchFamily="34" charset="0"/>
              </a:rPr>
              <a:t>Sold</a:t>
            </a:r>
            <a:endParaRPr sz="3600" dirty="0">
              <a:latin typeface="Arial" panose="020B0604020202020204" pitchFamily="34" charset="0"/>
              <a:cs typeface="Arial" panose="020B0604020202020204" pitchFamily="34" charset="0"/>
            </a:endParaRPr>
          </a:p>
        </p:txBody>
      </p:sp>
      <p:sp>
        <p:nvSpPr>
          <p:cNvPr id="4" name="object 4"/>
          <p:cNvSpPr txBox="1"/>
          <p:nvPr/>
        </p:nvSpPr>
        <p:spPr>
          <a:xfrm>
            <a:off x="7575536" y="4514189"/>
            <a:ext cx="4082627" cy="1789378"/>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0" tIns="118533" rIns="0" bIns="0" rtlCol="0">
            <a:spAutoFit/>
          </a:bodyPr>
          <a:lstStyle/>
          <a:p>
            <a:pPr marL="16933">
              <a:spcBef>
                <a:spcPts val="933"/>
              </a:spcBef>
            </a:pPr>
            <a:r>
              <a:rPr sz="1600" b="1" spc="-7" dirty="0">
                <a:latin typeface="Arial" panose="020B0604020202020204" pitchFamily="34" charset="0"/>
                <a:cs typeface="Arial" panose="020B0604020202020204" pitchFamily="34" charset="0"/>
              </a:rPr>
              <a:t>In</a:t>
            </a:r>
            <a:r>
              <a:rPr lang="en-US" sz="1600" b="1" spc="-7" dirty="0">
                <a:latin typeface="Arial" panose="020B0604020202020204" pitchFamily="34" charset="0"/>
                <a:cs typeface="Arial" panose="020B0604020202020204" pitchFamily="34" charset="0"/>
              </a:rPr>
              <a:t>ference:</a:t>
            </a:r>
            <a:endParaRPr lang="en-US" sz="1600" b="1" dirty="0">
              <a:latin typeface="Arial" panose="020B0604020202020204" pitchFamily="34" charset="0"/>
              <a:cs typeface="Arial" panose="020B0604020202020204" pitchFamily="34" charset="0"/>
            </a:endParaRPr>
          </a:p>
          <a:p>
            <a:pPr marL="302683" indent="-285750">
              <a:spcBef>
                <a:spcPts val="933"/>
              </a:spcBef>
              <a:buFont typeface="Arial" panose="020B0604020202020204" pitchFamily="34" charset="0"/>
              <a:buChar char="•"/>
            </a:pPr>
            <a:r>
              <a:rPr sz="1400" spc="-7" dirty="0">
                <a:solidFill>
                  <a:srgbClr val="374151"/>
                </a:solidFill>
                <a:latin typeface="Arial" panose="020B0604020202020204" pitchFamily="34" charset="0"/>
                <a:cs typeface="Arial" panose="020B0604020202020204" pitchFamily="34" charset="0"/>
              </a:rPr>
              <a:t>The</a:t>
            </a:r>
            <a:r>
              <a:rPr sz="1400" spc="-73" dirty="0">
                <a:solidFill>
                  <a:srgbClr val="374151"/>
                </a:solidFill>
                <a:latin typeface="Arial" panose="020B0604020202020204" pitchFamily="34" charset="0"/>
                <a:cs typeface="Arial" panose="020B0604020202020204" pitchFamily="34" charset="0"/>
              </a:rPr>
              <a:t> </a:t>
            </a:r>
            <a:r>
              <a:rPr sz="1400" b="1" spc="27" dirty="0">
                <a:solidFill>
                  <a:srgbClr val="374151"/>
                </a:solidFill>
                <a:latin typeface="Arial" panose="020B0604020202020204" pitchFamily="34" charset="0"/>
                <a:cs typeface="Arial" panose="020B0604020202020204" pitchFamily="34" charset="0"/>
              </a:rPr>
              <a:t>overall</a:t>
            </a:r>
            <a:r>
              <a:rPr sz="1400" b="1" spc="-113" dirty="0">
                <a:solidFill>
                  <a:srgbClr val="374151"/>
                </a:solidFill>
                <a:latin typeface="Arial" panose="020B0604020202020204" pitchFamily="34" charset="0"/>
                <a:cs typeface="Arial" panose="020B0604020202020204" pitchFamily="34" charset="0"/>
              </a:rPr>
              <a:t> </a:t>
            </a:r>
            <a:r>
              <a:rPr sz="1400" b="1" spc="20" dirty="0">
                <a:solidFill>
                  <a:srgbClr val="374151"/>
                </a:solidFill>
                <a:latin typeface="Arial" panose="020B0604020202020204" pitchFamily="34" charset="0"/>
                <a:cs typeface="Arial" panose="020B0604020202020204" pitchFamily="34" charset="0"/>
              </a:rPr>
              <a:t>Order</a:t>
            </a:r>
            <a:r>
              <a:rPr sz="1400" b="1" spc="-113" dirty="0">
                <a:solidFill>
                  <a:srgbClr val="374151"/>
                </a:solidFill>
                <a:latin typeface="Arial" panose="020B0604020202020204" pitchFamily="34" charset="0"/>
                <a:cs typeface="Arial" panose="020B0604020202020204" pitchFamily="34" charset="0"/>
              </a:rPr>
              <a:t> </a:t>
            </a:r>
            <a:r>
              <a:rPr sz="1400" b="1" spc="20" dirty="0">
                <a:solidFill>
                  <a:srgbClr val="374151"/>
                </a:solidFill>
                <a:latin typeface="Arial" panose="020B0604020202020204" pitchFamily="34" charset="0"/>
                <a:cs typeface="Arial" panose="020B0604020202020204" pitchFamily="34" charset="0"/>
              </a:rPr>
              <a:t>Trend</a:t>
            </a:r>
            <a:r>
              <a:rPr sz="1400" b="1" spc="-40" dirty="0">
                <a:solidFill>
                  <a:srgbClr val="374151"/>
                </a:solidFill>
                <a:latin typeface="Arial" panose="020B0604020202020204" pitchFamily="34" charset="0"/>
                <a:cs typeface="Arial" panose="020B0604020202020204" pitchFamily="34" charset="0"/>
              </a:rPr>
              <a:t> </a:t>
            </a:r>
            <a:r>
              <a:rPr sz="1400" spc="-27" dirty="0">
                <a:solidFill>
                  <a:srgbClr val="374151"/>
                </a:solidFill>
                <a:latin typeface="Arial" panose="020B0604020202020204" pitchFamily="34" charset="0"/>
                <a:cs typeface="Arial" panose="020B0604020202020204" pitchFamily="34" charset="0"/>
              </a:rPr>
              <a:t>is</a:t>
            </a:r>
            <a:r>
              <a:rPr sz="1400" spc="-67" dirty="0">
                <a:solidFill>
                  <a:srgbClr val="374151"/>
                </a:solidFill>
                <a:latin typeface="Arial" panose="020B0604020202020204" pitchFamily="34" charset="0"/>
                <a:cs typeface="Arial" panose="020B0604020202020204" pitchFamily="34" charset="0"/>
              </a:rPr>
              <a:t> </a:t>
            </a:r>
            <a:r>
              <a:rPr sz="1400" spc="-20" dirty="0">
                <a:solidFill>
                  <a:srgbClr val="374151"/>
                </a:solidFill>
                <a:latin typeface="Arial" panose="020B0604020202020204" pitchFamily="34" charset="0"/>
                <a:cs typeface="Arial" panose="020B0604020202020204" pitchFamily="34" charset="0"/>
              </a:rPr>
              <a:t>in</a:t>
            </a:r>
            <a:r>
              <a:rPr sz="1400" spc="-73" dirty="0">
                <a:solidFill>
                  <a:srgbClr val="374151"/>
                </a:solidFill>
                <a:latin typeface="Arial" panose="020B0604020202020204" pitchFamily="34" charset="0"/>
                <a:cs typeface="Arial" panose="020B0604020202020204" pitchFamily="34" charset="0"/>
              </a:rPr>
              <a:t> </a:t>
            </a:r>
            <a:r>
              <a:rPr sz="1400" b="1" spc="47" dirty="0">
                <a:solidFill>
                  <a:srgbClr val="374151"/>
                </a:solidFill>
                <a:latin typeface="Arial" panose="020B0604020202020204" pitchFamily="34" charset="0"/>
                <a:cs typeface="Arial" panose="020B0604020202020204" pitchFamily="34" charset="0"/>
              </a:rPr>
              <a:t>decreasing</a:t>
            </a:r>
            <a:r>
              <a:rPr lang="en-US" sz="1400" b="1" dirty="0">
                <a:latin typeface="Arial" panose="020B0604020202020204" pitchFamily="34" charset="0"/>
                <a:cs typeface="Arial" panose="020B0604020202020204" pitchFamily="34" charset="0"/>
              </a:rPr>
              <a:t> </a:t>
            </a:r>
            <a:r>
              <a:rPr sz="1400" spc="20" dirty="0">
                <a:solidFill>
                  <a:srgbClr val="374151"/>
                </a:solidFill>
                <a:latin typeface="Arial" panose="020B0604020202020204" pitchFamily="34" charset="0"/>
                <a:cs typeface="Arial" panose="020B0604020202020204" pitchFamily="34" charset="0"/>
              </a:rPr>
              <a:t>Quarter</a:t>
            </a:r>
            <a:r>
              <a:rPr sz="1400" spc="-87" dirty="0">
                <a:solidFill>
                  <a:srgbClr val="374151"/>
                </a:solidFill>
                <a:latin typeface="Arial" panose="020B0604020202020204" pitchFamily="34" charset="0"/>
                <a:cs typeface="Arial" panose="020B0604020202020204" pitchFamily="34" charset="0"/>
              </a:rPr>
              <a:t> </a:t>
            </a:r>
            <a:r>
              <a:rPr sz="1400" spc="27" dirty="0">
                <a:solidFill>
                  <a:srgbClr val="374151"/>
                </a:solidFill>
                <a:latin typeface="Arial" panose="020B0604020202020204" pitchFamily="34" charset="0"/>
                <a:cs typeface="Arial" panose="020B0604020202020204" pitchFamily="34" charset="0"/>
              </a:rPr>
              <a:t>on</a:t>
            </a:r>
            <a:r>
              <a:rPr sz="1400" spc="-80" dirty="0">
                <a:solidFill>
                  <a:srgbClr val="374151"/>
                </a:solidFill>
                <a:latin typeface="Arial" panose="020B0604020202020204" pitchFamily="34" charset="0"/>
                <a:cs typeface="Arial" panose="020B0604020202020204" pitchFamily="34" charset="0"/>
              </a:rPr>
              <a:t> </a:t>
            </a:r>
            <a:r>
              <a:rPr sz="1400" spc="20" dirty="0">
                <a:solidFill>
                  <a:srgbClr val="374151"/>
                </a:solidFill>
                <a:latin typeface="Arial" panose="020B0604020202020204" pitchFamily="34" charset="0"/>
                <a:cs typeface="Arial" panose="020B0604020202020204" pitchFamily="34" charset="0"/>
              </a:rPr>
              <a:t>Quarter</a:t>
            </a:r>
            <a:endParaRPr lang="en-US" sz="1400" spc="20" dirty="0">
              <a:solidFill>
                <a:srgbClr val="374151"/>
              </a:solidFill>
              <a:latin typeface="Arial" panose="020B0604020202020204" pitchFamily="34" charset="0"/>
              <a:cs typeface="Arial" panose="020B0604020202020204" pitchFamily="34" charset="0"/>
            </a:endParaRPr>
          </a:p>
          <a:p>
            <a:pPr marL="302683" indent="-285750">
              <a:spcBef>
                <a:spcPts val="933"/>
              </a:spcBef>
              <a:buFont typeface="Arial" panose="020B0604020202020204" pitchFamily="34" charset="0"/>
              <a:buChar char="•"/>
            </a:pPr>
            <a:r>
              <a:rPr sz="1400" spc="13" dirty="0">
                <a:solidFill>
                  <a:srgbClr val="374151"/>
                </a:solidFill>
                <a:latin typeface="Arial" panose="020B0604020202020204" pitchFamily="34" charset="0"/>
                <a:cs typeface="Arial" panose="020B0604020202020204" pitchFamily="34" charset="0"/>
              </a:rPr>
              <a:t>On</a:t>
            </a:r>
            <a:r>
              <a:rPr sz="1400" spc="-67" dirty="0">
                <a:solidFill>
                  <a:srgbClr val="374151"/>
                </a:solidFill>
                <a:latin typeface="Arial" panose="020B0604020202020204" pitchFamily="34" charset="0"/>
                <a:cs typeface="Arial" panose="020B0604020202020204" pitchFamily="34" charset="0"/>
              </a:rPr>
              <a:t> </a:t>
            </a:r>
            <a:r>
              <a:rPr sz="1400" spc="27" dirty="0">
                <a:solidFill>
                  <a:srgbClr val="374151"/>
                </a:solidFill>
                <a:latin typeface="Arial" panose="020B0604020202020204" pitchFamily="34" charset="0"/>
                <a:cs typeface="Arial" panose="020B0604020202020204" pitchFamily="34" charset="0"/>
              </a:rPr>
              <a:t>the</a:t>
            </a:r>
            <a:r>
              <a:rPr sz="1400" spc="-67" dirty="0">
                <a:solidFill>
                  <a:srgbClr val="374151"/>
                </a:solidFill>
                <a:latin typeface="Arial" panose="020B0604020202020204" pitchFamily="34" charset="0"/>
                <a:cs typeface="Arial" panose="020B0604020202020204" pitchFamily="34" charset="0"/>
              </a:rPr>
              <a:t> </a:t>
            </a:r>
            <a:r>
              <a:rPr sz="1400" spc="7" dirty="0">
                <a:solidFill>
                  <a:srgbClr val="374151"/>
                </a:solidFill>
                <a:latin typeface="Arial" panose="020B0604020202020204" pitchFamily="34" charset="0"/>
                <a:cs typeface="Arial" panose="020B0604020202020204" pitchFamily="34" charset="0"/>
              </a:rPr>
              <a:t>entire</a:t>
            </a:r>
            <a:r>
              <a:rPr sz="1400" spc="-67" dirty="0">
                <a:solidFill>
                  <a:srgbClr val="374151"/>
                </a:solidFill>
                <a:latin typeface="Arial" panose="020B0604020202020204" pitchFamily="34" charset="0"/>
                <a:cs typeface="Arial" panose="020B0604020202020204" pitchFamily="34" charset="0"/>
              </a:rPr>
              <a:t> </a:t>
            </a:r>
            <a:r>
              <a:rPr sz="1400" spc="40" dirty="0">
                <a:solidFill>
                  <a:srgbClr val="374151"/>
                </a:solidFill>
                <a:latin typeface="Arial" panose="020B0604020202020204" pitchFamily="34" charset="0"/>
                <a:cs typeface="Arial" panose="020B0604020202020204" pitchFamily="34" charset="0"/>
              </a:rPr>
              <a:t>data,</a:t>
            </a:r>
            <a:r>
              <a:rPr sz="1400" spc="287" dirty="0">
                <a:solidFill>
                  <a:srgbClr val="374151"/>
                </a:solidFill>
                <a:latin typeface="Arial" panose="020B0604020202020204" pitchFamily="34" charset="0"/>
                <a:cs typeface="Arial" panose="020B0604020202020204" pitchFamily="34" charset="0"/>
              </a:rPr>
              <a:t> </a:t>
            </a:r>
            <a:r>
              <a:rPr sz="1400" b="1" spc="20" dirty="0">
                <a:solidFill>
                  <a:srgbClr val="374151"/>
                </a:solidFill>
                <a:latin typeface="Arial" panose="020B0604020202020204" pitchFamily="34" charset="0"/>
                <a:cs typeface="Arial" panose="020B0604020202020204" pitchFamily="34" charset="0"/>
              </a:rPr>
              <a:t>Quarter</a:t>
            </a:r>
            <a:r>
              <a:rPr sz="1400" b="1" spc="-113" dirty="0">
                <a:solidFill>
                  <a:srgbClr val="374151"/>
                </a:solidFill>
                <a:latin typeface="Arial" panose="020B0604020202020204" pitchFamily="34" charset="0"/>
                <a:cs typeface="Arial" panose="020B0604020202020204" pitchFamily="34" charset="0"/>
              </a:rPr>
              <a:t> </a:t>
            </a:r>
            <a:r>
              <a:rPr sz="1400" b="1" spc="-353" dirty="0">
                <a:solidFill>
                  <a:srgbClr val="374151"/>
                </a:solidFill>
                <a:latin typeface="Arial" panose="020B0604020202020204" pitchFamily="34" charset="0"/>
                <a:cs typeface="Arial" panose="020B0604020202020204" pitchFamily="34" charset="0"/>
              </a:rPr>
              <a:t>1</a:t>
            </a:r>
            <a:r>
              <a:rPr sz="1400" b="1" spc="-333" dirty="0">
                <a:solidFill>
                  <a:srgbClr val="374151"/>
                </a:solidFill>
                <a:latin typeface="Arial" panose="020B0604020202020204" pitchFamily="34" charset="0"/>
                <a:cs typeface="Arial" panose="020B0604020202020204" pitchFamily="34" charset="0"/>
              </a:rPr>
              <a:t> </a:t>
            </a:r>
            <a:r>
              <a:rPr lang="en-US" sz="1400" b="1" spc="-333" dirty="0">
                <a:solidFill>
                  <a:srgbClr val="374151"/>
                </a:solidFill>
                <a:latin typeface="Arial" panose="020B0604020202020204" pitchFamily="34" charset="0"/>
                <a:cs typeface="Arial" panose="020B0604020202020204" pitchFamily="34" charset="0"/>
              </a:rPr>
              <a:t>       </a:t>
            </a:r>
            <a:r>
              <a:rPr sz="1400" spc="67" dirty="0">
                <a:solidFill>
                  <a:srgbClr val="374151"/>
                </a:solidFill>
                <a:latin typeface="Arial" panose="020B0604020202020204" pitchFamily="34" charset="0"/>
                <a:cs typeface="Arial" panose="020B0604020202020204" pitchFamily="34" charset="0"/>
              </a:rPr>
              <a:t>has</a:t>
            </a:r>
            <a:r>
              <a:rPr sz="1400" spc="-60" dirty="0">
                <a:solidFill>
                  <a:srgbClr val="374151"/>
                </a:solidFill>
                <a:latin typeface="Arial" panose="020B0604020202020204" pitchFamily="34" charset="0"/>
                <a:cs typeface="Arial" panose="020B0604020202020204" pitchFamily="34" charset="0"/>
              </a:rPr>
              <a:t> </a:t>
            </a:r>
            <a:r>
              <a:rPr sz="1400" spc="27" dirty="0">
                <a:solidFill>
                  <a:srgbClr val="374151"/>
                </a:solidFill>
                <a:latin typeface="Arial" panose="020B0604020202020204" pitchFamily="34" charset="0"/>
                <a:cs typeface="Arial" panose="020B0604020202020204" pitchFamily="34" charset="0"/>
              </a:rPr>
              <a:t>the</a:t>
            </a:r>
            <a:r>
              <a:rPr lang="en-US" sz="1400" dirty="0">
                <a:latin typeface="Arial" panose="020B0604020202020204" pitchFamily="34" charset="0"/>
                <a:cs typeface="Arial" panose="020B0604020202020204" pitchFamily="34" charset="0"/>
              </a:rPr>
              <a:t> </a:t>
            </a:r>
            <a:r>
              <a:rPr sz="1400" b="1" spc="27" dirty="0">
                <a:solidFill>
                  <a:srgbClr val="374151"/>
                </a:solidFill>
                <a:latin typeface="Arial" panose="020B0604020202020204" pitchFamily="34" charset="0"/>
                <a:cs typeface="Arial" panose="020B0604020202020204" pitchFamily="34" charset="0"/>
              </a:rPr>
              <a:t>highest</a:t>
            </a:r>
            <a:r>
              <a:rPr sz="1400" b="1" spc="-113" dirty="0">
                <a:solidFill>
                  <a:srgbClr val="374151"/>
                </a:solidFill>
                <a:latin typeface="Arial" panose="020B0604020202020204" pitchFamily="34" charset="0"/>
                <a:cs typeface="Arial" panose="020B0604020202020204" pitchFamily="34" charset="0"/>
              </a:rPr>
              <a:t> </a:t>
            </a:r>
            <a:r>
              <a:rPr sz="1400" b="1" spc="40" dirty="0">
                <a:solidFill>
                  <a:srgbClr val="374151"/>
                </a:solidFill>
                <a:latin typeface="Arial" panose="020B0604020202020204" pitchFamily="34" charset="0"/>
                <a:cs typeface="Arial" panose="020B0604020202020204" pitchFamily="34" charset="0"/>
              </a:rPr>
              <a:t>sale</a:t>
            </a:r>
            <a:r>
              <a:rPr sz="1400" b="1" spc="-40" dirty="0">
                <a:solidFill>
                  <a:srgbClr val="374151"/>
                </a:solidFill>
                <a:latin typeface="Arial" panose="020B0604020202020204" pitchFamily="34" charset="0"/>
                <a:cs typeface="Arial" panose="020B0604020202020204" pitchFamily="34" charset="0"/>
              </a:rPr>
              <a:t> </a:t>
            </a:r>
            <a:r>
              <a:rPr sz="1400" spc="53" dirty="0">
                <a:solidFill>
                  <a:srgbClr val="374151"/>
                </a:solidFill>
                <a:latin typeface="Arial" panose="020B0604020202020204" pitchFamily="34" charset="0"/>
                <a:cs typeface="Arial" panose="020B0604020202020204" pitchFamily="34" charset="0"/>
              </a:rPr>
              <a:t>&amp;</a:t>
            </a:r>
            <a:r>
              <a:rPr sz="1400" spc="-67" dirty="0">
                <a:solidFill>
                  <a:srgbClr val="374151"/>
                </a:solidFill>
                <a:latin typeface="Arial" panose="020B0604020202020204" pitchFamily="34" charset="0"/>
                <a:cs typeface="Arial" panose="020B0604020202020204" pitchFamily="34" charset="0"/>
              </a:rPr>
              <a:t> </a:t>
            </a:r>
            <a:r>
              <a:rPr sz="1400" b="1" spc="20" dirty="0">
                <a:solidFill>
                  <a:srgbClr val="374151"/>
                </a:solidFill>
                <a:latin typeface="Arial" panose="020B0604020202020204" pitchFamily="34" charset="0"/>
                <a:cs typeface="Arial" panose="020B0604020202020204" pitchFamily="34" charset="0"/>
              </a:rPr>
              <a:t>Quarter</a:t>
            </a:r>
            <a:r>
              <a:rPr sz="1400" b="1" spc="-113" dirty="0">
                <a:solidFill>
                  <a:srgbClr val="374151"/>
                </a:solidFill>
                <a:latin typeface="Arial" panose="020B0604020202020204" pitchFamily="34" charset="0"/>
                <a:cs typeface="Arial" panose="020B0604020202020204" pitchFamily="34" charset="0"/>
              </a:rPr>
              <a:t> </a:t>
            </a:r>
            <a:r>
              <a:rPr sz="1400" b="1" spc="-93" dirty="0">
                <a:solidFill>
                  <a:srgbClr val="374151"/>
                </a:solidFill>
                <a:latin typeface="Arial" panose="020B0604020202020204" pitchFamily="34" charset="0"/>
                <a:cs typeface="Arial" panose="020B0604020202020204" pitchFamily="34" charset="0"/>
              </a:rPr>
              <a:t>2</a:t>
            </a:r>
            <a:r>
              <a:rPr sz="1400" b="1" spc="-113" dirty="0">
                <a:solidFill>
                  <a:srgbClr val="374151"/>
                </a:solidFill>
                <a:latin typeface="Arial" panose="020B0604020202020204" pitchFamily="34" charset="0"/>
                <a:cs typeface="Arial" panose="020B0604020202020204" pitchFamily="34" charset="0"/>
              </a:rPr>
              <a:t> </a:t>
            </a:r>
            <a:r>
              <a:rPr sz="1400" b="1" spc="67" dirty="0">
                <a:solidFill>
                  <a:srgbClr val="374151"/>
                </a:solidFill>
                <a:latin typeface="Arial" panose="020B0604020202020204" pitchFamily="34" charset="0"/>
                <a:cs typeface="Arial" panose="020B0604020202020204" pitchFamily="34" charset="0"/>
              </a:rPr>
              <a:t>has</a:t>
            </a:r>
            <a:r>
              <a:rPr sz="1400" b="1" spc="-113" dirty="0">
                <a:solidFill>
                  <a:srgbClr val="374151"/>
                </a:solidFill>
                <a:latin typeface="Arial" panose="020B0604020202020204" pitchFamily="34" charset="0"/>
                <a:cs typeface="Arial" panose="020B0604020202020204" pitchFamily="34" charset="0"/>
              </a:rPr>
              <a:t> </a:t>
            </a:r>
            <a:r>
              <a:rPr sz="1400" b="1" spc="20" dirty="0">
                <a:solidFill>
                  <a:srgbClr val="374151"/>
                </a:solidFill>
                <a:latin typeface="Arial" panose="020B0604020202020204" pitchFamily="34" charset="0"/>
                <a:cs typeface="Arial" panose="020B0604020202020204" pitchFamily="34" charset="0"/>
              </a:rPr>
              <a:t>the</a:t>
            </a:r>
            <a:r>
              <a:rPr sz="1400" b="1" spc="-113" dirty="0">
                <a:solidFill>
                  <a:srgbClr val="374151"/>
                </a:solidFill>
                <a:latin typeface="Arial" panose="020B0604020202020204" pitchFamily="34" charset="0"/>
                <a:cs typeface="Arial" panose="020B0604020202020204" pitchFamily="34" charset="0"/>
              </a:rPr>
              <a:t> </a:t>
            </a:r>
            <a:r>
              <a:rPr sz="1400" b="1" spc="7" dirty="0">
                <a:solidFill>
                  <a:srgbClr val="374151"/>
                </a:solidFill>
                <a:latin typeface="Arial" panose="020B0604020202020204" pitchFamily="34" charset="0"/>
                <a:cs typeface="Arial" panose="020B0604020202020204" pitchFamily="34" charset="0"/>
              </a:rPr>
              <a:t>lowest</a:t>
            </a:r>
            <a:endParaRPr lang="en-US" sz="1400" spc="7" dirty="0">
              <a:latin typeface="Arial" panose="020B0604020202020204" pitchFamily="34" charset="0"/>
              <a:cs typeface="Arial" panose="020B0604020202020204" pitchFamily="34" charset="0"/>
            </a:endParaRPr>
          </a:p>
          <a:p>
            <a:pPr marL="302683" indent="-285750">
              <a:spcBef>
                <a:spcPts val="933"/>
              </a:spcBef>
              <a:buFont typeface="Arial" panose="020B0604020202020204" pitchFamily="34" charset="0"/>
              <a:buChar char="•"/>
            </a:pPr>
            <a:r>
              <a:rPr sz="1400" b="1" dirty="0">
                <a:solidFill>
                  <a:srgbClr val="374151"/>
                </a:solidFill>
                <a:latin typeface="Arial" panose="020B0604020202020204" pitchFamily="34" charset="0"/>
                <a:cs typeface="Arial" panose="020B0604020202020204" pitchFamily="34" charset="0"/>
              </a:rPr>
              <a:t>No</a:t>
            </a:r>
            <a:r>
              <a:rPr sz="1400" b="1" spc="-113" dirty="0">
                <a:solidFill>
                  <a:srgbClr val="374151"/>
                </a:solidFill>
                <a:latin typeface="Arial" panose="020B0604020202020204" pitchFamily="34" charset="0"/>
                <a:cs typeface="Arial" panose="020B0604020202020204" pitchFamily="34" charset="0"/>
              </a:rPr>
              <a:t> </a:t>
            </a:r>
            <a:r>
              <a:rPr sz="1400" b="1" spc="67" dirty="0">
                <a:solidFill>
                  <a:srgbClr val="374151"/>
                </a:solidFill>
                <a:latin typeface="Arial" panose="020B0604020202020204" pitchFamily="34" charset="0"/>
                <a:cs typeface="Arial" panose="020B0604020202020204" pitchFamily="34" charset="0"/>
              </a:rPr>
              <a:t>data</a:t>
            </a:r>
            <a:r>
              <a:rPr sz="1400" b="1" spc="-113" dirty="0">
                <a:solidFill>
                  <a:srgbClr val="374151"/>
                </a:solidFill>
                <a:latin typeface="Arial" panose="020B0604020202020204" pitchFamily="34" charset="0"/>
                <a:cs typeface="Arial" panose="020B0604020202020204" pitchFamily="34" charset="0"/>
              </a:rPr>
              <a:t> </a:t>
            </a:r>
            <a:r>
              <a:rPr sz="1400" b="1" spc="27" dirty="0">
                <a:solidFill>
                  <a:srgbClr val="374151"/>
                </a:solidFill>
                <a:latin typeface="Arial" panose="020B0604020202020204" pitchFamily="34" charset="0"/>
                <a:cs typeface="Arial" panose="020B0604020202020204" pitchFamily="34" charset="0"/>
              </a:rPr>
              <a:t>found</a:t>
            </a:r>
            <a:r>
              <a:rPr sz="1400" b="1" spc="-40" dirty="0">
                <a:solidFill>
                  <a:srgbClr val="374151"/>
                </a:solidFill>
                <a:latin typeface="Arial" panose="020B0604020202020204" pitchFamily="34" charset="0"/>
                <a:cs typeface="Arial" panose="020B0604020202020204" pitchFamily="34" charset="0"/>
              </a:rPr>
              <a:t> </a:t>
            </a:r>
            <a:r>
              <a:rPr sz="1400" spc="-27" dirty="0">
                <a:solidFill>
                  <a:srgbClr val="374151"/>
                </a:solidFill>
                <a:latin typeface="Arial" panose="020B0604020202020204" pitchFamily="34" charset="0"/>
                <a:cs typeface="Arial" panose="020B0604020202020204" pitchFamily="34" charset="0"/>
              </a:rPr>
              <a:t>for</a:t>
            </a:r>
            <a:r>
              <a:rPr sz="1400" spc="-73" dirty="0">
                <a:solidFill>
                  <a:srgbClr val="374151"/>
                </a:solidFill>
                <a:latin typeface="Arial" panose="020B0604020202020204" pitchFamily="34" charset="0"/>
                <a:cs typeface="Arial" panose="020B0604020202020204" pitchFamily="34" charset="0"/>
              </a:rPr>
              <a:t> </a:t>
            </a:r>
            <a:r>
              <a:rPr sz="1400" b="1" spc="33" dirty="0">
                <a:solidFill>
                  <a:srgbClr val="374151"/>
                </a:solidFill>
                <a:latin typeface="Arial" panose="020B0604020202020204" pitchFamily="34" charset="0"/>
                <a:cs typeface="Arial" panose="020B0604020202020204" pitchFamily="34" charset="0"/>
              </a:rPr>
              <a:t>Q4</a:t>
            </a:r>
            <a:r>
              <a:rPr sz="1400" b="1" spc="-40" dirty="0">
                <a:solidFill>
                  <a:srgbClr val="374151"/>
                </a:solidFill>
                <a:latin typeface="Arial" panose="020B0604020202020204" pitchFamily="34" charset="0"/>
                <a:cs typeface="Arial" panose="020B0604020202020204" pitchFamily="34" charset="0"/>
              </a:rPr>
              <a:t> </a:t>
            </a:r>
            <a:r>
              <a:rPr sz="1400" spc="-20" dirty="0">
                <a:solidFill>
                  <a:srgbClr val="374151"/>
                </a:solidFill>
                <a:latin typeface="Arial" panose="020B0604020202020204" pitchFamily="34" charset="0"/>
                <a:cs typeface="Arial" panose="020B0604020202020204" pitchFamily="34" charset="0"/>
              </a:rPr>
              <a:t>in</a:t>
            </a:r>
            <a:r>
              <a:rPr sz="1400" spc="-67" dirty="0">
                <a:solidFill>
                  <a:srgbClr val="374151"/>
                </a:solidFill>
                <a:latin typeface="Arial" panose="020B0604020202020204" pitchFamily="34" charset="0"/>
                <a:cs typeface="Arial" panose="020B0604020202020204" pitchFamily="34" charset="0"/>
              </a:rPr>
              <a:t> </a:t>
            </a:r>
            <a:r>
              <a:rPr sz="1400" spc="27" dirty="0">
                <a:solidFill>
                  <a:srgbClr val="374151"/>
                </a:solidFill>
                <a:latin typeface="Arial" panose="020B0604020202020204" pitchFamily="34" charset="0"/>
                <a:cs typeface="Arial" panose="020B0604020202020204" pitchFamily="34" charset="0"/>
              </a:rPr>
              <a:t>both</a:t>
            </a:r>
            <a:r>
              <a:rPr sz="1400" spc="-73" dirty="0">
                <a:solidFill>
                  <a:srgbClr val="374151"/>
                </a:solidFill>
                <a:latin typeface="Arial" panose="020B0604020202020204" pitchFamily="34" charset="0"/>
                <a:cs typeface="Arial" panose="020B0604020202020204" pitchFamily="34" charset="0"/>
              </a:rPr>
              <a:t> </a:t>
            </a:r>
            <a:r>
              <a:rPr sz="1400" b="1" spc="-100" dirty="0">
                <a:solidFill>
                  <a:srgbClr val="374151"/>
                </a:solidFill>
                <a:latin typeface="Arial" panose="020B0604020202020204" pitchFamily="34" charset="0"/>
                <a:cs typeface="Arial" panose="020B0604020202020204" pitchFamily="34" charset="0"/>
              </a:rPr>
              <a:t>2018</a:t>
            </a:r>
            <a:r>
              <a:rPr sz="1400" b="1" spc="-113" dirty="0">
                <a:solidFill>
                  <a:srgbClr val="374151"/>
                </a:solidFill>
                <a:latin typeface="Arial" panose="020B0604020202020204" pitchFamily="34" charset="0"/>
                <a:cs typeface="Arial" panose="020B0604020202020204" pitchFamily="34" charset="0"/>
              </a:rPr>
              <a:t> </a:t>
            </a:r>
            <a:r>
              <a:rPr sz="1400" b="1" spc="20" dirty="0">
                <a:solidFill>
                  <a:srgbClr val="374151"/>
                </a:solidFill>
                <a:latin typeface="Arial" panose="020B0604020202020204" pitchFamily="34" charset="0"/>
                <a:cs typeface="Arial" panose="020B0604020202020204" pitchFamily="34" charset="0"/>
              </a:rPr>
              <a:t>&amp;</a:t>
            </a:r>
            <a:r>
              <a:rPr sz="1400" b="1" spc="-113" dirty="0">
                <a:solidFill>
                  <a:srgbClr val="374151"/>
                </a:solidFill>
                <a:latin typeface="Arial" panose="020B0604020202020204" pitchFamily="34" charset="0"/>
                <a:cs typeface="Arial" panose="020B0604020202020204" pitchFamily="34" charset="0"/>
              </a:rPr>
              <a:t> 2019</a:t>
            </a:r>
            <a:endParaRPr sz="1400" dirty="0">
              <a:latin typeface="Arial" panose="020B0604020202020204" pitchFamily="34" charset="0"/>
              <a:cs typeface="Arial" panose="020B0604020202020204" pitchFamily="34" charset="0"/>
            </a:endParaRPr>
          </a:p>
        </p:txBody>
      </p:sp>
      <p:grpSp>
        <p:nvGrpSpPr>
          <p:cNvPr id="5" name="object 5"/>
          <p:cNvGrpSpPr/>
          <p:nvPr/>
        </p:nvGrpSpPr>
        <p:grpSpPr>
          <a:xfrm>
            <a:off x="7545100" y="928834"/>
            <a:ext cx="4490720" cy="3578013"/>
            <a:chOff x="5658825" y="696625"/>
            <a:chExt cx="3368040" cy="2683510"/>
          </a:xfrm>
        </p:grpSpPr>
        <p:pic>
          <p:nvPicPr>
            <p:cNvPr id="6" name="object 6"/>
            <p:cNvPicPr/>
            <p:nvPr/>
          </p:nvPicPr>
          <p:blipFill>
            <a:blip r:embed="rId2" cstate="print"/>
            <a:stretch>
              <a:fillRect/>
            </a:stretch>
          </p:blipFill>
          <p:spPr>
            <a:xfrm>
              <a:off x="5681652" y="706150"/>
              <a:ext cx="3335571" cy="2637213"/>
            </a:xfrm>
            <a:prstGeom prst="rect">
              <a:avLst/>
            </a:prstGeom>
          </p:spPr>
        </p:pic>
        <p:sp>
          <p:nvSpPr>
            <p:cNvPr id="7" name="object 7"/>
            <p:cNvSpPr/>
            <p:nvPr/>
          </p:nvSpPr>
          <p:spPr>
            <a:xfrm>
              <a:off x="5663587" y="701387"/>
              <a:ext cx="3358515" cy="2673985"/>
            </a:xfrm>
            <a:custGeom>
              <a:avLst/>
              <a:gdLst/>
              <a:ahLst/>
              <a:cxnLst/>
              <a:rect l="l" t="t" r="r" b="b"/>
              <a:pathLst>
                <a:path w="3358515" h="2673985">
                  <a:moveTo>
                    <a:pt x="0" y="0"/>
                  </a:moveTo>
                  <a:lnTo>
                    <a:pt x="3358399" y="0"/>
                  </a:lnTo>
                  <a:lnTo>
                    <a:pt x="3358399" y="2673886"/>
                  </a:lnTo>
                  <a:lnTo>
                    <a:pt x="0" y="2673886"/>
                  </a:lnTo>
                  <a:lnTo>
                    <a:pt x="0" y="0"/>
                  </a:lnTo>
                  <a:close/>
                </a:path>
              </a:pathLst>
            </a:custGeom>
            <a:ln w="9524">
              <a:solidFill>
                <a:srgbClr val="D9D9D9"/>
              </a:solidFill>
            </a:ln>
          </p:spPr>
          <p:txBody>
            <a:bodyPr wrap="square" lIns="0" tIns="0" rIns="0" bIns="0" rtlCol="0"/>
            <a:lstStyle/>
            <a:p>
              <a:endParaRPr sz="2400"/>
            </a:p>
          </p:txBody>
        </p:sp>
      </p:grpSp>
      <p:grpSp>
        <p:nvGrpSpPr>
          <p:cNvPr id="8" name="object 8"/>
          <p:cNvGrpSpPr/>
          <p:nvPr/>
        </p:nvGrpSpPr>
        <p:grpSpPr>
          <a:xfrm>
            <a:off x="88901" y="919966"/>
            <a:ext cx="7354993" cy="5238327"/>
            <a:chOff x="66675" y="689974"/>
            <a:chExt cx="5516245" cy="3928745"/>
          </a:xfrm>
        </p:grpSpPr>
        <p:pic>
          <p:nvPicPr>
            <p:cNvPr id="9" name="object 9"/>
            <p:cNvPicPr/>
            <p:nvPr/>
          </p:nvPicPr>
          <p:blipFill>
            <a:blip r:embed="rId3" cstate="print"/>
            <a:stretch>
              <a:fillRect/>
            </a:stretch>
          </p:blipFill>
          <p:spPr>
            <a:xfrm>
              <a:off x="119143" y="699500"/>
              <a:ext cx="5453781" cy="3876372"/>
            </a:xfrm>
            <a:prstGeom prst="rect">
              <a:avLst/>
            </a:prstGeom>
          </p:spPr>
        </p:pic>
        <p:sp>
          <p:nvSpPr>
            <p:cNvPr id="10" name="object 10"/>
            <p:cNvSpPr/>
            <p:nvPr/>
          </p:nvSpPr>
          <p:spPr>
            <a:xfrm>
              <a:off x="71437" y="694737"/>
              <a:ext cx="5506720" cy="3919220"/>
            </a:xfrm>
            <a:custGeom>
              <a:avLst/>
              <a:gdLst/>
              <a:ahLst/>
              <a:cxnLst/>
              <a:rect l="l" t="t" r="r" b="b"/>
              <a:pathLst>
                <a:path w="5506720" h="3919220">
                  <a:moveTo>
                    <a:pt x="0" y="0"/>
                  </a:moveTo>
                  <a:lnTo>
                    <a:pt x="5506249" y="0"/>
                  </a:lnTo>
                  <a:lnTo>
                    <a:pt x="5506249" y="3919123"/>
                  </a:lnTo>
                  <a:lnTo>
                    <a:pt x="0" y="3919123"/>
                  </a:lnTo>
                  <a:lnTo>
                    <a:pt x="0" y="0"/>
                  </a:lnTo>
                  <a:close/>
                </a:path>
              </a:pathLst>
            </a:custGeom>
            <a:ln w="9524">
              <a:solidFill>
                <a:srgbClr val="D9D9D9"/>
              </a:solidFill>
            </a:ln>
          </p:spPr>
          <p:txBody>
            <a:bodyPr wrap="square" lIns="0" tIns="0" rIns="0" bIns="0" rtlCol="0"/>
            <a:lstStyle/>
            <a:p>
              <a:endParaRPr sz="2400"/>
            </a:p>
          </p:txBody>
        </p:sp>
      </p:grpSp>
      <p:grpSp>
        <p:nvGrpSpPr>
          <p:cNvPr id="12" name="object 2">
            <a:extLst>
              <a:ext uri="{FF2B5EF4-FFF2-40B4-BE49-F238E27FC236}">
                <a16:creationId xmlns:a16="http://schemas.microsoft.com/office/drawing/2014/main" id="{FEE33D39-BE89-351F-7BD4-767B8FB8DF95}"/>
              </a:ext>
            </a:extLst>
          </p:cNvPr>
          <p:cNvGrpSpPr/>
          <p:nvPr/>
        </p:nvGrpSpPr>
        <p:grpSpPr>
          <a:xfrm>
            <a:off x="0" y="6252767"/>
            <a:ext cx="12192000" cy="605367"/>
            <a:chOff x="0" y="4689575"/>
            <a:chExt cx="9144000" cy="454025"/>
          </a:xfrm>
        </p:grpSpPr>
        <p:sp>
          <p:nvSpPr>
            <p:cNvPr id="13" name="object 3">
              <a:extLst>
                <a:ext uri="{FF2B5EF4-FFF2-40B4-BE49-F238E27FC236}">
                  <a16:creationId xmlns:a16="http://schemas.microsoft.com/office/drawing/2014/main" id="{554FEBDE-A0E4-F836-7C3C-902FDF87206C}"/>
                </a:ext>
              </a:extLst>
            </p:cNvPr>
            <p:cNvSpPr/>
            <p:nvPr/>
          </p:nvSpPr>
          <p:spPr>
            <a:xfrm>
              <a:off x="0" y="4727675"/>
              <a:ext cx="9144000" cy="415925"/>
            </a:xfrm>
            <a:custGeom>
              <a:avLst/>
              <a:gdLst/>
              <a:ahLst/>
              <a:cxnLst/>
              <a:rect l="l" t="t" r="r" b="b"/>
              <a:pathLst>
                <a:path w="9144000" h="415925">
                  <a:moveTo>
                    <a:pt x="9143999" y="415799"/>
                  </a:moveTo>
                  <a:lnTo>
                    <a:pt x="0" y="415799"/>
                  </a:lnTo>
                  <a:lnTo>
                    <a:pt x="0" y="0"/>
                  </a:lnTo>
                  <a:lnTo>
                    <a:pt x="9143999" y="0"/>
                  </a:lnTo>
                  <a:lnTo>
                    <a:pt x="9143999" y="415799"/>
                  </a:lnTo>
                  <a:close/>
                </a:path>
              </a:pathLst>
            </a:custGeom>
            <a:solidFill>
              <a:srgbClr val="1975D1">
                <a:alpha val="23419"/>
              </a:srgbClr>
            </a:solidFill>
          </p:spPr>
          <p:txBody>
            <a:bodyPr wrap="square" lIns="0" tIns="0" rIns="0" bIns="0" rtlCol="0"/>
            <a:lstStyle/>
            <a:p>
              <a:endParaRPr sz="2400"/>
            </a:p>
          </p:txBody>
        </p:sp>
        <p:pic>
          <p:nvPicPr>
            <p:cNvPr id="14" name="object 4">
              <a:extLst>
                <a:ext uri="{FF2B5EF4-FFF2-40B4-BE49-F238E27FC236}">
                  <a16:creationId xmlns:a16="http://schemas.microsoft.com/office/drawing/2014/main" id="{26B640AC-88AD-F599-32CA-FA1043910508}"/>
                </a:ext>
              </a:extLst>
            </p:cNvPr>
            <p:cNvPicPr/>
            <p:nvPr/>
          </p:nvPicPr>
          <p:blipFill>
            <a:blip r:embed="rId4" cstate="print"/>
            <a:stretch>
              <a:fillRect/>
            </a:stretch>
          </p:blipFill>
          <p:spPr>
            <a:xfrm>
              <a:off x="8124854" y="4689575"/>
              <a:ext cx="1019145" cy="453899"/>
            </a:xfrm>
            <a:prstGeom prst="rect">
              <a:avLst/>
            </a:prstGeom>
          </p:spPr>
        </p:pic>
      </p:grpSp>
      <p:sp>
        <p:nvSpPr>
          <p:cNvPr id="15" name="object 21">
            <a:extLst>
              <a:ext uri="{FF2B5EF4-FFF2-40B4-BE49-F238E27FC236}">
                <a16:creationId xmlns:a16="http://schemas.microsoft.com/office/drawing/2014/main" id="{EDF1429A-6810-4352-82B8-A1F6525C435D}"/>
              </a:ext>
            </a:extLst>
          </p:cNvPr>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2907" y="264479"/>
            <a:ext cx="8360875" cy="573661"/>
          </a:xfrm>
          <a:prstGeom prst="rect">
            <a:avLst/>
          </a:prstGeom>
        </p:spPr>
        <p:txBody>
          <a:bodyPr vert="horz" wrap="square" lIns="0" tIns="19473" rIns="0" bIns="0" rtlCol="0" anchor="ctr">
            <a:spAutoFit/>
          </a:bodyPr>
          <a:lstStyle/>
          <a:p>
            <a:pPr marL="16933">
              <a:lnSpc>
                <a:spcPct val="100000"/>
              </a:lnSpc>
              <a:spcBef>
                <a:spcPts val="153"/>
              </a:spcBef>
            </a:pPr>
            <a:r>
              <a:rPr sz="3600" spc="67" dirty="0">
                <a:latin typeface="Arial" panose="020B0604020202020204" pitchFamily="34" charset="0"/>
                <a:cs typeface="Arial" panose="020B0604020202020204" pitchFamily="34" charset="0"/>
              </a:rPr>
              <a:t>Orders</a:t>
            </a:r>
            <a:r>
              <a:rPr sz="3600" spc="-240" dirty="0">
                <a:latin typeface="Arial" panose="020B0604020202020204" pitchFamily="34" charset="0"/>
                <a:cs typeface="Arial" panose="020B0604020202020204" pitchFamily="34" charset="0"/>
              </a:rPr>
              <a:t> </a:t>
            </a:r>
            <a:r>
              <a:rPr sz="3600" spc="67" dirty="0">
                <a:latin typeface="Arial" panose="020B0604020202020204" pitchFamily="34" charset="0"/>
                <a:cs typeface="Arial" panose="020B0604020202020204" pitchFamily="34" charset="0"/>
              </a:rPr>
              <a:t>Over</a:t>
            </a:r>
            <a:r>
              <a:rPr sz="3600" spc="-233" dirty="0">
                <a:latin typeface="Arial" panose="020B0604020202020204" pitchFamily="34" charset="0"/>
                <a:cs typeface="Arial" panose="020B0604020202020204" pitchFamily="34" charset="0"/>
              </a:rPr>
              <a:t> </a:t>
            </a:r>
            <a:r>
              <a:rPr sz="3600" spc="20" dirty="0">
                <a:latin typeface="Arial" panose="020B0604020202020204" pitchFamily="34" charset="0"/>
                <a:cs typeface="Arial" panose="020B0604020202020204" pitchFamily="34" charset="0"/>
              </a:rPr>
              <a:t>Time:</a:t>
            </a:r>
            <a:r>
              <a:rPr sz="3600" spc="-240" dirty="0">
                <a:latin typeface="Arial" panose="020B0604020202020204" pitchFamily="34" charset="0"/>
                <a:cs typeface="Arial" panose="020B0604020202020204" pitchFamily="34" charset="0"/>
              </a:rPr>
              <a:t> </a:t>
            </a:r>
            <a:r>
              <a:rPr sz="3600" spc="73" dirty="0">
                <a:latin typeface="Arial" panose="020B0604020202020204" pitchFamily="34" charset="0"/>
                <a:cs typeface="Arial" panose="020B0604020202020204" pitchFamily="34" charset="0"/>
              </a:rPr>
              <a:t>Monthly</a:t>
            </a:r>
            <a:r>
              <a:rPr sz="3600" spc="-240" dirty="0">
                <a:latin typeface="Arial" panose="020B0604020202020204" pitchFamily="34" charset="0"/>
                <a:cs typeface="Arial" panose="020B0604020202020204" pitchFamily="34" charset="0"/>
              </a:rPr>
              <a:t> </a:t>
            </a:r>
            <a:r>
              <a:rPr sz="3600" spc="53" dirty="0">
                <a:latin typeface="Arial" panose="020B0604020202020204" pitchFamily="34" charset="0"/>
                <a:cs typeface="Arial" panose="020B0604020202020204" pitchFamily="34" charset="0"/>
              </a:rPr>
              <a:t>Order</a:t>
            </a:r>
            <a:r>
              <a:rPr sz="3600" spc="-233" dirty="0">
                <a:latin typeface="Arial" panose="020B0604020202020204" pitchFamily="34" charset="0"/>
                <a:cs typeface="Arial" panose="020B0604020202020204" pitchFamily="34" charset="0"/>
              </a:rPr>
              <a:t> </a:t>
            </a:r>
            <a:r>
              <a:rPr sz="3600" spc="53" dirty="0">
                <a:latin typeface="Arial" panose="020B0604020202020204" pitchFamily="34" charset="0"/>
                <a:cs typeface="Arial" panose="020B0604020202020204" pitchFamily="34" charset="0"/>
              </a:rPr>
              <a:t>Trend</a:t>
            </a:r>
            <a:endParaRPr sz="3600" dirty="0">
              <a:latin typeface="Arial" panose="020B0604020202020204" pitchFamily="34" charset="0"/>
              <a:cs typeface="Arial" panose="020B0604020202020204" pitchFamily="34" charset="0"/>
            </a:endParaRPr>
          </a:p>
        </p:txBody>
      </p:sp>
      <p:sp>
        <p:nvSpPr>
          <p:cNvPr id="4" name="object 4"/>
          <p:cNvSpPr txBox="1"/>
          <p:nvPr/>
        </p:nvSpPr>
        <p:spPr>
          <a:xfrm>
            <a:off x="9821424" y="936249"/>
            <a:ext cx="2082800" cy="2156082"/>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0" tIns="118533" rIns="0" bIns="0" rtlCol="0">
            <a:spAutoFit/>
          </a:bodyPr>
          <a:lstStyle/>
          <a:p>
            <a:pPr marL="16933">
              <a:spcBef>
                <a:spcPts val="933"/>
              </a:spcBef>
            </a:pPr>
            <a:r>
              <a:rPr sz="1600" b="1" spc="-7" dirty="0">
                <a:latin typeface="Arial" panose="020B0604020202020204" pitchFamily="34" charset="0"/>
                <a:cs typeface="Arial" panose="020B0604020202020204" pitchFamily="34" charset="0"/>
              </a:rPr>
              <a:t>In</a:t>
            </a:r>
            <a:r>
              <a:rPr lang="en-US" sz="1600" b="1" spc="-7" dirty="0">
                <a:latin typeface="Arial" panose="020B0604020202020204" pitchFamily="34" charset="0"/>
                <a:cs typeface="Arial" panose="020B0604020202020204" pitchFamily="34" charset="0"/>
              </a:rPr>
              <a:t>ference:</a:t>
            </a:r>
            <a:endParaRPr sz="1600" dirty="0">
              <a:latin typeface="Arial" panose="020B0604020202020204" pitchFamily="34" charset="0"/>
              <a:cs typeface="Arial" panose="020B0604020202020204" pitchFamily="34" charset="0"/>
            </a:endParaRPr>
          </a:p>
          <a:p>
            <a:pPr marL="626518" marR="6773" indent="-407236">
              <a:lnSpc>
                <a:spcPct val="114999"/>
              </a:lnSpc>
              <a:spcBef>
                <a:spcPts val="560"/>
              </a:spcBef>
              <a:buFont typeface="Arial MT"/>
              <a:buChar char="●"/>
              <a:tabLst>
                <a:tab pos="625671" algn="l"/>
                <a:tab pos="626518" algn="l"/>
              </a:tabLst>
            </a:pPr>
            <a:r>
              <a:rPr sz="1400" b="1" spc="13" dirty="0">
                <a:solidFill>
                  <a:srgbClr val="374151"/>
                </a:solidFill>
                <a:latin typeface="Arial" panose="020B0604020202020204" pitchFamily="34" charset="0"/>
                <a:cs typeface="Arial" panose="020B0604020202020204" pitchFamily="34" charset="0"/>
              </a:rPr>
              <a:t>Highest</a:t>
            </a:r>
            <a:r>
              <a:rPr sz="1400" b="1" spc="-113" dirty="0">
                <a:solidFill>
                  <a:srgbClr val="374151"/>
                </a:solidFill>
                <a:latin typeface="Arial" panose="020B0604020202020204" pitchFamily="34" charset="0"/>
                <a:cs typeface="Arial" panose="020B0604020202020204" pitchFamily="34" charset="0"/>
              </a:rPr>
              <a:t> </a:t>
            </a:r>
            <a:r>
              <a:rPr sz="1400" b="1" spc="40" dirty="0">
                <a:solidFill>
                  <a:srgbClr val="374151"/>
                </a:solidFill>
                <a:latin typeface="Arial" panose="020B0604020202020204" pitchFamily="34" charset="0"/>
                <a:cs typeface="Arial" panose="020B0604020202020204" pitchFamily="34" charset="0"/>
              </a:rPr>
              <a:t>sales  </a:t>
            </a:r>
            <a:r>
              <a:rPr sz="1400" spc="40" dirty="0">
                <a:solidFill>
                  <a:srgbClr val="374151"/>
                </a:solidFill>
                <a:latin typeface="Arial" panose="020B0604020202020204" pitchFamily="34" charset="0"/>
                <a:cs typeface="Arial" panose="020B0604020202020204" pitchFamily="34" charset="0"/>
              </a:rPr>
              <a:t>observed</a:t>
            </a:r>
            <a:r>
              <a:rPr sz="1400" spc="-67" dirty="0">
                <a:solidFill>
                  <a:srgbClr val="374151"/>
                </a:solidFill>
                <a:latin typeface="Arial" panose="020B0604020202020204" pitchFamily="34" charset="0"/>
                <a:cs typeface="Arial" panose="020B0604020202020204" pitchFamily="34" charset="0"/>
              </a:rPr>
              <a:t> </a:t>
            </a:r>
            <a:r>
              <a:rPr sz="1400" spc="-20" dirty="0">
                <a:solidFill>
                  <a:srgbClr val="374151"/>
                </a:solidFill>
                <a:latin typeface="Arial" panose="020B0604020202020204" pitchFamily="34" charset="0"/>
                <a:cs typeface="Arial" panose="020B0604020202020204" pitchFamily="34" charset="0"/>
              </a:rPr>
              <a:t>in</a:t>
            </a:r>
            <a:r>
              <a:rPr sz="1400" spc="-73" dirty="0">
                <a:solidFill>
                  <a:srgbClr val="374151"/>
                </a:solidFill>
                <a:latin typeface="Arial" panose="020B0604020202020204" pitchFamily="34" charset="0"/>
                <a:cs typeface="Arial" panose="020B0604020202020204" pitchFamily="34" charset="0"/>
              </a:rPr>
              <a:t> </a:t>
            </a:r>
            <a:r>
              <a:rPr sz="1400" b="1" spc="53" dirty="0">
                <a:solidFill>
                  <a:srgbClr val="374151"/>
                </a:solidFill>
                <a:latin typeface="Arial" panose="020B0604020202020204" pitchFamily="34" charset="0"/>
                <a:cs typeface="Arial" panose="020B0604020202020204" pitchFamily="34" charset="0"/>
              </a:rPr>
              <a:t>May  </a:t>
            </a:r>
            <a:r>
              <a:rPr sz="1400" b="1" spc="-100" dirty="0">
                <a:solidFill>
                  <a:srgbClr val="374151"/>
                </a:solidFill>
                <a:latin typeface="Arial" panose="020B0604020202020204" pitchFamily="34" charset="0"/>
                <a:cs typeface="Arial" panose="020B0604020202020204" pitchFamily="34" charset="0"/>
              </a:rPr>
              <a:t>2018</a:t>
            </a:r>
            <a:r>
              <a:rPr sz="1400" b="1" spc="-113" dirty="0">
                <a:solidFill>
                  <a:srgbClr val="374151"/>
                </a:solidFill>
                <a:latin typeface="Arial" panose="020B0604020202020204" pitchFamily="34" charset="0"/>
                <a:cs typeface="Arial" panose="020B0604020202020204" pitchFamily="34" charset="0"/>
              </a:rPr>
              <a:t> </a:t>
            </a:r>
            <a:r>
              <a:rPr sz="1400" b="1" spc="-40" dirty="0">
                <a:solidFill>
                  <a:srgbClr val="374151"/>
                </a:solidFill>
                <a:latin typeface="Arial" panose="020B0604020202020204" pitchFamily="34" charset="0"/>
                <a:cs typeface="Arial" panose="020B0604020202020204" pitchFamily="34" charset="0"/>
              </a:rPr>
              <a:t>(67</a:t>
            </a:r>
            <a:r>
              <a:rPr sz="1400" b="1" spc="-113" dirty="0">
                <a:solidFill>
                  <a:srgbClr val="374151"/>
                </a:solidFill>
                <a:latin typeface="Arial" panose="020B0604020202020204" pitchFamily="34" charset="0"/>
                <a:cs typeface="Arial" panose="020B0604020202020204" pitchFamily="34" charset="0"/>
              </a:rPr>
              <a:t> </a:t>
            </a:r>
            <a:r>
              <a:rPr sz="1400" b="1" spc="27" dirty="0">
                <a:solidFill>
                  <a:srgbClr val="374151"/>
                </a:solidFill>
                <a:latin typeface="Arial" panose="020B0604020202020204" pitchFamily="34" charset="0"/>
                <a:cs typeface="Arial" panose="020B0604020202020204" pitchFamily="34" charset="0"/>
              </a:rPr>
              <a:t>Orders</a:t>
            </a:r>
            <a:r>
              <a:rPr sz="1400" b="1" spc="13" dirty="0">
                <a:solidFill>
                  <a:srgbClr val="374151"/>
                </a:solidFill>
                <a:latin typeface="Arial" panose="020B0604020202020204" pitchFamily="34" charset="0"/>
                <a:cs typeface="Arial" panose="020B0604020202020204" pitchFamily="34" charset="0"/>
              </a:rPr>
              <a:t>)</a:t>
            </a:r>
            <a:r>
              <a:rPr sz="1400" spc="-147" dirty="0">
                <a:solidFill>
                  <a:srgbClr val="374151"/>
                </a:solidFill>
                <a:latin typeface="Arial" panose="020B0604020202020204" pitchFamily="34" charset="0"/>
                <a:cs typeface="Arial" panose="020B0604020202020204" pitchFamily="34" charset="0"/>
              </a:rPr>
              <a:t>.</a:t>
            </a:r>
            <a:endParaRPr sz="1400" dirty="0">
              <a:latin typeface="Arial" panose="020B0604020202020204" pitchFamily="34" charset="0"/>
              <a:cs typeface="Arial" panose="020B0604020202020204" pitchFamily="34" charset="0"/>
            </a:endParaRPr>
          </a:p>
          <a:p>
            <a:pPr marL="626518" marR="181182" indent="-407236">
              <a:lnSpc>
                <a:spcPct val="114999"/>
              </a:lnSpc>
              <a:buFont typeface="Arial MT"/>
              <a:buChar char="●"/>
              <a:tabLst>
                <a:tab pos="625671" algn="l"/>
                <a:tab pos="626518" algn="l"/>
              </a:tabLst>
            </a:pPr>
            <a:r>
              <a:rPr sz="1400" spc="-40" dirty="0">
                <a:solidFill>
                  <a:srgbClr val="374151"/>
                </a:solidFill>
                <a:latin typeface="Arial" panose="020B0604020202020204" pitchFamily="34" charset="0"/>
                <a:cs typeface="Arial" panose="020B0604020202020204" pitchFamily="34" charset="0"/>
              </a:rPr>
              <a:t>This</a:t>
            </a:r>
            <a:r>
              <a:rPr sz="1400" spc="-67" dirty="0">
                <a:solidFill>
                  <a:srgbClr val="374151"/>
                </a:solidFill>
                <a:latin typeface="Arial" panose="020B0604020202020204" pitchFamily="34" charset="0"/>
                <a:cs typeface="Arial" panose="020B0604020202020204" pitchFamily="34" charset="0"/>
              </a:rPr>
              <a:t> </a:t>
            </a:r>
            <a:r>
              <a:rPr sz="1400" spc="-27" dirty="0">
                <a:solidFill>
                  <a:srgbClr val="374151"/>
                </a:solidFill>
                <a:latin typeface="Arial" panose="020B0604020202020204" pitchFamily="34" charset="0"/>
                <a:cs typeface="Arial" panose="020B0604020202020204" pitchFamily="34" charset="0"/>
              </a:rPr>
              <a:t>is</a:t>
            </a:r>
            <a:r>
              <a:rPr sz="1400" spc="-67" dirty="0">
                <a:solidFill>
                  <a:srgbClr val="374151"/>
                </a:solidFill>
                <a:latin typeface="Arial" panose="020B0604020202020204" pitchFamily="34" charset="0"/>
                <a:cs typeface="Arial" panose="020B0604020202020204" pitchFamily="34" charset="0"/>
              </a:rPr>
              <a:t> </a:t>
            </a:r>
            <a:r>
              <a:rPr sz="1400" spc="7" dirty="0">
                <a:solidFill>
                  <a:srgbClr val="374151"/>
                </a:solidFill>
                <a:latin typeface="Arial" panose="020B0604020202020204" pitchFamily="34" charset="0"/>
                <a:cs typeface="Arial" panose="020B0604020202020204" pitchFamily="34" charset="0"/>
              </a:rPr>
              <a:t>followed  </a:t>
            </a:r>
            <a:r>
              <a:rPr sz="1400" spc="53" dirty="0">
                <a:solidFill>
                  <a:srgbClr val="374151"/>
                </a:solidFill>
                <a:latin typeface="Arial" panose="020B0604020202020204" pitchFamily="34" charset="0"/>
                <a:cs typeface="Arial" panose="020B0604020202020204" pitchFamily="34" charset="0"/>
              </a:rPr>
              <a:t>by</a:t>
            </a:r>
            <a:r>
              <a:rPr sz="1400" spc="-67" dirty="0">
                <a:solidFill>
                  <a:srgbClr val="374151"/>
                </a:solidFill>
                <a:latin typeface="Arial" panose="020B0604020202020204" pitchFamily="34" charset="0"/>
                <a:cs typeface="Arial" panose="020B0604020202020204" pitchFamily="34" charset="0"/>
              </a:rPr>
              <a:t> </a:t>
            </a:r>
            <a:r>
              <a:rPr sz="1400" b="1" spc="40" dirty="0">
                <a:solidFill>
                  <a:srgbClr val="374151"/>
                </a:solidFill>
                <a:latin typeface="Arial" panose="020B0604020202020204" pitchFamily="34" charset="0"/>
                <a:cs typeface="Arial" panose="020B0604020202020204" pitchFamily="34" charset="0"/>
              </a:rPr>
              <a:t>Mar</a:t>
            </a:r>
            <a:r>
              <a:rPr sz="1400" b="1" spc="-113" dirty="0">
                <a:solidFill>
                  <a:srgbClr val="374151"/>
                </a:solidFill>
                <a:latin typeface="Arial" panose="020B0604020202020204" pitchFamily="34" charset="0"/>
                <a:cs typeface="Arial" panose="020B0604020202020204" pitchFamily="34" charset="0"/>
              </a:rPr>
              <a:t> 2019 </a:t>
            </a:r>
            <a:r>
              <a:rPr sz="1400" b="1" spc="7" dirty="0">
                <a:solidFill>
                  <a:srgbClr val="374151"/>
                </a:solidFill>
                <a:latin typeface="Arial" panose="020B0604020202020204" pitchFamily="34" charset="0"/>
                <a:cs typeface="Arial" panose="020B0604020202020204" pitchFamily="34" charset="0"/>
              </a:rPr>
              <a:t>&amp;  </a:t>
            </a:r>
            <a:r>
              <a:rPr sz="1400" b="1" spc="67" dirty="0">
                <a:solidFill>
                  <a:srgbClr val="374151"/>
                </a:solidFill>
                <a:latin typeface="Arial" panose="020B0604020202020204" pitchFamily="34" charset="0"/>
                <a:cs typeface="Arial" panose="020B0604020202020204" pitchFamily="34" charset="0"/>
              </a:rPr>
              <a:t>May</a:t>
            </a:r>
            <a:r>
              <a:rPr sz="1400" b="1" spc="-113" dirty="0">
                <a:solidFill>
                  <a:srgbClr val="374151"/>
                </a:solidFill>
                <a:latin typeface="Arial" panose="020B0604020202020204" pitchFamily="34" charset="0"/>
                <a:cs typeface="Arial" panose="020B0604020202020204" pitchFamily="34" charset="0"/>
              </a:rPr>
              <a:t> 2019 </a:t>
            </a:r>
            <a:r>
              <a:rPr sz="1400" b="1" spc="7" dirty="0">
                <a:solidFill>
                  <a:srgbClr val="374151"/>
                </a:solidFill>
                <a:latin typeface="Arial" panose="020B0604020202020204" pitchFamily="34" charset="0"/>
                <a:cs typeface="Arial" panose="020B0604020202020204" pitchFamily="34" charset="0"/>
              </a:rPr>
              <a:t>(66  </a:t>
            </a:r>
            <a:r>
              <a:rPr sz="1400" b="1" spc="27" dirty="0">
                <a:solidFill>
                  <a:srgbClr val="374151"/>
                </a:solidFill>
                <a:latin typeface="Arial" panose="020B0604020202020204" pitchFamily="34" charset="0"/>
                <a:cs typeface="Arial" panose="020B0604020202020204" pitchFamily="34" charset="0"/>
              </a:rPr>
              <a:t>Orders</a:t>
            </a:r>
            <a:r>
              <a:rPr sz="1400" b="1" spc="-113" dirty="0">
                <a:solidFill>
                  <a:srgbClr val="374151"/>
                </a:solidFill>
                <a:latin typeface="Arial" panose="020B0604020202020204" pitchFamily="34" charset="0"/>
                <a:cs typeface="Arial" panose="020B0604020202020204" pitchFamily="34" charset="0"/>
              </a:rPr>
              <a:t> </a:t>
            </a:r>
            <a:r>
              <a:rPr sz="1400" b="1" spc="67" dirty="0">
                <a:solidFill>
                  <a:srgbClr val="374151"/>
                </a:solidFill>
                <a:latin typeface="Arial" panose="020B0604020202020204" pitchFamily="34" charset="0"/>
                <a:cs typeface="Arial" panose="020B0604020202020204" pitchFamily="34" charset="0"/>
              </a:rPr>
              <a:t>each</a:t>
            </a:r>
            <a:endParaRPr sz="1400" dirty="0">
              <a:latin typeface="Arial" panose="020B0604020202020204" pitchFamily="34" charset="0"/>
              <a:cs typeface="Arial" panose="020B0604020202020204" pitchFamily="34" charset="0"/>
            </a:endParaRPr>
          </a:p>
        </p:txBody>
      </p:sp>
      <p:grpSp>
        <p:nvGrpSpPr>
          <p:cNvPr id="5" name="object 5"/>
          <p:cNvGrpSpPr/>
          <p:nvPr/>
        </p:nvGrpSpPr>
        <p:grpSpPr>
          <a:xfrm>
            <a:off x="165033" y="929900"/>
            <a:ext cx="9416627" cy="5330613"/>
            <a:chOff x="123775" y="697425"/>
            <a:chExt cx="7062470" cy="3997960"/>
          </a:xfrm>
        </p:grpSpPr>
        <p:pic>
          <p:nvPicPr>
            <p:cNvPr id="6" name="object 6"/>
            <p:cNvPicPr/>
            <p:nvPr/>
          </p:nvPicPr>
          <p:blipFill>
            <a:blip r:embed="rId2" cstate="print"/>
            <a:stretch>
              <a:fillRect/>
            </a:stretch>
          </p:blipFill>
          <p:spPr>
            <a:xfrm>
              <a:off x="215832" y="729507"/>
              <a:ext cx="6960267" cy="3924928"/>
            </a:xfrm>
            <a:prstGeom prst="rect">
              <a:avLst/>
            </a:prstGeom>
          </p:spPr>
        </p:pic>
        <p:sp>
          <p:nvSpPr>
            <p:cNvPr id="7" name="object 7"/>
            <p:cNvSpPr/>
            <p:nvPr/>
          </p:nvSpPr>
          <p:spPr>
            <a:xfrm>
              <a:off x="128537" y="702187"/>
              <a:ext cx="7052945" cy="3988435"/>
            </a:xfrm>
            <a:custGeom>
              <a:avLst/>
              <a:gdLst/>
              <a:ahLst/>
              <a:cxnLst/>
              <a:rect l="l" t="t" r="r" b="b"/>
              <a:pathLst>
                <a:path w="7052945" h="3988435">
                  <a:moveTo>
                    <a:pt x="0" y="0"/>
                  </a:moveTo>
                  <a:lnTo>
                    <a:pt x="7052325" y="0"/>
                  </a:lnTo>
                  <a:lnTo>
                    <a:pt x="7052325" y="3988026"/>
                  </a:lnTo>
                  <a:lnTo>
                    <a:pt x="0" y="3988026"/>
                  </a:lnTo>
                  <a:lnTo>
                    <a:pt x="0" y="0"/>
                  </a:lnTo>
                  <a:close/>
                </a:path>
              </a:pathLst>
            </a:custGeom>
            <a:ln w="9524">
              <a:solidFill>
                <a:srgbClr val="CCCCCC"/>
              </a:solidFill>
            </a:ln>
          </p:spPr>
          <p:txBody>
            <a:bodyPr wrap="square" lIns="0" tIns="0" rIns="0" bIns="0" rtlCol="0"/>
            <a:lstStyle/>
            <a:p>
              <a:endParaRPr sz="2400"/>
            </a:p>
          </p:txBody>
        </p:sp>
      </p:grpSp>
      <p:grpSp>
        <p:nvGrpSpPr>
          <p:cNvPr id="9" name="object 2">
            <a:extLst>
              <a:ext uri="{FF2B5EF4-FFF2-40B4-BE49-F238E27FC236}">
                <a16:creationId xmlns:a16="http://schemas.microsoft.com/office/drawing/2014/main" id="{10FE5C63-E38C-E0DA-3176-FA2035CDA3E6}"/>
              </a:ext>
            </a:extLst>
          </p:cNvPr>
          <p:cNvGrpSpPr/>
          <p:nvPr/>
        </p:nvGrpSpPr>
        <p:grpSpPr>
          <a:xfrm>
            <a:off x="0" y="6252767"/>
            <a:ext cx="12192000" cy="605367"/>
            <a:chOff x="0" y="4689575"/>
            <a:chExt cx="9144000" cy="454025"/>
          </a:xfrm>
        </p:grpSpPr>
        <p:sp>
          <p:nvSpPr>
            <p:cNvPr id="10" name="object 3">
              <a:extLst>
                <a:ext uri="{FF2B5EF4-FFF2-40B4-BE49-F238E27FC236}">
                  <a16:creationId xmlns:a16="http://schemas.microsoft.com/office/drawing/2014/main" id="{C5B75A7D-CE11-AC25-B1EE-2058879D48C5}"/>
                </a:ext>
              </a:extLst>
            </p:cNvPr>
            <p:cNvSpPr/>
            <p:nvPr/>
          </p:nvSpPr>
          <p:spPr>
            <a:xfrm>
              <a:off x="0" y="4727675"/>
              <a:ext cx="9144000" cy="415925"/>
            </a:xfrm>
            <a:custGeom>
              <a:avLst/>
              <a:gdLst/>
              <a:ahLst/>
              <a:cxnLst/>
              <a:rect l="l" t="t" r="r" b="b"/>
              <a:pathLst>
                <a:path w="9144000" h="415925">
                  <a:moveTo>
                    <a:pt x="9143999" y="415799"/>
                  </a:moveTo>
                  <a:lnTo>
                    <a:pt x="0" y="415799"/>
                  </a:lnTo>
                  <a:lnTo>
                    <a:pt x="0" y="0"/>
                  </a:lnTo>
                  <a:lnTo>
                    <a:pt x="9143999" y="0"/>
                  </a:lnTo>
                  <a:lnTo>
                    <a:pt x="9143999" y="415799"/>
                  </a:lnTo>
                  <a:close/>
                </a:path>
              </a:pathLst>
            </a:custGeom>
            <a:solidFill>
              <a:srgbClr val="1975D1">
                <a:alpha val="23419"/>
              </a:srgbClr>
            </a:solidFill>
          </p:spPr>
          <p:txBody>
            <a:bodyPr wrap="square" lIns="0" tIns="0" rIns="0" bIns="0" rtlCol="0"/>
            <a:lstStyle/>
            <a:p>
              <a:endParaRPr sz="2400"/>
            </a:p>
          </p:txBody>
        </p:sp>
        <p:pic>
          <p:nvPicPr>
            <p:cNvPr id="11" name="object 4">
              <a:extLst>
                <a:ext uri="{FF2B5EF4-FFF2-40B4-BE49-F238E27FC236}">
                  <a16:creationId xmlns:a16="http://schemas.microsoft.com/office/drawing/2014/main" id="{8B6558F3-B79D-9AA8-0FEC-458202E7D43E}"/>
                </a:ext>
              </a:extLst>
            </p:cNvPr>
            <p:cNvPicPr/>
            <p:nvPr/>
          </p:nvPicPr>
          <p:blipFill>
            <a:blip r:embed="rId3" cstate="print"/>
            <a:stretch>
              <a:fillRect/>
            </a:stretch>
          </p:blipFill>
          <p:spPr>
            <a:xfrm>
              <a:off x="8124854" y="4689575"/>
              <a:ext cx="1019145" cy="453899"/>
            </a:xfrm>
            <a:prstGeom prst="rect">
              <a:avLst/>
            </a:prstGeom>
          </p:spPr>
        </p:pic>
      </p:grpSp>
      <p:sp>
        <p:nvSpPr>
          <p:cNvPr id="12" name="object 21">
            <a:extLst>
              <a:ext uri="{FF2B5EF4-FFF2-40B4-BE49-F238E27FC236}">
                <a16:creationId xmlns:a16="http://schemas.microsoft.com/office/drawing/2014/main" id="{727EFC2D-F675-2DF2-F1E6-8012983A2BFE}"/>
              </a:ext>
            </a:extLst>
          </p:cNvPr>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6577" y="257165"/>
            <a:ext cx="7682449" cy="573661"/>
          </a:xfrm>
          <a:prstGeom prst="rect">
            <a:avLst/>
          </a:prstGeom>
        </p:spPr>
        <p:txBody>
          <a:bodyPr vert="horz" wrap="square" lIns="0" tIns="19473" rIns="0" bIns="0" rtlCol="0" anchor="ctr">
            <a:spAutoFit/>
          </a:bodyPr>
          <a:lstStyle/>
          <a:p>
            <a:pPr marL="16933">
              <a:lnSpc>
                <a:spcPct val="100000"/>
              </a:lnSpc>
              <a:spcBef>
                <a:spcPts val="153"/>
              </a:spcBef>
            </a:pPr>
            <a:r>
              <a:rPr sz="3600" spc="67" dirty="0">
                <a:latin typeface="Arial" panose="020B0604020202020204" pitchFamily="34" charset="0"/>
                <a:cs typeface="Arial" panose="020B0604020202020204" pitchFamily="34" charset="0"/>
              </a:rPr>
              <a:t>Orders</a:t>
            </a:r>
            <a:r>
              <a:rPr sz="3600" spc="-240" dirty="0">
                <a:latin typeface="Arial" panose="020B0604020202020204" pitchFamily="34" charset="0"/>
                <a:cs typeface="Arial" panose="020B0604020202020204" pitchFamily="34" charset="0"/>
              </a:rPr>
              <a:t> </a:t>
            </a:r>
            <a:r>
              <a:rPr sz="3600" spc="67" dirty="0">
                <a:latin typeface="Arial" panose="020B0604020202020204" pitchFamily="34" charset="0"/>
                <a:cs typeface="Arial" panose="020B0604020202020204" pitchFamily="34" charset="0"/>
              </a:rPr>
              <a:t>Over</a:t>
            </a:r>
            <a:r>
              <a:rPr sz="3600" spc="-240" dirty="0">
                <a:latin typeface="Arial" panose="020B0604020202020204" pitchFamily="34" charset="0"/>
                <a:cs typeface="Arial" panose="020B0604020202020204" pitchFamily="34" charset="0"/>
              </a:rPr>
              <a:t> </a:t>
            </a:r>
            <a:r>
              <a:rPr sz="3600" spc="20" dirty="0">
                <a:latin typeface="Arial" panose="020B0604020202020204" pitchFamily="34" charset="0"/>
                <a:cs typeface="Arial" panose="020B0604020202020204" pitchFamily="34" charset="0"/>
              </a:rPr>
              <a:t>Time:</a:t>
            </a:r>
            <a:r>
              <a:rPr sz="3600" spc="-240" dirty="0">
                <a:latin typeface="Arial" panose="020B0604020202020204" pitchFamily="34" charset="0"/>
                <a:cs typeface="Arial" panose="020B0604020202020204" pitchFamily="34" charset="0"/>
              </a:rPr>
              <a:t> </a:t>
            </a:r>
            <a:r>
              <a:rPr sz="3600" spc="27" dirty="0">
                <a:latin typeface="Arial" panose="020B0604020202020204" pitchFamily="34" charset="0"/>
                <a:cs typeface="Arial" panose="020B0604020202020204" pitchFamily="34" charset="0"/>
              </a:rPr>
              <a:t>YOY</a:t>
            </a:r>
            <a:r>
              <a:rPr sz="3600" spc="-240" dirty="0">
                <a:latin typeface="Arial" panose="020B0604020202020204" pitchFamily="34" charset="0"/>
                <a:cs typeface="Arial" panose="020B0604020202020204" pitchFamily="34" charset="0"/>
              </a:rPr>
              <a:t> </a:t>
            </a:r>
            <a:r>
              <a:rPr sz="3600" spc="140" dirty="0">
                <a:latin typeface="Arial" panose="020B0604020202020204" pitchFamily="34" charset="0"/>
                <a:cs typeface="Arial" panose="020B0604020202020204" pitchFamily="34" charset="0"/>
              </a:rPr>
              <a:t>Comparison</a:t>
            </a:r>
            <a:endParaRPr sz="3600" dirty="0">
              <a:latin typeface="Arial" panose="020B0604020202020204" pitchFamily="34" charset="0"/>
              <a:cs typeface="Arial" panose="020B0604020202020204" pitchFamily="34" charset="0"/>
            </a:endParaRPr>
          </a:p>
        </p:txBody>
      </p:sp>
      <p:sp>
        <p:nvSpPr>
          <p:cNvPr id="3" name="object 3"/>
          <p:cNvSpPr txBox="1"/>
          <p:nvPr/>
        </p:nvSpPr>
        <p:spPr>
          <a:xfrm>
            <a:off x="9519535" y="1600409"/>
            <a:ext cx="2627207" cy="3848512"/>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0" tIns="107527" rIns="0" bIns="0" rtlCol="0">
            <a:spAutoFit/>
          </a:bodyPr>
          <a:lstStyle/>
          <a:p>
            <a:pPr marL="114297">
              <a:spcBef>
                <a:spcPts val="847"/>
              </a:spcBef>
            </a:pPr>
            <a:r>
              <a:rPr sz="1600" b="1" spc="-7" dirty="0">
                <a:latin typeface="Arial" panose="020B0604020202020204" pitchFamily="34" charset="0"/>
                <a:cs typeface="Arial" panose="020B0604020202020204" pitchFamily="34" charset="0"/>
              </a:rPr>
              <a:t>In</a:t>
            </a:r>
            <a:r>
              <a:rPr lang="en-US" sz="1600" b="1" spc="-7" dirty="0">
                <a:latin typeface="Arial" panose="020B0604020202020204" pitchFamily="34" charset="0"/>
                <a:cs typeface="Arial" panose="020B0604020202020204" pitchFamily="34" charset="0"/>
              </a:rPr>
              <a:t>ference:</a:t>
            </a:r>
            <a:endParaRPr sz="1600" dirty="0">
              <a:latin typeface="Arial" panose="020B0604020202020204" pitchFamily="34" charset="0"/>
              <a:cs typeface="Arial" panose="020B0604020202020204" pitchFamily="34" charset="0"/>
            </a:endParaRPr>
          </a:p>
          <a:p>
            <a:pPr marL="723882" marR="196422" indent="-407236">
              <a:lnSpc>
                <a:spcPct val="114999"/>
              </a:lnSpc>
              <a:spcBef>
                <a:spcPts val="560"/>
              </a:spcBef>
              <a:buFont typeface="Arial MT"/>
              <a:buChar char="●"/>
              <a:tabLst>
                <a:tab pos="723035" algn="l"/>
                <a:tab pos="723882" algn="l"/>
              </a:tabLst>
            </a:pPr>
            <a:r>
              <a:rPr sz="1400" spc="7" dirty="0">
                <a:solidFill>
                  <a:srgbClr val="374151"/>
                </a:solidFill>
                <a:latin typeface="Arial" panose="020B0604020202020204" pitchFamily="34" charset="0"/>
                <a:cs typeface="Arial" panose="020B0604020202020204" pitchFamily="34" charset="0"/>
              </a:rPr>
              <a:t>Orders</a:t>
            </a:r>
            <a:r>
              <a:rPr sz="1400" spc="-100" dirty="0">
                <a:solidFill>
                  <a:srgbClr val="374151"/>
                </a:solidFill>
                <a:latin typeface="Arial" panose="020B0604020202020204" pitchFamily="34" charset="0"/>
                <a:cs typeface="Arial" panose="020B0604020202020204" pitchFamily="34" charset="0"/>
              </a:rPr>
              <a:t> </a:t>
            </a:r>
            <a:r>
              <a:rPr sz="1400" spc="40" dirty="0">
                <a:solidFill>
                  <a:srgbClr val="374151"/>
                </a:solidFill>
                <a:latin typeface="Arial" panose="020B0604020202020204" pitchFamily="34" charset="0"/>
                <a:cs typeface="Arial" panose="020B0604020202020204" pitchFamily="34" charset="0"/>
              </a:rPr>
              <a:t>were</a:t>
            </a:r>
            <a:r>
              <a:rPr sz="1400" spc="-93" dirty="0">
                <a:solidFill>
                  <a:srgbClr val="374151"/>
                </a:solidFill>
                <a:latin typeface="Arial" panose="020B0604020202020204" pitchFamily="34" charset="0"/>
                <a:cs typeface="Arial" panose="020B0604020202020204" pitchFamily="34" charset="0"/>
              </a:rPr>
              <a:t> </a:t>
            </a:r>
            <a:r>
              <a:rPr sz="1400" spc="20" dirty="0">
                <a:solidFill>
                  <a:srgbClr val="374151"/>
                </a:solidFill>
                <a:latin typeface="Arial" panose="020B0604020202020204" pitchFamily="34" charset="0"/>
                <a:cs typeface="Arial" panose="020B0604020202020204" pitchFamily="34" charset="0"/>
              </a:rPr>
              <a:t>highest </a:t>
            </a:r>
            <a:r>
              <a:rPr sz="1400" spc="13" dirty="0">
                <a:solidFill>
                  <a:srgbClr val="374151"/>
                </a:solidFill>
                <a:latin typeface="Arial" panose="020B0604020202020204" pitchFamily="34" charset="0"/>
                <a:cs typeface="Arial" panose="020B0604020202020204" pitchFamily="34" charset="0"/>
              </a:rPr>
              <a:t> </a:t>
            </a:r>
            <a:r>
              <a:rPr sz="1400" spc="-20" dirty="0">
                <a:solidFill>
                  <a:srgbClr val="374151"/>
                </a:solidFill>
                <a:latin typeface="Arial" panose="020B0604020202020204" pitchFamily="34" charset="0"/>
                <a:cs typeface="Arial" panose="020B0604020202020204" pitchFamily="34" charset="0"/>
              </a:rPr>
              <a:t>in</a:t>
            </a:r>
            <a:r>
              <a:rPr sz="1400" spc="-67" dirty="0">
                <a:solidFill>
                  <a:srgbClr val="374151"/>
                </a:solidFill>
                <a:latin typeface="Arial" panose="020B0604020202020204" pitchFamily="34" charset="0"/>
                <a:cs typeface="Arial" panose="020B0604020202020204" pitchFamily="34" charset="0"/>
              </a:rPr>
              <a:t> </a:t>
            </a:r>
            <a:r>
              <a:rPr sz="1400" b="1" spc="67" dirty="0">
                <a:solidFill>
                  <a:srgbClr val="374151"/>
                </a:solidFill>
                <a:latin typeface="Arial" panose="020B0604020202020204" pitchFamily="34" charset="0"/>
                <a:cs typeface="Arial" panose="020B0604020202020204" pitchFamily="34" charset="0"/>
              </a:rPr>
              <a:t>May</a:t>
            </a:r>
            <a:r>
              <a:rPr sz="1400" b="1" spc="-113" dirty="0">
                <a:solidFill>
                  <a:srgbClr val="374151"/>
                </a:solidFill>
                <a:latin typeface="Arial" panose="020B0604020202020204" pitchFamily="34" charset="0"/>
                <a:cs typeface="Arial" panose="020B0604020202020204" pitchFamily="34" charset="0"/>
              </a:rPr>
              <a:t> </a:t>
            </a:r>
            <a:r>
              <a:rPr sz="1400" b="1" spc="47" dirty="0">
                <a:solidFill>
                  <a:srgbClr val="374151"/>
                </a:solidFill>
                <a:latin typeface="Arial" panose="020B0604020202020204" pitchFamily="34" charset="0"/>
                <a:cs typeface="Arial" panose="020B0604020202020204" pitchFamily="34" charset="0"/>
              </a:rPr>
              <a:t>month</a:t>
            </a:r>
            <a:r>
              <a:rPr sz="1400" b="1" spc="-40" dirty="0">
                <a:solidFill>
                  <a:srgbClr val="374151"/>
                </a:solidFill>
                <a:latin typeface="Arial" panose="020B0604020202020204" pitchFamily="34" charset="0"/>
                <a:cs typeface="Arial" panose="020B0604020202020204" pitchFamily="34" charset="0"/>
              </a:rPr>
              <a:t> </a:t>
            </a:r>
            <a:r>
              <a:rPr sz="1400" spc="-20" dirty="0">
                <a:solidFill>
                  <a:srgbClr val="374151"/>
                </a:solidFill>
                <a:latin typeface="Arial" panose="020B0604020202020204" pitchFamily="34" charset="0"/>
                <a:cs typeface="Arial" panose="020B0604020202020204" pitchFamily="34" charset="0"/>
              </a:rPr>
              <a:t>for  </a:t>
            </a:r>
            <a:r>
              <a:rPr sz="1400" spc="27" dirty="0">
                <a:solidFill>
                  <a:srgbClr val="374151"/>
                </a:solidFill>
                <a:latin typeface="Arial" panose="020B0604020202020204" pitchFamily="34" charset="0"/>
                <a:cs typeface="Arial" panose="020B0604020202020204" pitchFamily="34" charset="0"/>
              </a:rPr>
              <a:t>both</a:t>
            </a:r>
            <a:r>
              <a:rPr sz="1400" spc="-147" dirty="0">
                <a:solidFill>
                  <a:srgbClr val="374151"/>
                </a:solidFill>
                <a:latin typeface="Arial" panose="020B0604020202020204" pitchFamily="34" charset="0"/>
                <a:cs typeface="Arial" panose="020B0604020202020204" pitchFamily="34" charset="0"/>
              </a:rPr>
              <a:t> </a:t>
            </a:r>
            <a:r>
              <a:rPr sz="1400" b="1" spc="-100" dirty="0">
                <a:solidFill>
                  <a:srgbClr val="374151"/>
                </a:solidFill>
                <a:latin typeface="Arial" panose="020B0604020202020204" pitchFamily="34" charset="0"/>
                <a:cs typeface="Arial" panose="020B0604020202020204" pitchFamily="34" charset="0"/>
              </a:rPr>
              <a:t>2018</a:t>
            </a:r>
            <a:r>
              <a:rPr sz="1400" b="1" spc="-113" dirty="0">
                <a:solidFill>
                  <a:srgbClr val="374151"/>
                </a:solidFill>
                <a:latin typeface="Arial" panose="020B0604020202020204" pitchFamily="34" charset="0"/>
                <a:cs typeface="Arial" panose="020B0604020202020204" pitchFamily="34" charset="0"/>
              </a:rPr>
              <a:t> </a:t>
            </a:r>
            <a:r>
              <a:rPr sz="1400" b="1" spc="20" dirty="0">
                <a:solidFill>
                  <a:srgbClr val="374151"/>
                </a:solidFill>
                <a:latin typeface="Arial" panose="020B0604020202020204" pitchFamily="34" charset="0"/>
                <a:cs typeface="Arial" panose="020B0604020202020204" pitchFamily="34" charset="0"/>
              </a:rPr>
              <a:t>&amp;</a:t>
            </a:r>
            <a:r>
              <a:rPr sz="1400" b="1" spc="-113" dirty="0">
                <a:solidFill>
                  <a:srgbClr val="374151"/>
                </a:solidFill>
                <a:latin typeface="Arial" panose="020B0604020202020204" pitchFamily="34" charset="0"/>
                <a:cs typeface="Arial" panose="020B0604020202020204" pitchFamily="34" charset="0"/>
              </a:rPr>
              <a:t> 2019</a:t>
            </a:r>
            <a:endParaRPr sz="1400" dirty="0">
              <a:latin typeface="Arial" panose="020B0604020202020204" pitchFamily="34" charset="0"/>
              <a:cs typeface="Arial" panose="020B0604020202020204" pitchFamily="34" charset="0"/>
            </a:endParaRPr>
          </a:p>
          <a:p>
            <a:pPr marL="723882" marR="193035" indent="-407236">
              <a:lnSpc>
                <a:spcPct val="114999"/>
              </a:lnSpc>
              <a:buFont typeface="Arial MT"/>
              <a:buChar char="●"/>
              <a:tabLst>
                <a:tab pos="723035" algn="l"/>
                <a:tab pos="723882" algn="l"/>
              </a:tabLst>
            </a:pPr>
            <a:r>
              <a:rPr sz="1400" spc="33" dirty="0">
                <a:solidFill>
                  <a:srgbClr val="374151"/>
                </a:solidFill>
                <a:latin typeface="Arial" panose="020B0604020202020204" pitchFamily="34" charset="0"/>
                <a:cs typeface="Arial" panose="020B0604020202020204" pitchFamily="34" charset="0"/>
              </a:rPr>
              <a:t>Item </a:t>
            </a:r>
            <a:r>
              <a:rPr sz="1400" spc="13" dirty="0">
                <a:solidFill>
                  <a:srgbClr val="374151"/>
                </a:solidFill>
                <a:latin typeface="Arial" panose="020B0604020202020204" pitchFamily="34" charset="0"/>
                <a:cs typeface="Arial" panose="020B0604020202020204" pitchFamily="34" charset="0"/>
              </a:rPr>
              <a:t>sold </a:t>
            </a:r>
            <a:r>
              <a:rPr sz="1400" spc="40" dirty="0">
                <a:solidFill>
                  <a:srgbClr val="374151"/>
                </a:solidFill>
                <a:latin typeface="Arial" panose="020B0604020202020204" pitchFamily="34" charset="0"/>
                <a:cs typeface="Arial" panose="020B0604020202020204" pitchFamily="34" charset="0"/>
              </a:rPr>
              <a:t>hd </a:t>
            </a:r>
            <a:r>
              <a:rPr sz="1400" spc="160" dirty="0">
                <a:solidFill>
                  <a:srgbClr val="374151"/>
                </a:solidFill>
                <a:latin typeface="Arial" panose="020B0604020202020204" pitchFamily="34" charset="0"/>
                <a:cs typeface="Arial" panose="020B0604020202020204" pitchFamily="34" charset="0"/>
              </a:rPr>
              <a:t>a </a:t>
            </a:r>
            <a:r>
              <a:rPr sz="1400" spc="167" dirty="0">
                <a:solidFill>
                  <a:srgbClr val="374151"/>
                </a:solidFill>
                <a:latin typeface="Arial" panose="020B0604020202020204" pitchFamily="34" charset="0"/>
                <a:cs typeface="Arial" panose="020B0604020202020204" pitchFamily="34" charset="0"/>
              </a:rPr>
              <a:t> </a:t>
            </a:r>
            <a:r>
              <a:rPr sz="1400" dirty="0">
                <a:solidFill>
                  <a:srgbClr val="374151"/>
                </a:solidFill>
                <a:latin typeface="Arial" panose="020B0604020202020204" pitchFamily="34" charset="0"/>
                <a:cs typeface="Arial" panose="020B0604020202020204" pitchFamily="34" charset="0"/>
              </a:rPr>
              <a:t>different </a:t>
            </a:r>
            <a:r>
              <a:rPr sz="1400" spc="53" dirty="0">
                <a:solidFill>
                  <a:srgbClr val="374151"/>
                </a:solidFill>
                <a:latin typeface="Arial" panose="020B0604020202020204" pitchFamily="34" charset="0"/>
                <a:cs typeface="Arial" panose="020B0604020202020204" pitchFamily="34" charset="0"/>
              </a:rPr>
              <a:t>peak </a:t>
            </a:r>
            <a:r>
              <a:rPr sz="1400" spc="47" dirty="0">
                <a:solidFill>
                  <a:srgbClr val="374151"/>
                </a:solidFill>
                <a:latin typeface="Arial" panose="020B0604020202020204" pitchFamily="34" charset="0"/>
                <a:cs typeface="Arial" panose="020B0604020202020204" pitchFamily="34" charset="0"/>
              </a:rPr>
              <a:t>than </a:t>
            </a:r>
            <a:r>
              <a:rPr sz="1400" spc="-407" dirty="0">
                <a:solidFill>
                  <a:srgbClr val="374151"/>
                </a:solidFill>
                <a:latin typeface="Arial" panose="020B0604020202020204" pitchFamily="34" charset="0"/>
                <a:cs typeface="Arial" panose="020B0604020202020204" pitchFamily="34" charset="0"/>
              </a:rPr>
              <a:t> </a:t>
            </a:r>
            <a:r>
              <a:rPr sz="1400" spc="13" dirty="0">
                <a:solidFill>
                  <a:srgbClr val="374151"/>
                </a:solidFill>
                <a:latin typeface="Arial" panose="020B0604020202020204" pitchFamily="34" charset="0"/>
                <a:cs typeface="Arial" panose="020B0604020202020204" pitchFamily="34" charset="0"/>
              </a:rPr>
              <a:t>order</a:t>
            </a:r>
            <a:r>
              <a:rPr sz="1400" spc="-67" dirty="0">
                <a:solidFill>
                  <a:srgbClr val="374151"/>
                </a:solidFill>
                <a:latin typeface="Arial" panose="020B0604020202020204" pitchFamily="34" charset="0"/>
                <a:cs typeface="Arial" panose="020B0604020202020204" pitchFamily="34" charset="0"/>
              </a:rPr>
              <a:t> </a:t>
            </a:r>
            <a:r>
              <a:rPr sz="1400" spc="33" dirty="0">
                <a:solidFill>
                  <a:srgbClr val="374151"/>
                </a:solidFill>
                <a:latin typeface="Arial" panose="020B0604020202020204" pitchFamily="34" charset="0"/>
                <a:cs typeface="Arial" panose="020B0604020202020204" pitchFamily="34" charset="0"/>
              </a:rPr>
              <a:t>count</a:t>
            </a:r>
            <a:r>
              <a:rPr sz="1400" spc="-67" dirty="0">
                <a:solidFill>
                  <a:srgbClr val="374151"/>
                </a:solidFill>
                <a:latin typeface="Arial" panose="020B0604020202020204" pitchFamily="34" charset="0"/>
                <a:cs typeface="Arial" panose="020B0604020202020204" pitchFamily="34" charset="0"/>
              </a:rPr>
              <a:t> </a:t>
            </a:r>
            <a:r>
              <a:rPr sz="1400" spc="-27" dirty="0">
                <a:solidFill>
                  <a:srgbClr val="374151"/>
                </a:solidFill>
                <a:latin typeface="Arial" panose="020B0604020202020204" pitchFamily="34" charset="0"/>
                <a:cs typeface="Arial" panose="020B0604020202020204" pitchFamily="34" charset="0"/>
              </a:rPr>
              <a:t>for</a:t>
            </a:r>
            <a:r>
              <a:rPr sz="1400" spc="-67" dirty="0">
                <a:solidFill>
                  <a:srgbClr val="374151"/>
                </a:solidFill>
                <a:latin typeface="Arial" panose="020B0604020202020204" pitchFamily="34" charset="0"/>
                <a:cs typeface="Arial" panose="020B0604020202020204" pitchFamily="34" charset="0"/>
              </a:rPr>
              <a:t> </a:t>
            </a:r>
            <a:r>
              <a:rPr sz="1400" spc="20" dirty="0">
                <a:solidFill>
                  <a:srgbClr val="374151"/>
                </a:solidFill>
                <a:latin typeface="Arial" panose="020B0604020202020204" pitchFamily="34" charset="0"/>
                <a:cs typeface="Arial" panose="020B0604020202020204" pitchFamily="34" charset="0"/>
              </a:rPr>
              <a:t>both  years.</a:t>
            </a:r>
            <a:endParaRPr sz="1400" dirty="0">
              <a:latin typeface="Arial" panose="020B0604020202020204" pitchFamily="34" charset="0"/>
              <a:cs typeface="Arial" panose="020B0604020202020204" pitchFamily="34" charset="0"/>
            </a:endParaRPr>
          </a:p>
          <a:p>
            <a:pPr marL="723882" marR="365751" indent="-407236">
              <a:lnSpc>
                <a:spcPct val="114999"/>
              </a:lnSpc>
              <a:buFont typeface="Arial MT"/>
              <a:buChar char="●"/>
              <a:tabLst>
                <a:tab pos="723035" algn="l"/>
                <a:tab pos="723882" algn="l"/>
              </a:tabLst>
            </a:pPr>
            <a:r>
              <a:rPr sz="1400" b="1" spc="40" dirty="0">
                <a:solidFill>
                  <a:srgbClr val="374151"/>
                </a:solidFill>
                <a:latin typeface="Arial" panose="020B0604020202020204" pitchFamily="34" charset="0"/>
                <a:cs typeface="Arial" panose="020B0604020202020204" pitchFamily="34" charset="0"/>
              </a:rPr>
              <a:t>Apr</a:t>
            </a:r>
            <a:r>
              <a:rPr sz="1400" b="1" spc="-113" dirty="0">
                <a:solidFill>
                  <a:srgbClr val="374151"/>
                </a:solidFill>
                <a:latin typeface="Arial" panose="020B0604020202020204" pitchFamily="34" charset="0"/>
                <a:cs typeface="Arial" panose="020B0604020202020204" pitchFamily="34" charset="0"/>
              </a:rPr>
              <a:t> </a:t>
            </a:r>
            <a:r>
              <a:rPr sz="1400" b="1" spc="20" dirty="0">
                <a:solidFill>
                  <a:srgbClr val="374151"/>
                </a:solidFill>
                <a:latin typeface="Arial" panose="020B0604020202020204" pitchFamily="34" charset="0"/>
                <a:cs typeface="Arial" panose="020B0604020202020204" pitchFamily="34" charset="0"/>
              </a:rPr>
              <a:t>&amp;</a:t>
            </a:r>
            <a:r>
              <a:rPr sz="1400" b="1" spc="-113" dirty="0">
                <a:solidFill>
                  <a:srgbClr val="374151"/>
                </a:solidFill>
                <a:latin typeface="Arial" panose="020B0604020202020204" pitchFamily="34" charset="0"/>
                <a:cs typeface="Arial" panose="020B0604020202020204" pitchFamily="34" charset="0"/>
              </a:rPr>
              <a:t> </a:t>
            </a:r>
            <a:r>
              <a:rPr sz="1400" b="1" spc="53" dirty="0">
                <a:solidFill>
                  <a:srgbClr val="374151"/>
                </a:solidFill>
                <a:latin typeface="Arial" panose="020B0604020202020204" pitchFamily="34" charset="0"/>
                <a:cs typeface="Arial" panose="020B0604020202020204" pitchFamily="34" charset="0"/>
              </a:rPr>
              <a:t>June</a:t>
            </a:r>
            <a:r>
              <a:rPr sz="1400" b="1" spc="-40" dirty="0">
                <a:solidFill>
                  <a:srgbClr val="374151"/>
                </a:solidFill>
                <a:latin typeface="Arial" panose="020B0604020202020204" pitchFamily="34" charset="0"/>
                <a:cs typeface="Arial" panose="020B0604020202020204" pitchFamily="34" charset="0"/>
              </a:rPr>
              <a:t> </a:t>
            </a:r>
            <a:r>
              <a:rPr sz="1400" spc="27" dirty="0">
                <a:solidFill>
                  <a:srgbClr val="374151"/>
                </a:solidFill>
                <a:latin typeface="Arial" panose="020B0604020202020204" pitchFamily="34" charset="0"/>
                <a:cs typeface="Arial" panose="020B0604020202020204" pitchFamily="34" charset="0"/>
              </a:rPr>
              <a:t>shows  the</a:t>
            </a:r>
            <a:r>
              <a:rPr sz="1400" spc="-73" dirty="0">
                <a:solidFill>
                  <a:srgbClr val="374151"/>
                </a:solidFill>
                <a:latin typeface="Arial" panose="020B0604020202020204" pitchFamily="34" charset="0"/>
                <a:cs typeface="Arial" panose="020B0604020202020204" pitchFamily="34" charset="0"/>
              </a:rPr>
              <a:t> </a:t>
            </a:r>
            <a:r>
              <a:rPr sz="1400" b="1" spc="40" dirty="0">
                <a:solidFill>
                  <a:srgbClr val="374151"/>
                </a:solidFill>
                <a:latin typeface="Arial" panose="020B0604020202020204" pitchFamily="34" charset="0"/>
                <a:cs typeface="Arial" panose="020B0604020202020204" pitchFamily="34" charset="0"/>
              </a:rPr>
              <a:t>dip</a:t>
            </a:r>
            <a:r>
              <a:rPr sz="1400" b="1" spc="-113" dirty="0">
                <a:solidFill>
                  <a:srgbClr val="374151"/>
                </a:solidFill>
                <a:latin typeface="Arial" panose="020B0604020202020204" pitchFamily="34" charset="0"/>
                <a:cs typeface="Arial" panose="020B0604020202020204" pitchFamily="34" charset="0"/>
              </a:rPr>
              <a:t> </a:t>
            </a:r>
            <a:r>
              <a:rPr sz="1400" spc="-27" dirty="0">
                <a:solidFill>
                  <a:srgbClr val="374151"/>
                </a:solidFill>
                <a:latin typeface="Arial" panose="020B0604020202020204" pitchFamily="34" charset="0"/>
                <a:cs typeface="Arial" panose="020B0604020202020204" pitchFamily="34" charset="0"/>
              </a:rPr>
              <a:t>for</a:t>
            </a:r>
            <a:r>
              <a:rPr sz="1400" spc="-67" dirty="0">
                <a:solidFill>
                  <a:srgbClr val="374151"/>
                </a:solidFill>
                <a:latin typeface="Arial" panose="020B0604020202020204" pitchFamily="34" charset="0"/>
                <a:cs typeface="Arial" panose="020B0604020202020204" pitchFamily="34" charset="0"/>
              </a:rPr>
              <a:t> </a:t>
            </a:r>
            <a:r>
              <a:rPr sz="1400" spc="-7" dirty="0">
                <a:solidFill>
                  <a:srgbClr val="374151"/>
                </a:solidFill>
                <a:latin typeface="Arial" panose="020B0604020202020204" pitchFamily="34" charset="0"/>
                <a:cs typeface="Arial" panose="020B0604020202020204" pitchFamily="34" charset="0"/>
              </a:rPr>
              <a:t>orders.</a:t>
            </a:r>
            <a:endParaRPr sz="1400" dirty="0">
              <a:latin typeface="Arial" panose="020B0604020202020204" pitchFamily="34" charset="0"/>
              <a:cs typeface="Arial" panose="020B0604020202020204" pitchFamily="34" charset="0"/>
            </a:endParaRPr>
          </a:p>
          <a:p>
            <a:pPr marL="723882" marR="265000" indent="-407236">
              <a:lnSpc>
                <a:spcPct val="114999"/>
              </a:lnSpc>
              <a:buFont typeface="Arial MT"/>
              <a:buChar char="●"/>
              <a:tabLst>
                <a:tab pos="723035" algn="l"/>
                <a:tab pos="723882" algn="l"/>
              </a:tabLst>
            </a:pPr>
            <a:r>
              <a:rPr sz="1400" spc="-20" dirty="0">
                <a:solidFill>
                  <a:srgbClr val="374151"/>
                </a:solidFill>
                <a:latin typeface="Arial" panose="020B0604020202020204" pitchFamily="34" charset="0"/>
                <a:cs typeface="Arial" panose="020B0604020202020204" pitchFamily="34" charset="0"/>
              </a:rPr>
              <a:t>For</a:t>
            </a:r>
            <a:r>
              <a:rPr sz="1400" spc="-67" dirty="0">
                <a:solidFill>
                  <a:srgbClr val="374151"/>
                </a:solidFill>
                <a:latin typeface="Arial" panose="020B0604020202020204" pitchFamily="34" charset="0"/>
                <a:cs typeface="Arial" panose="020B0604020202020204" pitchFamily="34" charset="0"/>
              </a:rPr>
              <a:t> 2020, </a:t>
            </a:r>
            <a:r>
              <a:rPr sz="1400" spc="13" dirty="0">
                <a:solidFill>
                  <a:srgbClr val="374151"/>
                </a:solidFill>
                <a:latin typeface="Arial" panose="020B0604020202020204" pitchFamily="34" charset="0"/>
                <a:cs typeface="Arial" panose="020B0604020202020204" pitchFamily="34" charset="0"/>
              </a:rPr>
              <a:t>only</a:t>
            </a:r>
            <a:r>
              <a:rPr sz="1400" spc="-67" dirty="0">
                <a:solidFill>
                  <a:srgbClr val="374151"/>
                </a:solidFill>
                <a:latin typeface="Arial" panose="020B0604020202020204" pitchFamily="34" charset="0"/>
                <a:cs typeface="Arial" panose="020B0604020202020204" pitchFamily="34" charset="0"/>
              </a:rPr>
              <a:t> </a:t>
            </a:r>
            <a:r>
              <a:rPr sz="1400" spc="-53" dirty="0">
                <a:solidFill>
                  <a:srgbClr val="374151"/>
                </a:solidFill>
                <a:latin typeface="Arial" panose="020B0604020202020204" pitchFamily="34" charset="0"/>
                <a:cs typeface="Arial" panose="020B0604020202020204" pitchFamily="34" charset="0"/>
              </a:rPr>
              <a:t>2  </a:t>
            </a:r>
            <a:r>
              <a:rPr sz="1400" spc="33" dirty="0">
                <a:solidFill>
                  <a:srgbClr val="374151"/>
                </a:solidFill>
                <a:latin typeface="Arial" panose="020B0604020202020204" pitchFamily="34" charset="0"/>
                <a:cs typeface="Arial" panose="020B0604020202020204" pitchFamily="34" charset="0"/>
              </a:rPr>
              <a:t>months </a:t>
            </a:r>
            <a:r>
              <a:rPr sz="1400" spc="93" dirty="0">
                <a:solidFill>
                  <a:srgbClr val="374151"/>
                </a:solidFill>
                <a:latin typeface="Arial" panose="020B0604020202020204" pitchFamily="34" charset="0"/>
                <a:cs typeface="Arial" panose="020B0604020202020204" pitchFamily="34" charset="0"/>
              </a:rPr>
              <a:t>data </a:t>
            </a:r>
            <a:r>
              <a:rPr sz="1400" spc="100" dirty="0">
                <a:solidFill>
                  <a:srgbClr val="374151"/>
                </a:solidFill>
                <a:latin typeface="Arial" panose="020B0604020202020204" pitchFamily="34" charset="0"/>
                <a:cs typeface="Arial" panose="020B0604020202020204" pitchFamily="34" charset="0"/>
              </a:rPr>
              <a:t> </a:t>
            </a:r>
            <a:r>
              <a:rPr sz="1400" spc="33" dirty="0">
                <a:solidFill>
                  <a:srgbClr val="374151"/>
                </a:solidFill>
                <a:latin typeface="Arial" panose="020B0604020202020204" pitchFamily="34" charset="0"/>
                <a:cs typeface="Arial" panose="020B0604020202020204" pitchFamily="34" charset="0"/>
              </a:rPr>
              <a:t>available,</a:t>
            </a:r>
            <a:r>
              <a:rPr sz="1400" spc="-67" dirty="0">
                <a:solidFill>
                  <a:srgbClr val="374151"/>
                </a:solidFill>
                <a:latin typeface="Arial" panose="020B0604020202020204" pitchFamily="34" charset="0"/>
                <a:cs typeface="Arial" panose="020B0604020202020204" pitchFamily="34" charset="0"/>
              </a:rPr>
              <a:t> </a:t>
            </a:r>
            <a:r>
              <a:rPr sz="1400" spc="7" dirty="0">
                <a:solidFill>
                  <a:srgbClr val="374151"/>
                </a:solidFill>
                <a:latin typeface="Arial" panose="020B0604020202020204" pitchFamily="34" charset="0"/>
                <a:cs typeface="Arial" panose="020B0604020202020204" pitchFamily="34" charset="0"/>
              </a:rPr>
              <a:t>However,  </a:t>
            </a:r>
            <a:r>
              <a:rPr sz="1400" spc="-20" dirty="0">
                <a:solidFill>
                  <a:srgbClr val="374151"/>
                </a:solidFill>
                <a:latin typeface="Arial" panose="020B0604020202020204" pitchFamily="34" charset="0"/>
                <a:cs typeface="Arial" panose="020B0604020202020204" pitchFamily="34" charset="0"/>
              </a:rPr>
              <a:t>Feb’20</a:t>
            </a:r>
            <a:r>
              <a:rPr sz="1400" spc="-67" dirty="0">
                <a:solidFill>
                  <a:srgbClr val="374151"/>
                </a:solidFill>
                <a:latin typeface="Arial" panose="020B0604020202020204" pitchFamily="34" charset="0"/>
                <a:cs typeface="Arial" panose="020B0604020202020204" pitchFamily="34" charset="0"/>
              </a:rPr>
              <a:t> </a:t>
            </a:r>
            <a:r>
              <a:rPr sz="1400" spc="27" dirty="0">
                <a:solidFill>
                  <a:srgbClr val="374151"/>
                </a:solidFill>
                <a:latin typeface="Arial" panose="020B0604020202020204" pitchFamily="34" charset="0"/>
                <a:cs typeface="Arial" panose="020B0604020202020204" pitchFamily="34" charset="0"/>
              </a:rPr>
              <a:t>shows</a:t>
            </a:r>
            <a:r>
              <a:rPr sz="1400" spc="-67" dirty="0">
                <a:solidFill>
                  <a:srgbClr val="374151"/>
                </a:solidFill>
                <a:latin typeface="Arial" panose="020B0604020202020204" pitchFamily="34" charset="0"/>
                <a:cs typeface="Arial" panose="020B0604020202020204" pitchFamily="34" charset="0"/>
              </a:rPr>
              <a:t> </a:t>
            </a:r>
            <a:r>
              <a:rPr sz="1400" spc="40" dirty="0">
                <a:solidFill>
                  <a:srgbClr val="374151"/>
                </a:solidFill>
                <a:latin typeface="Arial" panose="020B0604020202020204" pitchFamily="34" charset="0"/>
                <a:cs typeface="Arial" panose="020B0604020202020204" pitchFamily="34" charset="0"/>
              </a:rPr>
              <a:t>huge  </a:t>
            </a:r>
            <a:r>
              <a:rPr sz="1400" spc="20" dirty="0">
                <a:solidFill>
                  <a:srgbClr val="374151"/>
                </a:solidFill>
                <a:latin typeface="Arial" panose="020B0604020202020204" pitchFamily="34" charset="0"/>
                <a:cs typeface="Arial" panose="020B0604020202020204" pitchFamily="34" charset="0"/>
              </a:rPr>
              <a:t>dip</a:t>
            </a:r>
            <a:endParaRPr sz="140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4C7EBD73-CF7B-4658-1DFE-8241706BF7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32665"/>
            <a:ext cx="9412401" cy="5094509"/>
          </a:xfrm>
          <a:prstGeom prst="rect">
            <a:avLst/>
          </a:prstGeom>
        </p:spPr>
      </p:pic>
      <p:grpSp>
        <p:nvGrpSpPr>
          <p:cNvPr id="11" name="object 2">
            <a:extLst>
              <a:ext uri="{FF2B5EF4-FFF2-40B4-BE49-F238E27FC236}">
                <a16:creationId xmlns:a16="http://schemas.microsoft.com/office/drawing/2014/main" id="{9158AAC0-DC54-EDC1-DB59-E653CD680883}"/>
              </a:ext>
            </a:extLst>
          </p:cNvPr>
          <p:cNvGrpSpPr/>
          <p:nvPr/>
        </p:nvGrpSpPr>
        <p:grpSpPr>
          <a:xfrm>
            <a:off x="0" y="6252767"/>
            <a:ext cx="12192000" cy="605367"/>
            <a:chOff x="0" y="4689575"/>
            <a:chExt cx="9144000" cy="454025"/>
          </a:xfrm>
        </p:grpSpPr>
        <p:sp>
          <p:nvSpPr>
            <p:cNvPr id="12" name="object 3">
              <a:extLst>
                <a:ext uri="{FF2B5EF4-FFF2-40B4-BE49-F238E27FC236}">
                  <a16:creationId xmlns:a16="http://schemas.microsoft.com/office/drawing/2014/main" id="{AF4481A8-BE90-F56C-6FFC-67001F8EE9D2}"/>
                </a:ext>
              </a:extLst>
            </p:cNvPr>
            <p:cNvSpPr/>
            <p:nvPr/>
          </p:nvSpPr>
          <p:spPr>
            <a:xfrm>
              <a:off x="0" y="4727675"/>
              <a:ext cx="9144000" cy="415925"/>
            </a:xfrm>
            <a:custGeom>
              <a:avLst/>
              <a:gdLst/>
              <a:ahLst/>
              <a:cxnLst/>
              <a:rect l="l" t="t" r="r" b="b"/>
              <a:pathLst>
                <a:path w="9144000" h="415925">
                  <a:moveTo>
                    <a:pt x="9143999" y="415799"/>
                  </a:moveTo>
                  <a:lnTo>
                    <a:pt x="0" y="415799"/>
                  </a:lnTo>
                  <a:lnTo>
                    <a:pt x="0" y="0"/>
                  </a:lnTo>
                  <a:lnTo>
                    <a:pt x="9143999" y="0"/>
                  </a:lnTo>
                  <a:lnTo>
                    <a:pt x="9143999" y="415799"/>
                  </a:lnTo>
                  <a:close/>
                </a:path>
              </a:pathLst>
            </a:custGeom>
            <a:solidFill>
              <a:srgbClr val="1975D1">
                <a:alpha val="23419"/>
              </a:srgbClr>
            </a:solidFill>
          </p:spPr>
          <p:txBody>
            <a:bodyPr wrap="square" lIns="0" tIns="0" rIns="0" bIns="0" rtlCol="0"/>
            <a:lstStyle/>
            <a:p>
              <a:endParaRPr sz="2400"/>
            </a:p>
          </p:txBody>
        </p:sp>
        <p:pic>
          <p:nvPicPr>
            <p:cNvPr id="13" name="object 4">
              <a:extLst>
                <a:ext uri="{FF2B5EF4-FFF2-40B4-BE49-F238E27FC236}">
                  <a16:creationId xmlns:a16="http://schemas.microsoft.com/office/drawing/2014/main" id="{0F5FDA01-40A6-625C-17FC-D4420EFDFE31}"/>
                </a:ext>
              </a:extLst>
            </p:cNvPr>
            <p:cNvPicPr/>
            <p:nvPr/>
          </p:nvPicPr>
          <p:blipFill>
            <a:blip r:embed="rId3" cstate="print"/>
            <a:stretch>
              <a:fillRect/>
            </a:stretch>
          </p:blipFill>
          <p:spPr>
            <a:xfrm>
              <a:off x="8124854" y="4689575"/>
              <a:ext cx="1019145" cy="453899"/>
            </a:xfrm>
            <a:prstGeom prst="rect">
              <a:avLst/>
            </a:prstGeom>
          </p:spPr>
        </p:pic>
      </p:grpSp>
      <p:sp>
        <p:nvSpPr>
          <p:cNvPr id="14" name="object 21">
            <a:extLst>
              <a:ext uri="{FF2B5EF4-FFF2-40B4-BE49-F238E27FC236}">
                <a16:creationId xmlns:a16="http://schemas.microsoft.com/office/drawing/2014/main" id="{A2977EF7-8F62-4188-18E0-1BE12D9270B5}"/>
              </a:ext>
            </a:extLst>
          </p:cNvPr>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6577" y="244176"/>
            <a:ext cx="7898759" cy="573661"/>
          </a:xfrm>
          <a:prstGeom prst="rect">
            <a:avLst/>
          </a:prstGeom>
        </p:spPr>
        <p:txBody>
          <a:bodyPr vert="horz" wrap="square" lIns="0" tIns="19473" rIns="0" bIns="0" rtlCol="0" anchor="ctr">
            <a:spAutoFit/>
          </a:bodyPr>
          <a:lstStyle/>
          <a:p>
            <a:pPr marL="16933">
              <a:lnSpc>
                <a:spcPct val="100000"/>
              </a:lnSpc>
              <a:spcBef>
                <a:spcPts val="153"/>
              </a:spcBef>
            </a:pPr>
            <a:r>
              <a:rPr sz="3600" spc="67" dirty="0">
                <a:latin typeface="Arial" panose="020B0604020202020204" pitchFamily="34" charset="0"/>
                <a:cs typeface="Arial" panose="020B0604020202020204" pitchFamily="34" charset="0"/>
              </a:rPr>
              <a:t>Orders</a:t>
            </a:r>
            <a:r>
              <a:rPr sz="3600" spc="-240" dirty="0">
                <a:latin typeface="Arial" panose="020B0604020202020204" pitchFamily="34" charset="0"/>
                <a:cs typeface="Arial" panose="020B0604020202020204" pitchFamily="34" charset="0"/>
              </a:rPr>
              <a:t> </a:t>
            </a:r>
            <a:r>
              <a:rPr sz="3600" spc="67" dirty="0">
                <a:latin typeface="Arial" panose="020B0604020202020204" pitchFamily="34" charset="0"/>
                <a:cs typeface="Arial" panose="020B0604020202020204" pitchFamily="34" charset="0"/>
              </a:rPr>
              <a:t>Over</a:t>
            </a:r>
            <a:r>
              <a:rPr sz="3600" spc="-240" dirty="0">
                <a:latin typeface="Arial" panose="020B0604020202020204" pitchFamily="34" charset="0"/>
                <a:cs typeface="Arial" panose="020B0604020202020204" pitchFamily="34" charset="0"/>
              </a:rPr>
              <a:t> </a:t>
            </a:r>
            <a:r>
              <a:rPr sz="3600" spc="20" dirty="0">
                <a:latin typeface="Arial" panose="020B0604020202020204" pitchFamily="34" charset="0"/>
                <a:cs typeface="Arial" panose="020B0604020202020204" pitchFamily="34" charset="0"/>
              </a:rPr>
              <a:t>Time:</a:t>
            </a:r>
            <a:r>
              <a:rPr sz="3600" spc="-240" dirty="0">
                <a:latin typeface="Arial" panose="020B0604020202020204" pitchFamily="34" charset="0"/>
                <a:cs typeface="Arial" panose="020B0604020202020204" pitchFamily="34" charset="0"/>
              </a:rPr>
              <a:t> </a:t>
            </a:r>
            <a:r>
              <a:rPr sz="3600" spc="80" dirty="0">
                <a:latin typeface="Arial" panose="020B0604020202020204" pitchFamily="34" charset="0"/>
                <a:cs typeface="Arial" panose="020B0604020202020204" pitchFamily="34" charset="0"/>
              </a:rPr>
              <a:t>WOW</a:t>
            </a:r>
            <a:r>
              <a:rPr sz="3600" spc="-240" dirty="0">
                <a:latin typeface="Arial" panose="020B0604020202020204" pitchFamily="34" charset="0"/>
                <a:cs typeface="Arial" panose="020B0604020202020204" pitchFamily="34" charset="0"/>
              </a:rPr>
              <a:t> </a:t>
            </a:r>
            <a:r>
              <a:rPr sz="3600" spc="53" dirty="0">
                <a:latin typeface="Arial" panose="020B0604020202020204" pitchFamily="34" charset="0"/>
                <a:cs typeface="Arial" panose="020B0604020202020204" pitchFamily="34" charset="0"/>
              </a:rPr>
              <a:t>Order</a:t>
            </a:r>
            <a:r>
              <a:rPr sz="3600" spc="-240" dirty="0">
                <a:latin typeface="Arial" panose="020B0604020202020204" pitchFamily="34" charset="0"/>
                <a:cs typeface="Arial" panose="020B0604020202020204" pitchFamily="34" charset="0"/>
              </a:rPr>
              <a:t> </a:t>
            </a:r>
            <a:r>
              <a:rPr sz="3600" spc="53" dirty="0">
                <a:latin typeface="Arial" panose="020B0604020202020204" pitchFamily="34" charset="0"/>
                <a:cs typeface="Arial" panose="020B0604020202020204" pitchFamily="34" charset="0"/>
              </a:rPr>
              <a:t>Trend</a:t>
            </a:r>
            <a:endParaRPr sz="3600" dirty="0">
              <a:latin typeface="Arial" panose="020B0604020202020204" pitchFamily="34" charset="0"/>
              <a:cs typeface="Arial" panose="020B0604020202020204" pitchFamily="34" charset="0"/>
            </a:endParaRPr>
          </a:p>
        </p:txBody>
      </p:sp>
      <p:sp>
        <p:nvSpPr>
          <p:cNvPr id="3" name="object 3"/>
          <p:cNvSpPr txBox="1"/>
          <p:nvPr/>
        </p:nvSpPr>
        <p:spPr>
          <a:xfrm>
            <a:off x="7036500" y="4729033"/>
            <a:ext cx="5008880" cy="1396109"/>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0" tIns="107527" rIns="0" bIns="0" rtlCol="0">
            <a:spAutoFit/>
          </a:bodyPr>
          <a:lstStyle/>
          <a:p>
            <a:pPr marL="114297">
              <a:spcBef>
                <a:spcPts val="847"/>
              </a:spcBef>
            </a:pPr>
            <a:r>
              <a:rPr sz="1600" b="1" spc="-7" dirty="0">
                <a:latin typeface="Arial" panose="020B0604020202020204" pitchFamily="34" charset="0"/>
                <a:cs typeface="Arial" panose="020B0604020202020204" pitchFamily="34" charset="0"/>
              </a:rPr>
              <a:t>I</a:t>
            </a:r>
            <a:r>
              <a:rPr lang="en-US" sz="1600" b="1" spc="-7" dirty="0">
                <a:latin typeface="Arial" panose="020B0604020202020204" pitchFamily="34" charset="0"/>
                <a:cs typeface="Arial" panose="020B0604020202020204" pitchFamily="34" charset="0"/>
              </a:rPr>
              <a:t>nference:</a:t>
            </a:r>
            <a:endParaRPr sz="1600" dirty="0">
              <a:latin typeface="Arial" panose="020B0604020202020204" pitchFamily="34" charset="0"/>
              <a:cs typeface="Arial" panose="020B0604020202020204" pitchFamily="34" charset="0"/>
            </a:endParaRPr>
          </a:p>
          <a:p>
            <a:pPr marL="723882" indent="-407236">
              <a:spcBef>
                <a:spcPts val="800"/>
              </a:spcBef>
              <a:buFont typeface="Arial MT"/>
              <a:buChar char="●"/>
              <a:tabLst>
                <a:tab pos="723035" algn="l"/>
                <a:tab pos="723882" algn="l"/>
              </a:tabLst>
            </a:pPr>
            <a:r>
              <a:rPr sz="1400" spc="-7" dirty="0">
                <a:solidFill>
                  <a:srgbClr val="374151"/>
                </a:solidFill>
                <a:latin typeface="Arial" panose="020B0604020202020204" pitchFamily="34" charset="0"/>
                <a:cs typeface="Arial" panose="020B0604020202020204" pitchFamily="34" charset="0"/>
              </a:rPr>
              <a:t>The</a:t>
            </a:r>
            <a:r>
              <a:rPr sz="1400" spc="-67" dirty="0">
                <a:solidFill>
                  <a:srgbClr val="374151"/>
                </a:solidFill>
                <a:latin typeface="Arial" panose="020B0604020202020204" pitchFamily="34" charset="0"/>
                <a:cs typeface="Arial" panose="020B0604020202020204" pitchFamily="34" charset="0"/>
              </a:rPr>
              <a:t> </a:t>
            </a:r>
            <a:r>
              <a:rPr sz="1400" spc="53" dirty="0">
                <a:solidFill>
                  <a:srgbClr val="374151"/>
                </a:solidFill>
                <a:latin typeface="Arial" panose="020B0604020202020204" pitchFamily="34" charset="0"/>
                <a:cs typeface="Arial" panose="020B0604020202020204" pitchFamily="34" charset="0"/>
              </a:rPr>
              <a:t>Week</a:t>
            </a:r>
            <a:r>
              <a:rPr sz="1400" spc="-67" dirty="0">
                <a:solidFill>
                  <a:srgbClr val="374151"/>
                </a:solidFill>
                <a:latin typeface="Arial" panose="020B0604020202020204" pitchFamily="34" charset="0"/>
                <a:cs typeface="Arial" panose="020B0604020202020204" pitchFamily="34" charset="0"/>
              </a:rPr>
              <a:t> </a:t>
            </a:r>
            <a:r>
              <a:rPr sz="1400" spc="47" dirty="0">
                <a:solidFill>
                  <a:srgbClr val="374151"/>
                </a:solidFill>
                <a:latin typeface="Arial" panose="020B0604020202020204" pitchFamily="34" charset="0"/>
                <a:cs typeface="Arial" panose="020B0604020202020204" pitchFamily="34" charset="0"/>
              </a:rPr>
              <a:t>Wise</a:t>
            </a:r>
            <a:r>
              <a:rPr sz="1400" spc="-67" dirty="0">
                <a:solidFill>
                  <a:srgbClr val="374151"/>
                </a:solidFill>
                <a:latin typeface="Arial" panose="020B0604020202020204" pitchFamily="34" charset="0"/>
                <a:cs typeface="Arial" panose="020B0604020202020204" pitchFamily="34" charset="0"/>
              </a:rPr>
              <a:t> </a:t>
            </a:r>
            <a:r>
              <a:rPr sz="1400" dirty="0">
                <a:solidFill>
                  <a:srgbClr val="374151"/>
                </a:solidFill>
                <a:latin typeface="Arial" panose="020B0604020202020204" pitchFamily="34" charset="0"/>
                <a:cs typeface="Arial" panose="020B0604020202020204" pitchFamily="34" charset="0"/>
              </a:rPr>
              <a:t>Trend</a:t>
            </a:r>
            <a:r>
              <a:rPr sz="1400" spc="-67" dirty="0">
                <a:solidFill>
                  <a:srgbClr val="374151"/>
                </a:solidFill>
                <a:latin typeface="Arial" panose="020B0604020202020204" pitchFamily="34" charset="0"/>
                <a:cs typeface="Arial" panose="020B0604020202020204" pitchFamily="34" charset="0"/>
              </a:rPr>
              <a:t> </a:t>
            </a:r>
            <a:r>
              <a:rPr sz="1400" spc="-27" dirty="0">
                <a:solidFill>
                  <a:srgbClr val="374151"/>
                </a:solidFill>
                <a:latin typeface="Arial" panose="020B0604020202020204" pitchFamily="34" charset="0"/>
                <a:cs typeface="Arial" panose="020B0604020202020204" pitchFamily="34" charset="0"/>
              </a:rPr>
              <a:t>is</a:t>
            </a:r>
            <a:r>
              <a:rPr sz="1400" spc="-147" dirty="0">
                <a:solidFill>
                  <a:srgbClr val="374151"/>
                </a:solidFill>
                <a:latin typeface="Arial" panose="020B0604020202020204" pitchFamily="34" charset="0"/>
                <a:cs typeface="Arial" panose="020B0604020202020204" pitchFamily="34" charset="0"/>
              </a:rPr>
              <a:t> </a:t>
            </a:r>
            <a:r>
              <a:rPr sz="1400" b="1" spc="47" dirty="0">
                <a:solidFill>
                  <a:srgbClr val="374151"/>
                </a:solidFill>
                <a:latin typeface="Arial" panose="020B0604020202020204" pitchFamily="34" charset="0"/>
                <a:cs typeface="Arial" panose="020B0604020202020204" pitchFamily="34" charset="0"/>
              </a:rPr>
              <a:t>decreasing</a:t>
            </a:r>
            <a:endParaRPr sz="1400" dirty="0">
              <a:latin typeface="Arial" panose="020B0604020202020204" pitchFamily="34" charset="0"/>
              <a:cs typeface="Arial" panose="020B0604020202020204" pitchFamily="34" charset="0"/>
            </a:endParaRPr>
          </a:p>
          <a:p>
            <a:pPr marL="723882" indent="-407236">
              <a:spcBef>
                <a:spcPts val="240"/>
              </a:spcBef>
              <a:buFont typeface="Arial MT"/>
              <a:buChar char="●"/>
              <a:tabLst>
                <a:tab pos="723035" algn="l"/>
                <a:tab pos="723882" algn="l"/>
              </a:tabLst>
            </a:pPr>
            <a:r>
              <a:rPr sz="1400" b="1" spc="13" dirty="0">
                <a:solidFill>
                  <a:srgbClr val="374151"/>
                </a:solidFill>
                <a:latin typeface="Arial" panose="020B0604020202020204" pitchFamily="34" charset="0"/>
                <a:cs typeface="Arial" panose="020B0604020202020204" pitchFamily="34" charset="0"/>
              </a:rPr>
              <a:t>Highest</a:t>
            </a:r>
            <a:r>
              <a:rPr sz="1400" b="1" spc="-113" dirty="0">
                <a:solidFill>
                  <a:srgbClr val="374151"/>
                </a:solidFill>
                <a:latin typeface="Arial" panose="020B0604020202020204" pitchFamily="34" charset="0"/>
                <a:cs typeface="Arial" panose="020B0604020202020204" pitchFamily="34" charset="0"/>
              </a:rPr>
              <a:t> </a:t>
            </a:r>
            <a:r>
              <a:rPr sz="1400" b="1" spc="47" dirty="0">
                <a:solidFill>
                  <a:srgbClr val="374151"/>
                </a:solidFill>
                <a:latin typeface="Arial" panose="020B0604020202020204" pitchFamily="34" charset="0"/>
                <a:cs typeface="Arial" panose="020B0604020202020204" pitchFamily="34" charset="0"/>
              </a:rPr>
              <a:t>sales</a:t>
            </a:r>
            <a:r>
              <a:rPr sz="1400" b="1" spc="-40" dirty="0">
                <a:solidFill>
                  <a:srgbClr val="374151"/>
                </a:solidFill>
                <a:latin typeface="Arial" panose="020B0604020202020204" pitchFamily="34" charset="0"/>
                <a:cs typeface="Arial" panose="020B0604020202020204" pitchFamily="34" charset="0"/>
              </a:rPr>
              <a:t> </a:t>
            </a:r>
            <a:r>
              <a:rPr sz="1400" spc="67" dirty="0">
                <a:solidFill>
                  <a:srgbClr val="374151"/>
                </a:solidFill>
                <a:latin typeface="Arial" panose="020B0604020202020204" pitchFamily="34" charset="0"/>
                <a:cs typeface="Arial" panose="020B0604020202020204" pitchFamily="34" charset="0"/>
              </a:rPr>
              <a:t>are</a:t>
            </a:r>
            <a:r>
              <a:rPr sz="1400" spc="-67" dirty="0">
                <a:solidFill>
                  <a:srgbClr val="374151"/>
                </a:solidFill>
                <a:latin typeface="Arial" panose="020B0604020202020204" pitchFamily="34" charset="0"/>
                <a:cs typeface="Arial" panose="020B0604020202020204" pitchFamily="34" charset="0"/>
              </a:rPr>
              <a:t> </a:t>
            </a:r>
            <a:r>
              <a:rPr sz="1400" spc="-20" dirty="0">
                <a:solidFill>
                  <a:srgbClr val="374151"/>
                </a:solidFill>
                <a:latin typeface="Arial" panose="020B0604020202020204" pitchFamily="34" charset="0"/>
                <a:cs typeface="Arial" panose="020B0604020202020204" pitchFamily="34" charset="0"/>
              </a:rPr>
              <a:t>in</a:t>
            </a:r>
            <a:r>
              <a:rPr sz="1400" spc="-73" dirty="0">
                <a:solidFill>
                  <a:srgbClr val="374151"/>
                </a:solidFill>
                <a:latin typeface="Arial" panose="020B0604020202020204" pitchFamily="34" charset="0"/>
                <a:cs typeface="Arial" panose="020B0604020202020204" pitchFamily="34" charset="0"/>
              </a:rPr>
              <a:t> </a:t>
            </a:r>
            <a:r>
              <a:rPr sz="1400" b="1" spc="27" dirty="0">
                <a:solidFill>
                  <a:srgbClr val="374151"/>
                </a:solidFill>
                <a:latin typeface="Arial" panose="020B0604020202020204" pitchFamily="34" charset="0"/>
                <a:cs typeface="Arial" panose="020B0604020202020204" pitchFamily="34" charset="0"/>
              </a:rPr>
              <a:t>Week</a:t>
            </a:r>
            <a:r>
              <a:rPr sz="1400" b="1" spc="-113" dirty="0">
                <a:solidFill>
                  <a:srgbClr val="374151"/>
                </a:solidFill>
                <a:latin typeface="Arial" panose="020B0604020202020204" pitchFamily="34" charset="0"/>
                <a:cs typeface="Arial" panose="020B0604020202020204" pitchFamily="34" charset="0"/>
              </a:rPr>
              <a:t> </a:t>
            </a:r>
            <a:r>
              <a:rPr sz="1400" b="1" spc="-13" dirty="0">
                <a:solidFill>
                  <a:srgbClr val="374151"/>
                </a:solidFill>
                <a:latin typeface="Arial" panose="020B0604020202020204" pitchFamily="34" charset="0"/>
                <a:cs typeface="Arial" panose="020B0604020202020204" pitchFamily="34" charset="0"/>
              </a:rPr>
              <a:t>8.</a:t>
            </a:r>
            <a:endParaRPr sz="1400" dirty="0">
              <a:latin typeface="Arial" panose="020B0604020202020204" pitchFamily="34" charset="0"/>
              <a:cs typeface="Arial" panose="020B0604020202020204" pitchFamily="34" charset="0"/>
            </a:endParaRPr>
          </a:p>
          <a:p>
            <a:pPr marL="723882" indent="-407236">
              <a:spcBef>
                <a:spcPts val="240"/>
              </a:spcBef>
              <a:buFont typeface="Arial MT"/>
              <a:buChar char="●"/>
              <a:tabLst>
                <a:tab pos="723035" algn="l"/>
                <a:tab pos="723882" algn="l"/>
              </a:tabLst>
            </a:pPr>
            <a:r>
              <a:rPr sz="1400" spc="-7" dirty="0">
                <a:solidFill>
                  <a:srgbClr val="374151"/>
                </a:solidFill>
                <a:latin typeface="Arial" panose="020B0604020202020204" pitchFamily="34" charset="0"/>
                <a:cs typeface="Arial" panose="020B0604020202020204" pitchFamily="34" charset="0"/>
              </a:rPr>
              <a:t>No</a:t>
            </a:r>
            <a:r>
              <a:rPr sz="1400" spc="-73" dirty="0">
                <a:solidFill>
                  <a:srgbClr val="374151"/>
                </a:solidFill>
                <a:latin typeface="Arial" panose="020B0604020202020204" pitchFamily="34" charset="0"/>
                <a:cs typeface="Arial" panose="020B0604020202020204" pitchFamily="34" charset="0"/>
              </a:rPr>
              <a:t> </a:t>
            </a:r>
            <a:r>
              <a:rPr sz="1400" spc="27" dirty="0">
                <a:solidFill>
                  <a:srgbClr val="374151"/>
                </a:solidFill>
                <a:latin typeface="Arial" panose="020B0604020202020204" pitchFamily="34" charset="0"/>
                <a:cs typeface="Arial" panose="020B0604020202020204" pitchFamily="34" charset="0"/>
              </a:rPr>
              <a:t>particular</a:t>
            </a:r>
            <a:r>
              <a:rPr sz="1400" spc="-67" dirty="0">
                <a:solidFill>
                  <a:srgbClr val="374151"/>
                </a:solidFill>
                <a:latin typeface="Arial" panose="020B0604020202020204" pitchFamily="34" charset="0"/>
                <a:cs typeface="Arial" panose="020B0604020202020204" pitchFamily="34" charset="0"/>
              </a:rPr>
              <a:t> </a:t>
            </a:r>
            <a:r>
              <a:rPr sz="1400" spc="33" dirty="0">
                <a:solidFill>
                  <a:srgbClr val="374151"/>
                </a:solidFill>
                <a:latin typeface="Arial" panose="020B0604020202020204" pitchFamily="34" charset="0"/>
                <a:cs typeface="Arial" panose="020B0604020202020204" pitchFamily="34" charset="0"/>
              </a:rPr>
              <a:t>pattern</a:t>
            </a:r>
            <a:r>
              <a:rPr sz="1400" spc="-67" dirty="0">
                <a:solidFill>
                  <a:srgbClr val="374151"/>
                </a:solidFill>
                <a:latin typeface="Arial" panose="020B0604020202020204" pitchFamily="34" charset="0"/>
                <a:cs typeface="Arial" panose="020B0604020202020204" pitchFamily="34" charset="0"/>
              </a:rPr>
              <a:t> </a:t>
            </a:r>
            <a:r>
              <a:rPr sz="1400" spc="13" dirty="0">
                <a:solidFill>
                  <a:srgbClr val="374151"/>
                </a:solidFill>
                <a:latin typeface="Arial" panose="020B0604020202020204" pitchFamily="34" charset="0"/>
                <a:cs typeface="Arial" panose="020B0604020202020204" pitchFamily="34" charset="0"/>
              </a:rPr>
              <a:t>found</a:t>
            </a:r>
            <a:r>
              <a:rPr sz="1400" spc="-67" dirty="0">
                <a:solidFill>
                  <a:srgbClr val="374151"/>
                </a:solidFill>
                <a:latin typeface="Arial" panose="020B0604020202020204" pitchFamily="34" charset="0"/>
                <a:cs typeface="Arial" panose="020B0604020202020204" pitchFamily="34" charset="0"/>
              </a:rPr>
              <a:t> </a:t>
            </a:r>
            <a:r>
              <a:rPr sz="1400" spc="-20" dirty="0">
                <a:solidFill>
                  <a:srgbClr val="374151"/>
                </a:solidFill>
                <a:latin typeface="Arial" panose="020B0604020202020204" pitchFamily="34" charset="0"/>
                <a:cs typeface="Arial" panose="020B0604020202020204" pitchFamily="34" charset="0"/>
              </a:rPr>
              <a:t>in</a:t>
            </a:r>
            <a:r>
              <a:rPr sz="1400" spc="-67" dirty="0">
                <a:solidFill>
                  <a:srgbClr val="374151"/>
                </a:solidFill>
                <a:latin typeface="Arial" panose="020B0604020202020204" pitchFamily="34" charset="0"/>
                <a:cs typeface="Arial" panose="020B0604020202020204" pitchFamily="34" charset="0"/>
              </a:rPr>
              <a:t> </a:t>
            </a:r>
            <a:r>
              <a:rPr sz="1400" spc="40" dirty="0">
                <a:solidFill>
                  <a:srgbClr val="374151"/>
                </a:solidFill>
                <a:latin typeface="Arial" panose="020B0604020202020204" pitchFamily="34" charset="0"/>
                <a:cs typeface="Arial" panose="020B0604020202020204" pitchFamily="34" charset="0"/>
              </a:rPr>
              <a:t>basis</a:t>
            </a:r>
            <a:r>
              <a:rPr sz="1400" spc="-67" dirty="0">
                <a:solidFill>
                  <a:srgbClr val="374151"/>
                </a:solidFill>
                <a:latin typeface="Arial" panose="020B0604020202020204" pitchFamily="34" charset="0"/>
                <a:cs typeface="Arial" panose="020B0604020202020204" pitchFamily="34" charset="0"/>
              </a:rPr>
              <a:t> </a:t>
            </a:r>
            <a:r>
              <a:rPr sz="1400" spc="73" dirty="0">
                <a:solidFill>
                  <a:srgbClr val="374151"/>
                </a:solidFill>
                <a:latin typeface="Arial" panose="020B0604020202020204" pitchFamily="34" charset="0"/>
                <a:cs typeface="Arial" panose="020B0604020202020204" pitchFamily="34" charset="0"/>
              </a:rPr>
              <a:t>Weekday</a:t>
            </a:r>
            <a:endParaRPr sz="1400" dirty="0">
              <a:latin typeface="Arial" panose="020B0604020202020204" pitchFamily="34" charset="0"/>
              <a:cs typeface="Arial" panose="020B0604020202020204" pitchFamily="34" charset="0"/>
            </a:endParaRPr>
          </a:p>
          <a:p>
            <a:pPr marL="723882" indent="-407236">
              <a:spcBef>
                <a:spcPts val="240"/>
              </a:spcBef>
              <a:buFont typeface="Arial MT"/>
              <a:buChar char="●"/>
              <a:tabLst>
                <a:tab pos="723035" algn="l"/>
                <a:tab pos="723882" algn="l"/>
              </a:tabLst>
            </a:pPr>
            <a:r>
              <a:rPr sz="1400" spc="-20" dirty="0">
                <a:solidFill>
                  <a:srgbClr val="374151"/>
                </a:solidFill>
                <a:latin typeface="Arial" panose="020B0604020202020204" pitchFamily="34" charset="0"/>
                <a:cs typeface="Arial" panose="020B0604020202020204" pitchFamily="34" charset="0"/>
              </a:rPr>
              <a:t>For</a:t>
            </a:r>
            <a:r>
              <a:rPr sz="1400" spc="-67" dirty="0">
                <a:solidFill>
                  <a:srgbClr val="374151"/>
                </a:solidFill>
                <a:latin typeface="Arial" panose="020B0604020202020204" pitchFamily="34" charset="0"/>
                <a:cs typeface="Arial" panose="020B0604020202020204" pitchFamily="34" charset="0"/>
              </a:rPr>
              <a:t> 2020, </a:t>
            </a:r>
            <a:r>
              <a:rPr sz="1400" spc="13" dirty="0">
                <a:solidFill>
                  <a:srgbClr val="374151"/>
                </a:solidFill>
                <a:latin typeface="Arial" panose="020B0604020202020204" pitchFamily="34" charset="0"/>
                <a:cs typeface="Arial" panose="020B0604020202020204" pitchFamily="34" charset="0"/>
              </a:rPr>
              <a:t>only</a:t>
            </a:r>
            <a:r>
              <a:rPr sz="1400" spc="-67" dirty="0">
                <a:solidFill>
                  <a:srgbClr val="374151"/>
                </a:solidFill>
                <a:latin typeface="Arial" panose="020B0604020202020204" pitchFamily="34" charset="0"/>
                <a:cs typeface="Arial" panose="020B0604020202020204" pitchFamily="34" charset="0"/>
              </a:rPr>
              <a:t> </a:t>
            </a:r>
            <a:r>
              <a:rPr sz="1400" spc="-80" dirty="0">
                <a:solidFill>
                  <a:srgbClr val="374151"/>
                </a:solidFill>
                <a:latin typeface="Arial" panose="020B0604020202020204" pitchFamily="34" charset="0"/>
                <a:cs typeface="Arial" panose="020B0604020202020204" pitchFamily="34" charset="0"/>
              </a:rPr>
              <a:t>2</a:t>
            </a:r>
            <a:r>
              <a:rPr sz="1400" spc="-67" dirty="0">
                <a:solidFill>
                  <a:srgbClr val="374151"/>
                </a:solidFill>
                <a:latin typeface="Arial" panose="020B0604020202020204" pitchFamily="34" charset="0"/>
                <a:cs typeface="Arial" panose="020B0604020202020204" pitchFamily="34" charset="0"/>
              </a:rPr>
              <a:t> </a:t>
            </a:r>
            <a:r>
              <a:rPr sz="1400" spc="33" dirty="0">
                <a:solidFill>
                  <a:srgbClr val="374151"/>
                </a:solidFill>
                <a:latin typeface="Arial" panose="020B0604020202020204" pitchFamily="34" charset="0"/>
                <a:cs typeface="Arial" panose="020B0604020202020204" pitchFamily="34" charset="0"/>
              </a:rPr>
              <a:t>months</a:t>
            </a:r>
            <a:r>
              <a:rPr sz="1400" spc="-67" dirty="0">
                <a:solidFill>
                  <a:srgbClr val="374151"/>
                </a:solidFill>
                <a:latin typeface="Arial" panose="020B0604020202020204" pitchFamily="34" charset="0"/>
                <a:cs typeface="Arial" panose="020B0604020202020204" pitchFamily="34" charset="0"/>
              </a:rPr>
              <a:t> </a:t>
            </a:r>
            <a:r>
              <a:rPr sz="1400" spc="93" dirty="0">
                <a:solidFill>
                  <a:srgbClr val="374151"/>
                </a:solidFill>
                <a:latin typeface="Arial" panose="020B0604020202020204" pitchFamily="34" charset="0"/>
                <a:cs typeface="Arial" panose="020B0604020202020204" pitchFamily="34" charset="0"/>
              </a:rPr>
              <a:t>data</a:t>
            </a:r>
            <a:r>
              <a:rPr sz="1400" spc="-67" dirty="0">
                <a:solidFill>
                  <a:srgbClr val="374151"/>
                </a:solidFill>
                <a:latin typeface="Arial" panose="020B0604020202020204" pitchFamily="34" charset="0"/>
                <a:cs typeface="Arial" panose="020B0604020202020204" pitchFamily="34" charset="0"/>
              </a:rPr>
              <a:t> </a:t>
            </a:r>
            <a:r>
              <a:rPr sz="1400" spc="53" dirty="0">
                <a:solidFill>
                  <a:srgbClr val="374151"/>
                </a:solidFill>
                <a:latin typeface="Arial" panose="020B0604020202020204" pitchFamily="34" charset="0"/>
                <a:cs typeface="Arial" panose="020B0604020202020204" pitchFamily="34" charset="0"/>
              </a:rPr>
              <a:t>available</a:t>
            </a:r>
            <a:endParaRPr sz="1400" dirty="0">
              <a:latin typeface="Arial" panose="020B0604020202020204" pitchFamily="34" charset="0"/>
              <a:cs typeface="Arial" panose="020B0604020202020204" pitchFamily="34" charset="0"/>
            </a:endParaRPr>
          </a:p>
        </p:txBody>
      </p:sp>
      <p:grpSp>
        <p:nvGrpSpPr>
          <p:cNvPr id="12" name="object 2">
            <a:extLst>
              <a:ext uri="{FF2B5EF4-FFF2-40B4-BE49-F238E27FC236}">
                <a16:creationId xmlns:a16="http://schemas.microsoft.com/office/drawing/2014/main" id="{75AD3BBD-D07E-9865-649A-D6272E9A7F8D}"/>
              </a:ext>
            </a:extLst>
          </p:cNvPr>
          <p:cNvGrpSpPr/>
          <p:nvPr/>
        </p:nvGrpSpPr>
        <p:grpSpPr>
          <a:xfrm>
            <a:off x="0" y="6252767"/>
            <a:ext cx="12192000" cy="605367"/>
            <a:chOff x="0" y="4689575"/>
            <a:chExt cx="9144000" cy="454025"/>
          </a:xfrm>
        </p:grpSpPr>
        <p:sp>
          <p:nvSpPr>
            <p:cNvPr id="13" name="object 3">
              <a:extLst>
                <a:ext uri="{FF2B5EF4-FFF2-40B4-BE49-F238E27FC236}">
                  <a16:creationId xmlns:a16="http://schemas.microsoft.com/office/drawing/2014/main" id="{72DCB14F-8820-BED3-4560-6D3233591AA5}"/>
                </a:ext>
              </a:extLst>
            </p:cNvPr>
            <p:cNvSpPr/>
            <p:nvPr/>
          </p:nvSpPr>
          <p:spPr>
            <a:xfrm>
              <a:off x="0" y="4727675"/>
              <a:ext cx="9144000" cy="415925"/>
            </a:xfrm>
            <a:custGeom>
              <a:avLst/>
              <a:gdLst/>
              <a:ahLst/>
              <a:cxnLst/>
              <a:rect l="l" t="t" r="r" b="b"/>
              <a:pathLst>
                <a:path w="9144000" h="415925">
                  <a:moveTo>
                    <a:pt x="9143999" y="415799"/>
                  </a:moveTo>
                  <a:lnTo>
                    <a:pt x="0" y="415799"/>
                  </a:lnTo>
                  <a:lnTo>
                    <a:pt x="0" y="0"/>
                  </a:lnTo>
                  <a:lnTo>
                    <a:pt x="9143999" y="0"/>
                  </a:lnTo>
                  <a:lnTo>
                    <a:pt x="9143999" y="415799"/>
                  </a:lnTo>
                  <a:close/>
                </a:path>
              </a:pathLst>
            </a:custGeom>
            <a:solidFill>
              <a:srgbClr val="1975D1">
                <a:alpha val="23419"/>
              </a:srgbClr>
            </a:solidFill>
          </p:spPr>
          <p:txBody>
            <a:bodyPr wrap="square" lIns="0" tIns="0" rIns="0" bIns="0" rtlCol="0"/>
            <a:lstStyle/>
            <a:p>
              <a:endParaRPr sz="2400"/>
            </a:p>
          </p:txBody>
        </p:sp>
        <p:pic>
          <p:nvPicPr>
            <p:cNvPr id="14" name="object 4">
              <a:extLst>
                <a:ext uri="{FF2B5EF4-FFF2-40B4-BE49-F238E27FC236}">
                  <a16:creationId xmlns:a16="http://schemas.microsoft.com/office/drawing/2014/main" id="{C0780E94-8BBF-EBCB-EE78-D4C33807E507}"/>
                </a:ext>
              </a:extLst>
            </p:cNvPr>
            <p:cNvPicPr/>
            <p:nvPr/>
          </p:nvPicPr>
          <p:blipFill>
            <a:blip r:embed="rId2" cstate="print"/>
            <a:stretch>
              <a:fillRect/>
            </a:stretch>
          </p:blipFill>
          <p:spPr>
            <a:xfrm>
              <a:off x="8124854" y="4689575"/>
              <a:ext cx="1019145" cy="453899"/>
            </a:xfrm>
            <a:prstGeom prst="rect">
              <a:avLst/>
            </a:prstGeom>
          </p:spPr>
        </p:pic>
      </p:grpSp>
      <p:sp>
        <p:nvSpPr>
          <p:cNvPr id="15" name="object 21">
            <a:extLst>
              <a:ext uri="{FF2B5EF4-FFF2-40B4-BE49-F238E27FC236}">
                <a16:creationId xmlns:a16="http://schemas.microsoft.com/office/drawing/2014/main" id="{3689778E-D04F-7ED5-475E-ED07F6D692F9}"/>
              </a:ext>
            </a:extLst>
          </p:cNvPr>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dirty="0"/>
          </a:p>
        </p:txBody>
      </p:sp>
      <p:pic>
        <p:nvPicPr>
          <p:cNvPr id="17" name="Picture 16">
            <a:extLst>
              <a:ext uri="{FF2B5EF4-FFF2-40B4-BE49-F238E27FC236}">
                <a16:creationId xmlns:a16="http://schemas.microsoft.com/office/drawing/2014/main" id="{A4D1209E-1D65-381D-14F6-A429923E72A7}"/>
              </a:ext>
            </a:extLst>
          </p:cNvPr>
          <p:cNvPicPr>
            <a:picLocks noChangeAspect="1"/>
          </p:cNvPicPr>
          <p:nvPr/>
        </p:nvPicPr>
        <p:blipFill>
          <a:blip r:embed="rId3"/>
          <a:stretch>
            <a:fillRect/>
          </a:stretch>
        </p:blipFill>
        <p:spPr>
          <a:xfrm>
            <a:off x="0" y="932316"/>
            <a:ext cx="6954299" cy="5295051"/>
          </a:xfrm>
          <a:prstGeom prst="rect">
            <a:avLst/>
          </a:prstGeom>
        </p:spPr>
      </p:pic>
      <p:pic>
        <p:nvPicPr>
          <p:cNvPr id="19" name="Picture 18">
            <a:extLst>
              <a:ext uri="{FF2B5EF4-FFF2-40B4-BE49-F238E27FC236}">
                <a16:creationId xmlns:a16="http://schemas.microsoft.com/office/drawing/2014/main" id="{546F8024-1038-FA38-B318-9770F2AE09F7}"/>
              </a:ext>
            </a:extLst>
          </p:cNvPr>
          <p:cNvPicPr>
            <a:picLocks noChangeAspect="1"/>
          </p:cNvPicPr>
          <p:nvPr/>
        </p:nvPicPr>
        <p:blipFill>
          <a:blip r:embed="rId4"/>
          <a:stretch>
            <a:fillRect/>
          </a:stretch>
        </p:blipFill>
        <p:spPr>
          <a:xfrm>
            <a:off x="7036500" y="847362"/>
            <a:ext cx="4477789" cy="380134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6252767"/>
            <a:ext cx="12192000" cy="605367"/>
            <a:chOff x="0" y="4689575"/>
            <a:chExt cx="9144000" cy="454025"/>
          </a:xfrm>
        </p:grpSpPr>
        <p:sp>
          <p:nvSpPr>
            <p:cNvPr id="3" name="object 3"/>
            <p:cNvSpPr/>
            <p:nvPr/>
          </p:nvSpPr>
          <p:spPr>
            <a:xfrm>
              <a:off x="0" y="4727675"/>
              <a:ext cx="9144000" cy="415925"/>
            </a:xfrm>
            <a:custGeom>
              <a:avLst/>
              <a:gdLst/>
              <a:ahLst/>
              <a:cxnLst/>
              <a:rect l="l" t="t" r="r" b="b"/>
              <a:pathLst>
                <a:path w="9144000" h="415925">
                  <a:moveTo>
                    <a:pt x="9143999" y="415799"/>
                  </a:moveTo>
                  <a:lnTo>
                    <a:pt x="0" y="415799"/>
                  </a:lnTo>
                  <a:lnTo>
                    <a:pt x="0" y="0"/>
                  </a:lnTo>
                  <a:lnTo>
                    <a:pt x="9143999" y="0"/>
                  </a:lnTo>
                  <a:lnTo>
                    <a:pt x="9143999" y="415799"/>
                  </a:lnTo>
                  <a:close/>
                </a:path>
              </a:pathLst>
            </a:custGeom>
            <a:solidFill>
              <a:srgbClr val="1975D1">
                <a:alpha val="23419"/>
              </a:srgbClr>
            </a:solidFill>
          </p:spPr>
          <p:txBody>
            <a:bodyPr wrap="square" lIns="0" tIns="0" rIns="0" bIns="0" rtlCol="0"/>
            <a:lstStyle/>
            <a:p>
              <a:endParaRPr sz="2400"/>
            </a:p>
          </p:txBody>
        </p:sp>
        <p:pic>
          <p:nvPicPr>
            <p:cNvPr id="4" name="object 4"/>
            <p:cNvPicPr/>
            <p:nvPr/>
          </p:nvPicPr>
          <p:blipFill>
            <a:blip r:embed="rId2" cstate="print"/>
            <a:stretch>
              <a:fillRect/>
            </a:stretch>
          </p:blipFill>
          <p:spPr>
            <a:xfrm>
              <a:off x="8124854" y="4689575"/>
              <a:ext cx="1019145" cy="453899"/>
            </a:xfrm>
            <a:prstGeom prst="rect">
              <a:avLst/>
            </a:prstGeom>
          </p:spPr>
        </p:pic>
      </p:grpSp>
      <p:grpSp>
        <p:nvGrpSpPr>
          <p:cNvPr id="5" name="object 5"/>
          <p:cNvGrpSpPr/>
          <p:nvPr/>
        </p:nvGrpSpPr>
        <p:grpSpPr>
          <a:xfrm>
            <a:off x="925278" y="1155089"/>
            <a:ext cx="459740" cy="459740"/>
            <a:chOff x="693958" y="866316"/>
            <a:chExt cx="344805" cy="344805"/>
          </a:xfrm>
        </p:grpSpPr>
        <p:sp>
          <p:nvSpPr>
            <p:cNvPr id="6" name="object 6"/>
            <p:cNvSpPr/>
            <p:nvPr/>
          </p:nvSpPr>
          <p:spPr>
            <a:xfrm>
              <a:off x="698721" y="871078"/>
              <a:ext cx="335280" cy="335280"/>
            </a:xfrm>
            <a:custGeom>
              <a:avLst/>
              <a:gdLst/>
              <a:ahLst/>
              <a:cxnLst/>
              <a:rect l="l" t="t" r="r" b="b"/>
              <a:pathLst>
                <a:path w="335280" h="335280">
                  <a:moveTo>
                    <a:pt x="0" y="167347"/>
                  </a:moveTo>
                  <a:lnTo>
                    <a:pt x="5977" y="122859"/>
                  </a:lnTo>
                  <a:lnTo>
                    <a:pt x="22847" y="82883"/>
                  </a:lnTo>
                  <a:lnTo>
                    <a:pt x="49014" y="49014"/>
                  </a:lnTo>
                  <a:lnTo>
                    <a:pt x="82883" y="22847"/>
                  </a:lnTo>
                  <a:lnTo>
                    <a:pt x="122859" y="5977"/>
                  </a:lnTo>
                  <a:lnTo>
                    <a:pt x="167347" y="0"/>
                  </a:lnTo>
                  <a:lnTo>
                    <a:pt x="231388" y="12738"/>
                  </a:lnTo>
                  <a:lnTo>
                    <a:pt x="285679" y="49014"/>
                  </a:lnTo>
                  <a:lnTo>
                    <a:pt x="321955" y="103306"/>
                  </a:lnTo>
                  <a:lnTo>
                    <a:pt x="334694" y="167347"/>
                  </a:lnTo>
                  <a:lnTo>
                    <a:pt x="328716" y="211834"/>
                  </a:lnTo>
                  <a:lnTo>
                    <a:pt x="311846" y="251810"/>
                  </a:lnTo>
                  <a:lnTo>
                    <a:pt x="285679" y="285679"/>
                  </a:lnTo>
                  <a:lnTo>
                    <a:pt x="251810" y="311846"/>
                  </a:lnTo>
                  <a:lnTo>
                    <a:pt x="211834" y="328716"/>
                  </a:lnTo>
                  <a:lnTo>
                    <a:pt x="167347" y="334694"/>
                  </a:lnTo>
                  <a:lnTo>
                    <a:pt x="122859" y="328716"/>
                  </a:lnTo>
                  <a:lnTo>
                    <a:pt x="82883" y="311846"/>
                  </a:lnTo>
                  <a:lnTo>
                    <a:pt x="49014" y="285679"/>
                  </a:lnTo>
                  <a:lnTo>
                    <a:pt x="22847" y="251810"/>
                  </a:lnTo>
                  <a:lnTo>
                    <a:pt x="5977" y="211834"/>
                  </a:lnTo>
                  <a:lnTo>
                    <a:pt x="0" y="167347"/>
                  </a:ln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wrap="square" lIns="0" tIns="0" rIns="0" bIns="0" rtlCol="0"/>
            <a:lstStyle/>
            <a:p>
              <a:endParaRPr sz="2400"/>
            </a:p>
          </p:txBody>
        </p:sp>
        <p:sp>
          <p:nvSpPr>
            <p:cNvPr id="7" name="object 7"/>
            <p:cNvSpPr/>
            <p:nvPr/>
          </p:nvSpPr>
          <p:spPr>
            <a:xfrm>
              <a:off x="720650" y="893008"/>
              <a:ext cx="290830" cy="290830"/>
            </a:xfrm>
            <a:custGeom>
              <a:avLst/>
              <a:gdLst/>
              <a:ahLst/>
              <a:cxnLst/>
              <a:rect l="l" t="t" r="r" b="b"/>
              <a:pathLst>
                <a:path w="290830" h="290830">
                  <a:moveTo>
                    <a:pt x="145417" y="290835"/>
                  </a:moveTo>
                  <a:lnTo>
                    <a:pt x="99454" y="283421"/>
                  </a:lnTo>
                  <a:lnTo>
                    <a:pt x="59535" y="262777"/>
                  </a:lnTo>
                  <a:lnTo>
                    <a:pt x="28057" y="231299"/>
                  </a:lnTo>
                  <a:lnTo>
                    <a:pt x="7413" y="191380"/>
                  </a:lnTo>
                  <a:lnTo>
                    <a:pt x="0" y="145417"/>
                  </a:lnTo>
                  <a:lnTo>
                    <a:pt x="7413" y="99454"/>
                  </a:lnTo>
                  <a:lnTo>
                    <a:pt x="28057" y="59535"/>
                  </a:lnTo>
                  <a:lnTo>
                    <a:pt x="59535" y="28057"/>
                  </a:lnTo>
                  <a:lnTo>
                    <a:pt x="99454" y="7413"/>
                  </a:lnTo>
                  <a:lnTo>
                    <a:pt x="145417" y="0"/>
                  </a:lnTo>
                  <a:lnTo>
                    <a:pt x="173919" y="2819"/>
                  </a:lnTo>
                  <a:lnTo>
                    <a:pt x="226095" y="24431"/>
                  </a:lnTo>
                  <a:lnTo>
                    <a:pt x="266403" y="64739"/>
                  </a:lnTo>
                  <a:lnTo>
                    <a:pt x="288015" y="116915"/>
                  </a:lnTo>
                  <a:lnTo>
                    <a:pt x="290835" y="145417"/>
                  </a:lnTo>
                  <a:lnTo>
                    <a:pt x="283421" y="191380"/>
                  </a:lnTo>
                  <a:lnTo>
                    <a:pt x="262777" y="231299"/>
                  </a:lnTo>
                  <a:lnTo>
                    <a:pt x="231299" y="262777"/>
                  </a:lnTo>
                  <a:lnTo>
                    <a:pt x="191380" y="283421"/>
                  </a:lnTo>
                  <a:lnTo>
                    <a:pt x="145417" y="290835"/>
                  </a:lnTo>
                  <a:close/>
                </a:path>
              </a:pathLst>
            </a:custGeom>
          </p:spPr>
          <p:style>
            <a:lnRef idx="2">
              <a:schemeClr val="accent3">
                <a:shade val="15000"/>
              </a:schemeClr>
            </a:lnRef>
            <a:fillRef idx="1">
              <a:schemeClr val="accent3"/>
            </a:fillRef>
            <a:effectRef idx="0">
              <a:schemeClr val="accent3"/>
            </a:effectRef>
            <a:fontRef idx="minor">
              <a:schemeClr val="lt1"/>
            </a:fontRef>
          </p:style>
          <p:txBody>
            <a:bodyPr wrap="square" lIns="0" tIns="0" rIns="0" bIns="0" rtlCol="0"/>
            <a:lstStyle/>
            <a:p>
              <a:endParaRPr sz="2400"/>
            </a:p>
          </p:txBody>
        </p:sp>
        <p:sp>
          <p:nvSpPr>
            <p:cNvPr id="8" name="object 8"/>
            <p:cNvSpPr/>
            <p:nvPr/>
          </p:nvSpPr>
          <p:spPr>
            <a:xfrm>
              <a:off x="720650" y="893008"/>
              <a:ext cx="290830" cy="290830"/>
            </a:xfrm>
            <a:custGeom>
              <a:avLst/>
              <a:gdLst/>
              <a:ahLst/>
              <a:cxnLst/>
              <a:rect l="l" t="t" r="r" b="b"/>
              <a:pathLst>
                <a:path w="290830" h="290830">
                  <a:moveTo>
                    <a:pt x="0" y="145417"/>
                  </a:moveTo>
                  <a:lnTo>
                    <a:pt x="7413" y="99454"/>
                  </a:lnTo>
                  <a:lnTo>
                    <a:pt x="28057" y="59535"/>
                  </a:lnTo>
                  <a:lnTo>
                    <a:pt x="59535" y="28057"/>
                  </a:lnTo>
                  <a:lnTo>
                    <a:pt x="99454" y="7413"/>
                  </a:lnTo>
                  <a:lnTo>
                    <a:pt x="145417" y="0"/>
                  </a:lnTo>
                  <a:lnTo>
                    <a:pt x="201066" y="11069"/>
                  </a:lnTo>
                  <a:lnTo>
                    <a:pt x="248243" y="42591"/>
                  </a:lnTo>
                  <a:lnTo>
                    <a:pt x="279765" y="89768"/>
                  </a:lnTo>
                  <a:lnTo>
                    <a:pt x="290835" y="145417"/>
                  </a:lnTo>
                  <a:lnTo>
                    <a:pt x="283421" y="191380"/>
                  </a:lnTo>
                  <a:lnTo>
                    <a:pt x="262777" y="231299"/>
                  </a:lnTo>
                  <a:lnTo>
                    <a:pt x="231299" y="262777"/>
                  </a:lnTo>
                  <a:lnTo>
                    <a:pt x="191380" y="283421"/>
                  </a:lnTo>
                  <a:lnTo>
                    <a:pt x="145417" y="290835"/>
                  </a:lnTo>
                  <a:lnTo>
                    <a:pt x="99454" y="283421"/>
                  </a:lnTo>
                  <a:lnTo>
                    <a:pt x="59535" y="262777"/>
                  </a:lnTo>
                  <a:lnTo>
                    <a:pt x="28057" y="231299"/>
                  </a:lnTo>
                  <a:lnTo>
                    <a:pt x="7413" y="191380"/>
                  </a:lnTo>
                  <a:lnTo>
                    <a:pt x="0" y="145417"/>
                  </a:ln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wrap="square" lIns="0" tIns="0" rIns="0" bIns="0" rtlCol="0"/>
            <a:lstStyle/>
            <a:p>
              <a:endParaRPr sz="2400"/>
            </a:p>
          </p:txBody>
        </p:sp>
      </p:grpSp>
      <p:sp>
        <p:nvSpPr>
          <p:cNvPr id="9" name="object 9"/>
          <p:cNvSpPr txBox="1"/>
          <p:nvPr/>
        </p:nvSpPr>
        <p:spPr>
          <a:xfrm>
            <a:off x="1079209" y="1279140"/>
            <a:ext cx="104987" cy="263320"/>
          </a:xfrm>
          <a:prstGeom prst="rect">
            <a:avLst/>
          </a:prstGeom>
        </p:spPr>
        <p:txBody>
          <a:bodyPr vert="horz" wrap="square" lIns="0" tIns="16933" rIns="0" bIns="0" rtlCol="0">
            <a:spAutoFit/>
          </a:bodyPr>
          <a:lstStyle/>
          <a:p>
            <a:pPr marL="16933">
              <a:spcBef>
                <a:spcPts val="133"/>
              </a:spcBef>
            </a:pPr>
            <a:r>
              <a:rPr sz="1600" spc="-453" dirty="0">
                <a:solidFill>
                  <a:srgbClr val="FFFFFF"/>
                </a:solidFill>
                <a:latin typeface="Lucida Sans Unicode"/>
                <a:cs typeface="Lucida Sans Unicode"/>
              </a:rPr>
              <a:t>1</a:t>
            </a:r>
            <a:endParaRPr sz="1600" dirty="0">
              <a:latin typeface="Lucida Sans Unicode"/>
              <a:cs typeface="Lucida Sans Unicode"/>
            </a:endParaRPr>
          </a:p>
        </p:txBody>
      </p:sp>
      <p:sp>
        <p:nvSpPr>
          <p:cNvPr id="10" name="object 10"/>
          <p:cNvSpPr txBox="1"/>
          <p:nvPr/>
        </p:nvSpPr>
        <p:spPr>
          <a:xfrm>
            <a:off x="1569934" y="1197304"/>
            <a:ext cx="2450252" cy="489087"/>
          </a:xfrm>
          <a:prstGeom prst="rect">
            <a:avLst/>
          </a:prstGeom>
        </p:spPr>
        <p:txBody>
          <a:bodyPr vert="horz" wrap="square" lIns="0" tIns="16933" rIns="0" bIns="0" rtlCol="0">
            <a:spAutoFit/>
          </a:bodyPr>
          <a:lstStyle/>
          <a:p>
            <a:pPr marL="16933">
              <a:spcBef>
                <a:spcPts val="133"/>
              </a:spcBef>
            </a:pPr>
            <a:r>
              <a:rPr sz="1600" b="1" spc="13" dirty="0">
                <a:latin typeface="Arial" panose="020B0604020202020204" pitchFamily="34" charset="0"/>
                <a:cs typeface="Arial" panose="020B0604020202020204" pitchFamily="34" charset="0"/>
              </a:rPr>
              <a:t>Executive</a:t>
            </a:r>
            <a:r>
              <a:rPr sz="1600" b="1" spc="-133" dirty="0">
                <a:latin typeface="Arial" panose="020B0604020202020204" pitchFamily="34" charset="0"/>
                <a:cs typeface="Arial" panose="020B0604020202020204" pitchFamily="34" charset="0"/>
              </a:rPr>
              <a:t> </a:t>
            </a:r>
            <a:r>
              <a:rPr sz="1600" b="1" spc="80" dirty="0">
                <a:latin typeface="Arial" panose="020B0604020202020204" pitchFamily="34" charset="0"/>
                <a:cs typeface="Arial" panose="020B0604020202020204" pitchFamily="34" charset="0"/>
              </a:rPr>
              <a:t>Summary</a:t>
            </a:r>
            <a:endParaRPr sz="1600" dirty="0">
              <a:latin typeface="Arial" panose="020B0604020202020204" pitchFamily="34" charset="0"/>
              <a:cs typeface="Arial" panose="020B0604020202020204" pitchFamily="34" charset="0"/>
            </a:endParaRPr>
          </a:p>
          <a:p>
            <a:pPr marL="626518" indent="-417396">
              <a:spcBef>
                <a:spcPts val="7"/>
              </a:spcBef>
              <a:buFont typeface="Arial MT"/>
              <a:buChar char="●"/>
              <a:tabLst>
                <a:tab pos="625671" algn="l"/>
                <a:tab pos="626518" algn="l"/>
              </a:tabLst>
            </a:pPr>
            <a:r>
              <a:rPr sz="1467" spc="33" dirty="0">
                <a:latin typeface="Arial" panose="020B0604020202020204" pitchFamily="34" charset="0"/>
                <a:cs typeface="Arial" panose="020B0604020202020204" pitchFamily="34" charset="0"/>
              </a:rPr>
              <a:t>Problem</a:t>
            </a:r>
            <a:r>
              <a:rPr sz="1467" spc="-73" dirty="0">
                <a:latin typeface="Arial" panose="020B0604020202020204" pitchFamily="34" charset="0"/>
                <a:cs typeface="Arial" panose="020B0604020202020204" pitchFamily="34" charset="0"/>
              </a:rPr>
              <a:t> </a:t>
            </a:r>
            <a:r>
              <a:rPr sz="1467" spc="60" dirty="0">
                <a:latin typeface="Arial" panose="020B0604020202020204" pitchFamily="34" charset="0"/>
                <a:cs typeface="Arial" panose="020B0604020202020204" pitchFamily="34" charset="0"/>
              </a:rPr>
              <a:t>Statement</a:t>
            </a:r>
            <a:endParaRPr sz="1467" dirty="0">
              <a:latin typeface="Arial" panose="020B0604020202020204" pitchFamily="34" charset="0"/>
              <a:cs typeface="Arial" panose="020B0604020202020204" pitchFamily="34" charset="0"/>
            </a:endParaRPr>
          </a:p>
        </p:txBody>
      </p:sp>
      <p:sp>
        <p:nvSpPr>
          <p:cNvPr id="11" name="object 11"/>
          <p:cNvSpPr txBox="1"/>
          <p:nvPr/>
        </p:nvSpPr>
        <p:spPr>
          <a:xfrm>
            <a:off x="1569934" y="2010109"/>
            <a:ext cx="2983653" cy="940621"/>
          </a:xfrm>
          <a:prstGeom prst="rect">
            <a:avLst/>
          </a:prstGeom>
        </p:spPr>
        <p:txBody>
          <a:bodyPr vert="horz" wrap="square" lIns="0" tIns="16933" rIns="0" bIns="0" rtlCol="0">
            <a:spAutoFit/>
          </a:bodyPr>
          <a:lstStyle/>
          <a:p>
            <a:pPr marL="16933">
              <a:spcBef>
                <a:spcPts val="133"/>
              </a:spcBef>
            </a:pPr>
            <a:r>
              <a:rPr sz="1600" b="1" spc="40" dirty="0">
                <a:latin typeface="Arial" panose="020B0604020202020204" pitchFamily="34" charset="0"/>
                <a:cs typeface="Arial" panose="020B0604020202020204" pitchFamily="34" charset="0"/>
              </a:rPr>
              <a:t>About</a:t>
            </a:r>
            <a:r>
              <a:rPr sz="1600" b="1" spc="-133" dirty="0">
                <a:latin typeface="Arial" panose="020B0604020202020204" pitchFamily="34" charset="0"/>
                <a:cs typeface="Arial" panose="020B0604020202020204" pitchFamily="34" charset="0"/>
              </a:rPr>
              <a:t> </a:t>
            </a:r>
            <a:r>
              <a:rPr sz="1600" b="1" spc="80" dirty="0">
                <a:latin typeface="Arial" panose="020B0604020202020204" pitchFamily="34" charset="0"/>
                <a:cs typeface="Arial" panose="020B0604020202020204" pitchFamily="34" charset="0"/>
              </a:rPr>
              <a:t>data</a:t>
            </a:r>
            <a:endParaRPr sz="1600" dirty="0">
              <a:latin typeface="Arial" panose="020B0604020202020204" pitchFamily="34" charset="0"/>
              <a:cs typeface="Arial" panose="020B0604020202020204" pitchFamily="34" charset="0"/>
            </a:endParaRPr>
          </a:p>
          <a:p>
            <a:pPr marL="626518" indent="-417396">
              <a:spcBef>
                <a:spcPts val="7"/>
              </a:spcBef>
              <a:buFont typeface="Arial MT"/>
              <a:buChar char="●"/>
              <a:tabLst>
                <a:tab pos="625671" algn="l"/>
                <a:tab pos="626518" algn="l"/>
              </a:tabLst>
            </a:pPr>
            <a:r>
              <a:rPr sz="1467" spc="67" dirty="0">
                <a:latin typeface="Arial" panose="020B0604020202020204" pitchFamily="34" charset="0"/>
                <a:cs typeface="Arial" panose="020B0604020202020204" pitchFamily="34" charset="0"/>
              </a:rPr>
              <a:t>Data</a:t>
            </a:r>
            <a:r>
              <a:rPr sz="1467" spc="-100" dirty="0">
                <a:latin typeface="Arial" panose="020B0604020202020204" pitchFamily="34" charset="0"/>
                <a:cs typeface="Arial" panose="020B0604020202020204" pitchFamily="34" charset="0"/>
              </a:rPr>
              <a:t> </a:t>
            </a:r>
            <a:r>
              <a:rPr sz="1467" spc="40" dirty="0">
                <a:latin typeface="Arial" panose="020B0604020202020204" pitchFamily="34" charset="0"/>
                <a:cs typeface="Arial" panose="020B0604020202020204" pitchFamily="34" charset="0"/>
              </a:rPr>
              <a:t>Characteristics</a:t>
            </a:r>
            <a:endParaRPr sz="1467" dirty="0">
              <a:latin typeface="Arial" panose="020B0604020202020204" pitchFamily="34" charset="0"/>
              <a:cs typeface="Arial" panose="020B0604020202020204" pitchFamily="34" charset="0"/>
            </a:endParaRPr>
          </a:p>
          <a:p>
            <a:pPr marL="626518" indent="-417396">
              <a:buFont typeface="Arial MT"/>
              <a:buChar char="●"/>
              <a:tabLst>
                <a:tab pos="625671" algn="l"/>
                <a:tab pos="626518" algn="l"/>
              </a:tabLst>
            </a:pPr>
            <a:r>
              <a:rPr sz="1467" spc="-7" dirty="0">
                <a:latin typeface="Arial" panose="020B0604020202020204" pitchFamily="34" charset="0"/>
                <a:cs typeface="Arial" panose="020B0604020202020204" pitchFamily="34" charset="0"/>
              </a:rPr>
              <a:t>Exploratory</a:t>
            </a:r>
            <a:r>
              <a:rPr sz="1467" spc="-93" dirty="0">
                <a:latin typeface="Arial" panose="020B0604020202020204" pitchFamily="34" charset="0"/>
                <a:cs typeface="Arial" panose="020B0604020202020204" pitchFamily="34" charset="0"/>
              </a:rPr>
              <a:t> </a:t>
            </a:r>
            <a:r>
              <a:rPr sz="1467" spc="100" dirty="0">
                <a:latin typeface="Arial" panose="020B0604020202020204" pitchFamily="34" charset="0"/>
                <a:cs typeface="Arial" panose="020B0604020202020204" pitchFamily="34" charset="0"/>
              </a:rPr>
              <a:t>data</a:t>
            </a:r>
            <a:r>
              <a:rPr sz="1467" spc="-93" dirty="0">
                <a:latin typeface="Arial" panose="020B0604020202020204" pitchFamily="34" charset="0"/>
                <a:cs typeface="Arial" panose="020B0604020202020204" pitchFamily="34" charset="0"/>
              </a:rPr>
              <a:t> </a:t>
            </a:r>
            <a:r>
              <a:rPr sz="1467" spc="40" dirty="0">
                <a:latin typeface="Arial" panose="020B0604020202020204" pitchFamily="34" charset="0"/>
                <a:cs typeface="Arial" panose="020B0604020202020204" pitchFamily="34" charset="0"/>
              </a:rPr>
              <a:t>analysis</a:t>
            </a:r>
            <a:endParaRPr sz="1467" dirty="0">
              <a:latin typeface="Arial" panose="020B0604020202020204" pitchFamily="34" charset="0"/>
              <a:cs typeface="Arial" panose="020B0604020202020204" pitchFamily="34" charset="0"/>
            </a:endParaRPr>
          </a:p>
          <a:p>
            <a:pPr marL="626518" indent="-417396">
              <a:buFont typeface="Arial MT"/>
              <a:buChar char="●"/>
              <a:tabLst>
                <a:tab pos="625671" algn="l"/>
                <a:tab pos="626518" algn="l"/>
              </a:tabLst>
            </a:pPr>
            <a:r>
              <a:rPr sz="1467" spc="80" dirty="0">
                <a:latin typeface="Arial" panose="020B0604020202020204" pitchFamily="34" charset="0"/>
                <a:cs typeface="Arial" panose="020B0604020202020204" pitchFamily="34" charset="0"/>
              </a:rPr>
              <a:t>Summary</a:t>
            </a:r>
            <a:r>
              <a:rPr sz="1467" spc="-107" dirty="0">
                <a:latin typeface="Arial" panose="020B0604020202020204" pitchFamily="34" charset="0"/>
                <a:cs typeface="Arial" panose="020B0604020202020204" pitchFamily="34" charset="0"/>
              </a:rPr>
              <a:t> </a:t>
            </a:r>
            <a:r>
              <a:rPr sz="1467" spc="60" dirty="0">
                <a:latin typeface="Arial" panose="020B0604020202020204" pitchFamily="34" charset="0"/>
                <a:cs typeface="Arial" panose="020B0604020202020204" pitchFamily="34" charset="0"/>
              </a:rPr>
              <a:t>&amp;</a:t>
            </a:r>
            <a:r>
              <a:rPr sz="1467" spc="-100" dirty="0">
                <a:latin typeface="Arial" panose="020B0604020202020204" pitchFamily="34" charset="0"/>
                <a:cs typeface="Arial" panose="020B0604020202020204" pitchFamily="34" charset="0"/>
              </a:rPr>
              <a:t> </a:t>
            </a:r>
            <a:r>
              <a:rPr sz="1467" dirty="0">
                <a:latin typeface="Arial" panose="020B0604020202020204" pitchFamily="34" charset="0"/>
                <a:cs typeface="Arial" panose="020B0604020202020204" pitchFamily="34" charset="0"/>
              </a:rPr>
              <a:t>Insights</a:t>
            </a:r>
          </a:p>
        </p:txBody>
      </p:sp>
      <p:sp>
        <p:nvSpPr>
          <p:cNvPr id="12" name="object 12"/>
          <p:cNvSpPr txBox="1"/>
          <p:nvPr/>
        </p:nvSpPr>
        <p:spPr>
          <a:xfrm>
            <a:off x="1569934" y="3271744"/>
            <a:ext cx="2779607" cy="940621"/>
          </a:xfrm>
          <a:prstGeom prst="rect">
            <a:avLst/>
          </a:prstGeom>
        </p:spPr>
        <p:txBody>
          <a:bodyPr vert="horz" wrap="square" lIns="0" tIns="16933" rIns="0" bIns="0" rtlCol="0">
            <a:spAutoFit/>
          </a:bodyPr>
          <a:lstStyle/>
          <a:p>
            <a:pPr marL="16933">
              <a:spcBef>
                <a:spcPts val="133"/>
              </a:spcBef>
            </a:pPr>
            <a:r>
              <a:rPr sz="1600" b="1" spc="40" dirty="0">
                <a:latin typeface="Arial" panose="020B0604020202020204" pitchFamily="34" charset="0"/>
                <a:cs typeface="Arial" panose="020B0604020202020204" pitchFamily="34" charset="0"/>
              </a:rPr>
              <a:t>About</a:t>
            </a:r>
            <a:r>
              <a:rPr sz="1600" b="1" spc="-133" dirty="0">
                <a:latin typeface="Arial" panose="020B0604020202020204" pitchFamily="34" charset="0"/>
                <a:cs typeface="Arial" panose="020B0604020202020204" pitchFamily="34" charset="0"/>
              </a:rPr>
              <a:t> </a:t>
            </a:r>
            <a:r>
              <a:rPr sz="1600" b="1" spc="33" dirty="0">
                <a:latin typeface="Arial" panose="020B0604020202020204" pitchFamily="34" charset="0"/>
                <a:cs typeface="Arial" panose="020B0604020202020204" pitchFamily="34" charset="0"/>
              </a:rPr>
              <a:t>Market</a:t>
            </a:r>
            <a:r>
              <a:rPr sz="1600" b="1" spc="-133" dirty="0">
                <a:latin typeface="Arial" panose="020B0604020202020204" pitchFamily="34" charset="0"/>
                <a:cs typeface="Arial" panose="020B0604020202020204" pitchFamily="34" charset="0"/>
              </a:rPr>
              <a:t> </a:t>
            </a:r>
            <a:r>
              <a:rPr sz="1600" b="1" spc="33" dirty="0">
                <a:latin typeface="Arial" panose="020B0604020202020204" pitchFamily="34" charset="0"/>
                <a:cs typeface="Arial" panose="020B0604020202020204" pitchFamily="34" charset="0"/>
              </a:rPr>
              <a:t>Basket</a:t>
            </a:r>
            <a:endParaRPr sz="1600" dirty="0">
              <a:latin typeface="Arial" panose="020B0604020202020204" pitchFamily="34" charset="0"/>
              <a:cs typeface="Arial" panose="020B0604020202020204" pitchFamily="34" charset="0"/>
            </a:endParaRPr>
          </a:p>
          <a:p>
            <a:pPr marL="626518" indent="-417396">
              <a:buFont typeface="Arial MT"/>
              <a:buChar char="●"/>
              <a:tabLst>
                <a:tab pos="625671" algn="l"/>
                <a:tab pos="626518" algn="l"/>
              </a:tabLst>
            </a:pPr>
            <a:r>
              <a:rPr sz="1467" spc="87" dirty="0">
                <a:latin typeface="Arial" panose="020B0604020202020204" pitchFamily="34" charset="0"/>
                <a:cs typeface="Arial" panose="020B0604020202020204" pitchFamily="34" charset="0"/>
              </a:rPr>
              <a:t>What</a:t>
            </a:r>
            <a:r>
              <a:rPr sz="1467" spc="-73" dirty="0">
                <a:latin typeface="Arial" panose="020B0604020202020204" pitchFamily="34" charset="0"/>
                <a:cs typeface="Arial" panose="020B0604020202020204" pitchFamily="34" charset="0"/>
              </a:rPr>
              <a:t> </a:t>
            </a:r>
            <a:r>
              <a:rPr sz="1467" spc="-27" dirty="0">
                <a:latin typeface="Arial" panose="020B0604020202020204" pitchFamily="34" charset="0"/>
                <a:cs typeface="Arial" panose="020B0604020202020204" pitchFamily="34" charset="0"/>
              </a:rPr>
              <a:t>is</a:t>
            </a:r>
            <a:r>
              <a:rPr sz="1467" spc="-73" dirty="0">
                <a:latin typeface="Arial" panose="020B0604020202020204" pitchFamily="34" charset="0"/>
                <a:cs typeface="Arial" panose="020B0604020202020204" pitchFamily="34" charset="0"/>
              </a:rPr>
              <a:t> </a:t>
            </a:r>
            <a:r>
              <a:rPr sz="1467" spc="13" dirty="0">
                <a:latin typeface="Arial" panose="020B0604020202020204" pitchFamily="34" charset="0"/>
                <a:cs typeface="Arial" panose="020B0604020202020204" pitchFamily="34" charset="0"/>
              </a:rPr>
              <a:t>Market</a:t>
            </a:r>
            <a:r>
              <a:rPr sz="1467" spc="-73" dirty="0">
                <a:latin typeface="Arial" panose="020B0604020202020204" pitchFamily="34" charset="0"/>
                <a:cs typeface="Arial" panose="020B0604020202020204" pitchFamily="34" charset="0"/>
              </a:rPr>
              <a:t> </a:t>
            </a:r>
            <a:r>
              <a:rPr sz="1467" spc="53" dirty="0">
                <a:latin typeface="Arial" panose="020B0604020202020204" pitchFamily="34" charset="0"/>
                <a:cs typeface="Arial" panose="020B0604020202020204" pitchFamily="34" charset="0"/>
              </a:rPr>
              <a:t>Basket?</a:t>
            </a:r>
            <a:endParaRPr sz="1467" dirty="0">
              <a:latin typeface="Arial" panose="020B0604020202020204" pitchFamily="34" charset="0"/>
              <a:cs typeface="Arial" panose="020B0604020202020204" pitchFamily="34" charset="0"/>
            </a:endParaRPr>
          </a:p>
          <a:p>
            <a:pPr marL="626518" indent="-417396">
              <a:buFont typeface="Arial MT"/>
              <a:buChar char="●"/>
              <a:tabLst>
                <a:tab pos="625671" algn="l"/>
                <a:tab pos="626518" algn="l"/>
              </a:tabLst>
            </a:pPr>
            <a:r>
              <a:rPr sz="1467" spc="53" dirty="0">
                <a:latin typeface="Arial" panose="020B0604020202020204" pitchFamily="34" charset="0"/>
                <a:cs typeface="Arial" panose="020B0604020202020204" pitchFamily="34" charset="0"/>
              </a:rPr>
              <a:t>Approach</a:t>
            </a:r>
            <a:endParaRPr sz="1467" dirty="0">
              <a:latin typeface="Arial" panose="020B0604020202020204" pitchFamily="34" charset="0"/>
              <a:cs typeface="Arial" panose="020B0604020202020204" pitchFamily="34" charset="0"/>
            </a:endParaRPr>
          </a:p>
          <a:p>
            <a:pPr marL="626518" indent="-417396">
              <a:buFont typeface="Arial MT"/>
              <a:buChar char="●"/>
              <a:tabLst>
                <a:tab pos="625671" algn="l"/>
                <a:tab pos="626518" algn="l"/>
              </a:tabLst>
            </a:pPr>
            <a:r>
              <a:rPr sz="1467" spc="-53" dirty="0">
                <a:latin typeface="Arial" panose="020B0604020202020204" pitchFamily="34" charset="0"/>
                <a:cs typeface="Arial" panose="020B0604020202020204" pitchFamily="34" charset="0"/>
              </a:rPr>
              <a:t>KNIME</a:t>
            </a:r>
            <a:r>
              <a:rPr sz="1467" spc="-73" dirty="0">
                <a:latin typeface="Arial" panose="020B0604020202020204" pitchFamily="34" charset="0"/>
                <a:cs typeface="Arial" panose="020B0604020202020204" pitchFamily="34" charset="0"/>
              </a:rPr>
              <a:t> </a:t>
            </a:r>
            <a:r>
              <a:rPr sz="1467" dirty="0">
                <a:latin typeface="Arial" panose="020B0604020202020204" pitchFamily="34" charset="0"/>
                <a:cs typeface="Arial" panose="020B0604020202020204" pitchFamily="34" charset="0"/>
              </a:rPr>
              <a:t>Workflow</a:t>
            </a:r>
          </a:p>
        </p:txBody>
      </p:sp>
      <p:grpSp>
        <p:nvGrpSpPr>
          <p:cNvPr id="13" name="object 13"/>
          <p:cNvGrpSpPr/>
          <p:nvPr/>
        </p:nvGrpSpPr>
        <p:grpSpPr>
          <a:xfrm>
            <a:off x="925278" y="1967889"/>
            <a:ext cx="459740" cy="459740"/>
            <a:chOff x="693958" y="1475916"/>
            <a:chExt cx="344805" cy="344805"/>
          </a:xfrm>
        </p:grpSpPr>
        <p:sp>
          <p:nvSpPr>
            <p:cNvPr id="14" name="object 14"/>
            <p:cNvSpPr/>
            <p:nvPr/>
          </p:nvSpPr>
          <p:spPr>
            <a:xfrm>
              <a:off x="698721" y="1480678"/>
              <a:ext cx="335280" cy="335280"/>
            </a:xfrm>
            <a:custGeom>
              <a:avLst/>
              <a:gdLst/>
              <a:ahLst/>
              <a:cxnLst/>
              <a:rect l="l" t="t" r="r" b="b"/>
              <a:pathLst>
                <a:path w="335280" h="335280">
                  <a:moveTo>
                    <a:pt x="0" y="167347"/>
                  </a:moveTo>
                  <a:lnTo>
                    <a:pt x="5977" y="122859"/>
                  </a:lnTo>
                  <a:lnTo>
                    <a:pt x="22847" y="82883"/>
                  </a:lnTo>
                  <a:lnTo>
                    <a:pt x="49014" y="49014"/>
                  </a:lnTo>
                  <a:lnTo>
                    <a:pt x="82883" y="22847"/>
                  </a:lnTo>
                  <a:lnTo>
                    <a:pt x="122859" y="5977"/>
                  </a:lnTo>
                  <a:lnTo>
                    <a:pt x="167347" y="0"/>
                  </a:lnTo>
                  <a:lnTo>
                    <a:pt x="231388" y="12738"/>
                  </a:lnTo>
                  <a:lnTo>
                    <a:pt x="285679" y="49014"/>
                  </a:lnTo>
                  <a:lnTo>
                    <a:pt x="321955" y="103306"/>
                  </a:lnTo>
                  <a:lnTo>
                    <a:pt x="334694" y="167347"/>
                  </a:lnTo>
                  <a:lnTo>
                    <a:pt x="328716" y="211834"/>
                  </a:lnTo>
                  <a:lnTo>
                    <a:pt x="311846" y="251810"/>
                  </a:lnTo>
                  <a:lnTo>
                    <a:pt x="285679" y="285679"/>
                  </a:lnTo>
                  <a:lnTo>
                    <a:pt x="251810" y="311846"/>
                  </a:lnTo>
                  <a:lnTo>
                    <a:pt x="211834" y="328716"/>
                  </a:lnTo>
                  <a:lnTo>
                    <a:pt x="167347" y="334694"/>
                  </a:lnTo>
                  <a:lnTo>
                    <a:pt x="122859" y="328716"/>
                  </a:lnTo>
                  <a:lnTo>
                    <a:pt x="82883" y="311846"/>
                  </a:lnTo>
                  <a:lnTo>
                    <a:pt x="49014" y="285679"/>
                  </a:lnTo>
                  <a:lnTo>
                    <a:pt x="22847" y="251810"/>
                  </a:lnTo>
                  <a:lnTo>
                    <a:pt x="5977" y="211834"/>
                  </a:lnTo>
                  <a:lnTo>
                    <a:pt x="0" y="167347"/>
                  </a:ln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wrap="square" lIns="0" tIns="0" rIns="0" bIns="0" rtlCol="0"/>
            <a:lstStyle/>
            <a:p>
              <a:endParaRPr sz="2400" dirty="0"/>
            </a:p>
          </p:txBody>
        </p:sp>
        <p:sp>
          <p:nvSpPr>
            <p:cNvPr id="15" name="object 15"/>
            <p:cNvSpPr/>
            <p:nvPr/>
          </p:nvSpPr>
          <p:spPr>
            <a:xfrm>
              <a:off x="720650" y="1502608"/>
              <a:ext cx="290830" cy="290830"/>
            </a:xfrm>
            <a:custGeom>
              <a:avLst/>
              <a:gdLst/>
              <a:ahLst/>
              <a:cxnLst/>
              <a:rect l="l" t="t" r="r" b="b"/>
              <a:pathLst>
                <a:path w="290830" h="290830">
                  <a:moveTo>
                    <a:pt x="145417" y="290835"/>
                  </a:moveTo>
                  <a:lnTo>
                    <a:pt x="99454" y="283421"/>
                  </a:lnTo>
                  <a:lnTo>
                    <a:pt x="59535" y="262777"/>
                  </a:lnTo>
                  <a:lnTo>
                    <a:pt x="28057" y="231299"/>
                  </a:lnTo>
                  <a:lnTo>
                    <a:pt x="7413" y="191380"/>
                  </a:lnTo>
                  <a:lnTo>
                    <a:pt x="0" y="145417"/>
                  </a:lnTo>
                  <a:lnTo>
                    <a:pt x="7413" y="99454"/>
                  </a:lnTo>
                  <a:lnTo>
                    <a:pt x="28057" y="59535"/>
                  </a:lnTo>
                  <a:lnTo>
                    <a:pt x="59535" y="28057"/>
                  </a:lnTo>
                  <a:lnTo>
                    <a:pt x="99454" y="7413"/>
                  </a:lnTo>
                  <a:lnTo>
                    <a:pt x="145417" y="0"/>
                  </a:lnTo>
                  <a:lnTo>
                    <a:pt x="173919" y="2819"/>
                  </a:lnTo>
                  <a:lnTo>
                    <a:pt x="226095" y="24431"/>
                  </a:lnTo>
                  <a:lnTo>
                    <a:pt x="266403" y="64739"/>
                  </a:lnTo>
                  <a:lnTo>
                    <a:pt x="288015" y="116915"/>
                  </a:lnTo>
                  <a:lnTo>
                    <a:pt x="290835" y="145417"/>
                  </a:lnTo>
                  <a:lnTo>
                    <a:pt x="283421" y="191380"/>
                  </a:lnTo>
                  <a:lnTo>
                    <a:pt x="262777" y="231299"/>
                  </a:lnTo>
                  <a:lnTo>
                    <a:pt x="231299" y="262777"/>
                  </a:lnTo>
                  <a:lnTo>
                    <a:pt x="191380" y="283421"/>
                  </a:lnTo>
                  <a:lnTo>
                    <a:pt x="145417" y="290835"/>
                  </a:lnTo>
                  <a:close/>
                </a:path>
              </a:pathLst>
            </a:custGeom>
          </p:spPr>
          <p:style>
            <a:lnRef idx="2">
              <a:schemeClr val="accent3">
                <a:shade val="15000"/>
              </a:schemeClr>
            </a:lnRef>
            <a:fillRef idx="1">
              <a:schemeClr val="accent3"/>
            </a:fillRef>
            <a:effectRef idx="0">
              <a:schemeClr val="accent3"/>
            </a:effectRef>
            <a:fontRef idx="minor">
              <a:schemeClr val="lt1"/>
            </a:fontRef>
          </p:style>
          <p:txBody>
            <a:bodyPr wrap="square" lIns="0" tIns="0" rIns="0" bIns="0" rtlCol="0"/>
            <a:lstStyle/>
            <a:p>
              <a:endParaRPr sz="2400"/>
            </a:p>
          </p:txBody>
        </p:sp>
        <p:sp>
          <p:nvSpPr>
            <p:cNvPr id="16" name="object 16"/>
            <p:cNvSpPr/>
            <p:nvPr/>
          </p:nvSpPr>
          <p:spPr>
            <a:xfrm>
              <a:off x="720650" y="1502608"/>
              <a:ext cx="290830" cy="290830"/>
            </a:xfrm>
            <a:custGeom>
              <a:avLst/>
              <a:gdLst/>
              <a:ahLst/>
              <a:cxnLst/>
              <a:rect l="l" t="t" r="r" b="b"/>
              <a:pathLst>
                <a:path w="290830" h="290830">
                  <a:moveTo>
                    <a:pt x="0" y="145417"/>
                  </a:moveTo>
                  <a:lnTo>
                    <a:pt x="7413" y="99454"/>
                  </a:lnTo>
                  <a:lnTo>
                    <a:pt x="28057" y="59535"/>
                  </a:lnTo>
                  <a:lnTo>
                    <a:pt x="59535" y="28057"/>
                  </a:lnTo>
                  <a:lnTo>
                    <a:pt x="99454" y="7413"/>
                  </a:lnTo>
                  <a:lnTo>
                    <a:pt x="145417" y="0"/>
                  </a:lnTo>
                  <a:lnTo>
                    <a:pt x="201066" y="11069"/>
                  </a:lnTo>
                  <a:lnTo>
                    <a:pt x="248243" y="42591"/>
                  </a:lnTo>
                  <a:lnTo>
                    <a:pt x="279765" y="89768"/>
                  </a:lnTo>
                  <a:lnTo>
                    <a:pt x="290835" y="145417"/>
                  </a:lnTo>
                  <a:lnTo>
                    <a:pt x="283421" y="191380"/>
                  </a:lnTo>
                  <a:lnTo>
                    <a:pt x="262777" y="231299"/>
                  </a:lnTo>
                  <a:lnTo>
                    <a:pt x="231299" y="262777"/>
                  </a:lnTo>
                  <a:lnTo>
                    <a:pt x="191380" y="283421"/>
                  </a:lnTo>
                  <a:lnTo>
                    <a:pt x="145417" y="290835"/>
                  </a:lnTo>
                  <a:lnTo>
                    <a:pt x="99454" y="283421"/>
                  </a:lnTo>
                  <a:lnTo>
                    <a:pt x="59535" y="262777"/>
                  </a:lnTo>
                  <a:lnTo>
                    <a:pt x="28057" y="231299"/>
                  </a:lnTo>
                  <a:lnTo>
                    <a:pt x="7413" y="191380"/>
                  </a:lnTo>
                  <a:lnTo>
                    <a:pt x="0" y="145417"/>
                  </a:ln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wrap="square" lIns="0" tIns="0" rIns="0" bIns="0" rtlCol="0"/>
            <a:lstStyle/>
            <a:p>
              <a:endParaRPr sz="2400"/>
            </a:p>
          </p:txBody>
        </p:sp>
      </p:grpSp>
      <p:grpSp>
        <p:nvGrpSpPr>
          <p:cNvPr id="17" name="object 17"/>
          <p:cNvGrpSpPr/>
          <p:nvPr/>
        </p:nvGrpSpPr>
        <p:grpSpPr>
          <a:xfrm>
            <a:off x="925278" y="3156873"/>
            <a:ext cx="459740" cy="459740"/>
            <a:chOff x="693958" y="2367654"/>
            <a:chExt cx="344805" cy="344805"/>
          </a:xfrm>
        </p:grpSpPr>
        <p:sp>
          <p:nvSpPr>
            <p:cNvPr id="18" name="object 18"/>
            <p:cNvSpPr/>
            <p:nvPr/>
          </p:nvSpPr>
          <p:spPr>
            <a:xfrm>
              <a:off x="698721" y="2372416"/>
              <a:ext cx="335280" cy="335280"/>
            </a:xfrm>
            <a:custGeom>
              <a:avLst/>
              <a:gdLst/>
              <a:ahLst/>
              <a:cxnLst/>
              <a:rect l="l" t="t" r="r" b="b"/>
              <a:pathLst>
                <a:path w="335280" h="335280">
                  <a:moveTo>
                    <a:pt x="0" y="167347"/>
                  </a:moveTo>
                  <a:lnTo>
                    <a:pt x="5977" y="122859"/>
                  </a:lnTo>
                  <a:lnTo>
                    <a:pt x="22847" y="82883"/>
                  </a:lnTo>
                  <a:lnTo>
                    <a:pt x="49014" y="49014"/>
                  </a:lnTo>
                  <a:lnTo>
                    <a:pt x="82883" y="22847"/>
                  </a:lnTo>
                  <a:lnTo>
                    <a:pt x="122859" y="5977"/>
                  </a:lnTo>
                  <a:lnTo>
                    <a:pt x="167347" y="0"/>
                  </a:lnTo>
                  <a:lnTo>
                    <a:pt x="231388" y="12738"/>
                  </a:lnTo>
                  <a:lnTo>
                    <a:pt x="285679" y="49014"/>
                  </a:lnTo>
                  <a:lnTo>
                    <a:pt x="321955" y="103306"/>
                  </a:lnTo>
                  <a:lnTo>
                    <a:pt x="334694" y="167347"/>
                  </a:lnTo>
                  <a:lnTo>
                    <a:pt x="328716" y="211834"/>
                  </a:lnTo>
                  <a:lnTo>
                    <a:pt x="311846" y="251810"/>
                  </a:lnTo>
                  <a:lnTo>
                    <a:pt x="285679" y="285679"/>
                  </a:lnTo>
                  <a:lnTo>
                    <a:pt x="251810" y="311846"/>
                  </a:lnTo>
                  <a:lnTo>
                    <a:pt x="211834" y="328716"/>
                  </a:lnTo>
                  <a:lnTo>
                    <a:pt x="167347" y="334694"/>
                  </a:lnTo>
                  <a:lnTo>
                    <a:pt x="122859" y="328716"/>
                  </a:lnTo>
                  <a:lnTo>
                    <a:pt x="82883" y="311846"/>
                  </a:lnTo>
                  <a:lnTo>
                    <a:pt x="49014" y="285679"/>
                  </a:lnTo>
                  <a:lnTo>
                    <a:pt x="22847" y="251810"/>
                  </a:lnTo>
                  <a:lnTo>
                    <a:pt x="5977" y="211834"/>
                  </a:lnTo>
                  <a:lnTo>
                    <a:pt x="0" y="167347"/>
                  </a:ln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wrap="square" lIns="0" tIns="0" rIns="0" bIns="0" rtlCol="0"/>
            <a:lstStyle/>
            <a:p>
              <a:endParaRPr sz="2400"/>
            </a:p>
          </p:txBody>
        </p:sp>
        <p:sp>
          <p:nvSpPr>
            <p:cNvPr id="19" name="object 19"/>
            <p:cNvSpPr/>
            <p:nvPr/>
          </p:nvSpPr>
          <p:spPr>
            <a:xfrm>
              <a:off x="720650" y="2394346"/>
              <a:ext cx="290830" cy="290830"/>
            </a:xfrm>
            <a:custGeom>
              <a:avLst/>
              <a:gdLst/>
              <a:ahLst/>
              <a:cxnLst/>
              <a:rect l="l" t="t" r="r" b="b"/>
              <a:pathLst>
                <a:path w="290830" h="290830">
                  <a:moveTo>
                    <a:pt x="145417" y="290835"/>
                  </a:moveTo>
                  <a:lnTo>
                    <a:pt x="99454" y="283421"/>
                  </a:lnTo>
                  <a:lnTo>
                    <a:pt x="59535" y="262778"/>
                  </a:lnTo>
                  <a:lnTo>
                    <a:pt x="28057" y="231299"/>
                  </a:lnTo>
                  <a:lnTo>
                    <a:pt x="7413" y="191380"/>
                  </a:lnTo>
                  <a:lnTo>
                    <a:pt x="0" y="145417"/>
                  </a:lnTo>
                  <a:lnTo>
                    <a:pt x="7413" y="99454"/>
                  </a:lnTo>
                  <a:lnTo>
                    <a:pt x="28057" y="59535"/>
                  </a:lnTo>
                  <a:lnTo>
                    <a:pt x="59535" y="28057"/>
                  </a:lnTo>
                  <a:lnTo>
                    <a:pt x="99454" y="7413"/>
                  </a:lnTo>
                  <a:lnTo>
                    <a:pt x="145417" y="0"/>
                  </a:lnTo>
                  <a:lnTo>
                    <a:pt x="173919" y="2819"/>
                  </a:lnTo>
                  <a:lnTo>
                    <a:pt x="226095" y="24431"/>
                  </a:lnTo>
                  <a:lnTo>
                    <a:pt x="266403" y="64739"/>
                  </a:lnTo>
                  <a:lnTo>
                    <a:pt x="288015" y="116915"/>
                  </a:lnTo>
                  <a:lnTo>
                    <a:pt x="290835" y="145417"/>
                  </a:lnTo>
                  <a:lnTo>
                    <a:pt x="283421" y="191380"/>
                  </a:lnTo>
                  <a:lnTo>
                    <a:pt x="262777" y="231299"/>
                  </a:lnTo>
                  <a:lnTo>
                    <a:pt x="231299" y="262778"/>
                  </a:lnTo>
                  <a:lnTo>
                    <a:pt x="191380" y="283421"/>
                  </a:lnTo>
                  <a:lnTo>
                    <a:pt x="145417" y="290835"/>
                  </a:lnTo>
                  <a:close/>
                </a:path>
              </a:pathLst>
            </a:custGeom>
          </p:spPr>
          <p:style>
            <a:lnRef idx="2">
              <a:schemeClr val="accent3">
                <a:shade val="15000"/>
              </a:schemeClr>
            </a:lnRef>
            <a:fillRef idx="1">
              <a:schemeClr val="accent3"/>
            </a:fillRef>
            <a:effectRef idx="0">
              <a:schemeClr val="accent3"/>
            </a:effectRef>
            <a:fontRef idx="minor">
              <a:schemeClr val="lt1"/>
            </a:fontRef>
          </p:style>
          <p:txBody>
            <a:bodyPr wrap="square" lIns="0" tIns="0" rIns="0" bIns="0" rtlCol="0"/>
            <a:lstStyle/>
            <a:p>
              <a:endParaRPr sz="2400"/>
            </a:p>
          </p:txBody>
        </p:sp>
        <p:sp>
          <p:nvSpPr>
            <p:cNvPr id="20" name="object 20"/>
            <p:cNvSpPr/>
            <p:nvPr/>
          </p:nvSpPr>
          <p:spPr>
            <a:xfrm>
              <a:off x="720650" y="2394346"/>
              <a:ext cx="290830" cy="290830"/>
            </a:xfrm>
            <a:custGeom>
              <a:avLst/>
              <a:gdLst/>
              <a:ahLst/>
              <a:cxnLst/>
              <a:rect l="l" t="t" r="r" b="b"/>
              <a:pathLst>
                <a:path w="290830" h="290830">
                  <a:moveTo>
                    <a:pt x="0" y="145417"/>
                  </a:moveTo>
                  <a:lnTo>
                    <a:pt x="7413" y="99454"/>
                  </a:lnTo>
                  <a:lnTo>
                    <a:pt x="28057" y="59535"/>
                  </a:lnTo>
                  <a:lnTo>
                    <a:pt x="59535" y="28057"/>
                  </a:lnTo>
                  <a:lnTo>
                    <a:pt x="99454" y="7413"/>
                  </a:lnTo>
                  <a:lnTo>
                    <a:pt x="145417" y="0"/>
                  </a:lnTo>
                  <a:lnTo>
                    <a:pt x="201066" y="11069"/>
                  </a:lnTo>
                  <a:lnTo>
                    <a:pt x="248243" y="42591"/>
                  </a:lnTo>
                  <a:lnTo>
                    <a:pt x="279765" y="89768"/>
                  </a:lnTo>
                  <a:lnTo>
                    <a:pt x="290835" y="145417"/>
                  </a:lnTo>
                  <a:lnTo>
                    <a:pt x="283421" y="191380"/>
                  </a:lnTo>
                  <a:lnTo>
                    <a:pt x="262777" y="231299"/>
                  </a:lnTo>
                  <a:lnTo>
                    <a:pt x="231299" y="262778"/>
                  </a:lnTo>
                  <a:lnTo>
                    <a:pt x="191380" y="283421"/>
                  </a:lnTo>
                  <a:lnTo>
                    <a:pt x="145417" y="290835"/>
                  </a:lnTo>
                  <a:lnTo>
                    <a:pt x="99454" y="283421"/>
                  </a:lnTo>
                  <a:lnTo>
                    <a:pt x="59535" y="262778"/>
                  </a:lnTo>
                  <a:lnTo>
                    <a:pt x="28057" y="231299"/>
                  </a:lnTo>
                  <a:lnTo>
                    <a:pt x="7413" y="191380"/>
                  </a:lnTo>
                  <a:lnTo>
                    <a:pt x="0" y="145417"/>
                  </a:ln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wrap="square" lIns="0" tIns="0" rIns="0" bIns="0" rtlCol="0"/>
            <a:lstStyle/>
            <a:p>
              <a:endParaRPr sz="2400"/>
            </a:p>
          </p:txBody>
        </p:sp>
      </p:grpSp>
      <p:sp>
        <p:nvSpPr>
          <p:cNvPr id="21" name="object 21"/>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dirty="0"/>
          </a:p>
        </p:txBody>
      </p:sp>
      <p:sp>
        <p:nvSpPr>
          <p:cNvPr id="22" name="object 22"/>
          <p:cNvSpPr txBox="1">
            <a:spLocks noGrp="1"/>
          </p:cNvSpPr>
          <p:nvPr>
            <p:ph type="title"/>
          </p:nvPr>
        </p:nvSpPr>
        <p:spPr>
          <a:xfrm>
            <a:off x="612700" y="194388"/>
            <a:ext cx="1973183" cy="573661"/>
          </a:xfrm>
          <a:prstGeom prst="rect">
            <a:avLst/>
          </a:prstGeom>
        </p:spPr>
        <p:txBody>
          <a:bodyPr vert="horz" wrap="square" lIns="0" tIns="19473" rIns="0" bIns="0" rtlCol="0" anchor="ctr">
            <a:spAutoFit/>
          </a:bodyPr>
          <a:lstStyle/>
          <a:p>
            <a:pPr marL="16933">
              <a:lnSpc>
                <a:spcPct val="100000"/>
              </a:lnSpc>
              <a:spcBef>
                <a:spcPts val="153"/>
              </a:spcBef>
            </a:pPr>
            <a:r>
              <a:rPr sz="3600" spc="152" dirty="0">
                <a:latin typeface="Arial" panose="020B0604020202020204" pitchFamily="34" charset="0"/>
                <a:cs typeface="Arial" panose="020B0604020202020204" pitchFamily="34" charset="0"/>
              </a:rPr>
              <a:t>Agenda</a:t>
            </a:r>
            <a:endParaRPr sz="3600" dirty="0">
              <a:latin typeface="Arial" panose="020B0604020202020204" pitchFamily="34" charset="0"/>
              <a:cs typeface="Arial" panose="020B0604020202020204" pitchFamily="34" charset="0"/>
            </a:endParaRPr>
          </a:p>
        </p:txBody>
      </p:sp>
      <p:sp>
        <p:nvSpPr>
          <p:cNvPr id="23" name="object 23"/>
          <p:cNvSpPr txBox="1"/>
          <p:nvPr/>
        </p:nvSpPr>
        <p:spPr>
          <a:xfrm>
            <a:off x="1569934" y="4490943"/>
            <a:ext cx="3775287" cy="714853"/>
          </a:xfrm>
          <a:prstGeom prst="rect">
            <a:avLst/>
          </a:prstGeom>
        </p:spPr>
        <p:txBody>
          <a:bodyPr vert="horz" wrap="square" lIns="0" tIns="16933" rIns="0" bIns="0" rtlCol="0">
            <a:spAutoFit/>
          </a:bodyPr>
          <a:lstStyle/>
          <a:p>
            <a:pPr marL="16933">
              <a:spcBef>
                <a:spcPts val="133"/>
              </a:spcBef>
            </a:pPr>
            <a:r>
              <a:rPr sz="1600" b="1" spc="47" dirty="0">
                <a:latin typeface="Arial" panose="020B0604020202020204" pitchFamily="34" charset="0"/>
                <a:cs typeface="Arial" panose="020B0604020202020204" pitchFamily="34" charset="0"/>
              </a:rPr>
              <a:t>Associations</a:t>
            </a:r>
            <a:endParaRPr sz="1600" dirty="0">
              <a:latin typeface="Arial" panose="020B0604020202020204" pitchFamily="34" charset="0"/>
              <a:cs typeface="Arial" panose="020B0604020202020204" pitchFamily="34" charset="0"/>
            </a:endParaRPr>
          </a:p>
          <a:p>
            <a:pPr marL="626518" indent="-417396">
              <a:spcBef>
                <a:spcPts val="7"/>
              </a:spcBef>
              <a:buFont typeface="Arial MT"/>
              <a:buChar char="●"/>
              <a:tabLst>
                <a:tab pos="625671" algn="l"/>
                <a:tab pos="626518" algn="l"/>
              </a:tabLst>
            </a:pPr>
            <a:r>
              <a:rPr sz="1467" spc="27" dirty="0">
                <a:latin typeface="Arial" panose="020B0604020202020204" pitchFamily="34" charset="0"/>
                <a:cs typeface="Arial" panose="020B0604020202020204" pitchFamily="34" charset="0"/>
              </a:rPr>
              <a:t>Association</a:t>
            </a:r>
            <a:r>
              <a:rPr sz="1467" spc="-73" dirty="0">
                <a:latin typeface="Arial" panose="020B0604020202020204" pitchFamily="34" charset="0"/>
                <a:cs typeface="Arial" panose="020B0604020202020204" pitchFamily="34" charset="0"/>
              </a:rPr>
              <a:t> </a:t>
            </a:r>
            <a:r>
              <a:rPr sz="1467" dirty="0">
                <a:latin typeface="Arial" panose="020B0604020202020204" pitchFamily="34" charset="0"/>
                <a:cs typeface="Arial" panose="020B0604020202020204" pitchFamily="34" charset="0"/>
              </a:rPr>
              <a:t>Rule</a:t>
            </a:r>
          </a:p>
          <a:p>
            <a:pPr marL="626518" indent="-417396">
              <a:buFont typeface="Arial MT"/>
              <a:buChar char="●"/>
              <a:tabLst>
                <a:tab pos="625671" algn="l"/>
                <a:tab pos="626518" algn="l"/>
              </a:tabLst>
            </a:pPr>
            <a:r>
              <a:rPr sz="1467" spc="13" dirty="0">
                <a:latin typeface="Arial" panose="020B0604020202020204" pitchFamily="34" charset="0"/>
                <a:cs typeface="Arial" panose="020B0604020202020204" pitchFamily="34" charset="0"/>
              </a:rPr>
              <a:t>Market</a:t>
            </a:r>
            <a:r>
              <a:rPr sz="1467" spc="-73" dirty="0">
                <a:latin typeface="Arial" panose="020B0604020202020204" pitchFamily="34" charset="0"/>
                <a:cs typeface="Arial" panose="020B0604020202020204" pitchFamily="34" charset="0"/>
              </a:rPr>
              <a:t> </a:t>
            </a:r>
            <a:r>
              <a:rPr sz="1467" spc="33" dirty="0">
                <a:latin typeface="Arial" panose="020B0604020202020204" pitchFamily="34" charset="0"/>
                <a:cs typeface="Arial" panose="020B0604020202020204" pitchFamily="34" charset="0"/>
              </a:rPr>
              <a:t>Basket</a:t>
            </a:r>
            <a:r>
              <a:rPr sz="1467" spc="-67" dirty="0">
                <a:latin typeface="Arial" panose="020B0604020202020204" pitchFamily="34" charset="0"/>
                <a:cs typeface="Arial" panose="020B0604020202020204" pitchFamily="34" charset="0"/>
              </a:rPr>
              <a:t> </a:t>
            </a:r>
            <a:r>
              <a:rPr sz="1467" spc="53" dirty="0">
                <a:latin typeface="Arial" panose="020B0604020202020204" pitchFamily="34" charset="0"/>
                <a:cs typeface="Arial" panose="020B0604020202020204" pitchFamily="34" charset="0"/>
              </a:rPr>
              <a:t>Recommendations</a:t>
            </a:r>
            <a:endParaRPr sz="1467" dirty="0">
              <a:latin typeface="Arial" panose="020B0604020202020204" pitchFamily="34" charset="0"/>
              <a:cs typeface="Arial" panose="020B0604020202020204" pitchFamily="34" charset="0"/>
            </a:endParaRPr>
          </a:p>
        </p:txBody>
      </p:sp>
      <p:grpSp>
        <p:nvGrpSpPr>
          <p:cNvPr id="24" name="object 24"/>
          <p:cNvGrpSpPr/>
          <p:nvPr/>
        </p:nvGrpSpPr>
        <p:grpSpPr>
          <a:xfrm>
            <a:off x="925278" y="4477671"/>
            <a:ext cx="459740" cy="459740"/>
            <a:chOff x="693958" y="3358253"/>
            <a:chExt cx="344805" cy="344805"/>
          </a:xfrm>
        </p:grpSpPr>
        <p:sp>
          <p:nvSpPr>
            <p:cNvPr id="25" name="object 25"/>
            <p:cNvSpPr/>
            <p:nvPr/>
          </p:nvSpPr>
          <p:spPr>
            <a:xfrm>
              <a:off x="698721" y="3363016"/>
              <a:ext cx="335280" cy="335280"/>
            </a:xfrm>
            <a:custGeom>
              <a:avLst/>
              <a:gdLst/>
              <a:ahLst/>
              <a:cxnLst/>
              <a:rect l="l" t="t" r="r" b="b"/>
              <a:pathLst>
                <a:path w="335280" h="335279">
                  <a:moveTo>
                    <a:pt x="0" y="167347"/>
                  </a:moveTo>
                  <a:lnTo>
                    <a:pt x="5977" y="122859"/>
                  </a:lnTo>
                  <a:lnTo>
                    <a:pt x="22847" y="82883"/>
                  </a:lnTo>
                  <a:lnTo>
                    <a:pt x="49014" y="49014"/>
                  </a:lnTo>
                  <a:lnTo>
                    <a:pt x="82883" y="22847"/>
                  </a:lnTo>
                  <a:lnTo>
                    <a:pt x="122859" y="5977"/>
                  </a:lnTo>
                  <a:lnTo>
                    <a:pt x="167347" y="0"/>
                  </a:lnTo>
                  <a:lnTo>
                    <a:pt x="231388" y="12738"/>
                  </a:lnTo>
                  <a:lnTo>
                    <a:pt x="285679" y="49014"/>
                  </a:lnTo>
                  <a:lnTo>
                    <a:pt x="321955" y="103306"/>
                  </a:lnTo>
                  <a:lnTo>
                    <a:pt x="334694" y="167347"/>
                  </a:lnTo>
                  <a:lnTo>
                    <a:pt x="328716" y="211834"/>
                  </a:lnTo>
                  <a:lnTo>
                    <a:pt x="311846" y="251810"/>
                  </a:lnTo>
                  <a:lnTo>
                    <a:pt x="285679" y="285679"/>
                  </a:lnTo>
                  <a:lnTo>
                    <a:pt x="251810" y="311846"/>
                  </a:lnTo>
                  <a:lnTo>
                    <a:pt x="211834" y="328716"/>
                  </a:lnTo>
                  <a:lnTo>
                    <a:pt x="167347" y="334694"/>
                  </a:lnTo>
                  <a:lnTo>
                    <a:pt x="122859" y="328716"/>
                  </a:lnTo>
                  <a:lnTo>
                    <a:pt x="82883" y="311846"/>
                  </a:lnTo>
                  <a:lnTo>
                    <a:pt x="49014" y="285679"/>
                  </a:lnTo>
                  <a:lnTo>
                    <a:pt x="22847" y="251810"/>
                  </a:lnTo>
                  <a:lnTo>
                    <a:pt x="5977" y="211834"/>
                  </a:lnTo>
                  <a:lnTo>
                    <a:pt x="0" y="167347"/>
                  </a:ln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wrap="square" lIns="0" tIns="0" rIns="0" bIns="0" rtlCol="0"/>
            <a:lstStyle/>
            <a:p>
              <a:endParaRPr sz="2400"/>
            </a:p>
          </p:txBody>
        </p:sp>
        <p:sp>
          <p:nvSpPr>
            <p:cNvPr id="26" name="object 26"/>
            <p:cNvSpPr/>
            <p:nvPr/>
          </p:nvSpPr>
          <p:spPr>
            <a:xfrm>
              <a:off x="720650" y="3384946"/>
              <a:ext cx="290830" cy="290830"/>
            </a:xfrm>
            <a:custGeom>
              <a:avLst/>
              <a:gdLst/>
              <a:ahLst/>
              <a:cxnLst/>
              <a:rect l="l" t="t" r="r" b="b"/>
              <a:pathLst>
                <a:path w="290830" h="290829">
                  <a:moveTo>
                    <a:pt x="145417" y="290834"/>
                  </a:moveTo>
                  <a:lnTo>
                    <a:pt x="99454" y="283421"/>
                  </a:lnTo>
                  <a:lnTo>
                    <a:pt x="59535" y="262777"/>
                  </a:lnTo>
                  <a:lnTo>
                    <a:pt x="28057" y="231298"/>
                  </a:lnTo>
                  <a:lnTo>
                    <a:pt x="7413" y="191380"/>
                  </a:lnTo>
                  <a:lnTo>
                    <a:pt x="0" y="145417"/>
                  </a:lnTo>
                  <a:lnTo>
                    <a:pt x="7413" y="99454"/>
                  </a:lnTo>
                  <a:lnTo>
                    <a:pt x="28057" y="59535"/>
                  </a:lnTo>
                  <a:lnTo>
                    <a:pt x="59535" y="28057"/>
                  </a:lnTo>
                  <a:lnTo>
                    <a:pt x="99454" y="7413"/>
                  </a:lnTo>
                  <a:lnTo>
                    <a:pt x="145417" y="0"/>
                  </a:lnTo>
                  <a:lnTo>
                    <a:pt x="173919" y="2819"/>
                  </a:lnTo>
                  <a:lnTo>
                    <a:pt x="226095" y="24431"/>
                  </a:lnTo>
                  <a:lnTo>
                    <a:pt x="266403" y="64739"/>
                  </a:lnTo>
                  <a:lnTo>
                    <a:pt x="288015" y="116915"/>
                  </a:lnTo>
                  <a:lnTo>
                    <a:pt x="290835" y="145417"/>
                  </a:lnTo>
                  <a:lnTo>
                    <a:pt x="283421" y="191380"/>
                  </a:lnTo>
                  <a:lnTo>
                    <a:pt x="262777" y="231298"/>
                  </a:lnTo>
                  <a:lnTo>
                    <a:pt x="231299" y="262777"/>
                  </a:lnTo>
                  <a:lnTo>
                    <a:pt x="191380" y="283421"/>
                  </a:lnTo>
                  <a:lnTo>
                    <a:pt x="145417" y="290834"/>
                  </a:lnTo>
                  <a:close/>
                </a:path>
              </a:pathLst>
            </a:custGeom>
          </p:spPr>
          <p:style>
            <a:lnRef idx="2">
              <a:schemeClr val="accent3">
                <a:shade val="15000"/>
              </a:schemeClr>
            </a:lnRef>
            <a:fillRef idx="1">
              <a:schemeClr val="accent3"/>
            </a:fillRef>
            <a:effectRef idx="0">
              <a:schemeClr val="accent3"/>
            </a:effectRef>
            <a:fontRef idx="minor">
              <a:schemeClr val="lt1"/>
            </a:fontRef>
          </p:style>
          <p:txBody>
            <a:bodyPr wrap="square" lIns="0" tIns="0" rIns="0" bIns="0" rtlCol="0"/>
            <a:lstStyle/>
            <a:p>
              <a:endParaRPr sz="2400"/>
            </a:p>
          </p:txBody>
        </p:sp>
        <p:sp>
          <p:nvSpPr>
            <p:cNvPr id="27" name="object 27"/>
            <p:cNvSpPr/>
            <p:nvPr/>
          </p:nvSpPr>
          <p:spPr>
            <a:xfrm>
              <a:off x="720650" y="3384946"/>
              <a:ext cx="290830" cy="290830"/>
            </a:xfrm>
            <a:custGeom>
              <a:avLst/>
              <a:gdLst/>
              <a:ahLst/>
              <a:cxnLst/>
              <a:rect l="l" t="t" r="r" b="b"/>
              <a:pathLst>
                <a:path w="290830" h="290829">
                  <a:moveTo>
                    <a:pt x="0" y="145417"/>
                  </a:moveTo>
                  <a:lnTo>
                    <a:pt x="7413" y="99454"/>
                  </a:lnTo>
                  <a:lnTo>
                    <a:pt x="28057" y="59535"/>
                  </a:lnTo>
                  <a:lnTo>
                    <a:pt x="59535" y="28057"/>
                  </a:lnTo>
                  <a:lnTo>
                    <a:pt x="99454" y="7413"/>
                  </a:lnTo>
                  <a:lnTo>
                    <a:pt x="145417" y="0"/>
                  </a:lnTo>
                  <a:lnTo>
                    <a:pt x="201066" y="11069"/>
                  </a:lnTo>
                  <a:lnTo>
                    <a:pt x="248243" y="42591"/>
                  </a:lnTo>
                  <a:lnTo>
                    <a:pt x="279765" y="89768"/>
                  </a:lnTo>
                  <a:lnTo>
                    <a:pt x="290835" y="145417"/>
                  </a:lnTo>
                  <a:lnTo>
                    <a:pt x="283421" y="191380"/>
                  </a:lnTo>
                  <a:lnTo>
                    <a:pt x="262777" y="231298"/>
                  </a:lnTo>
                  <a:lnTo>
                    <a:pt x="231299" y="262777"/>
                  </a:lnTo>
                  <a:lnTo>
                    <a:pt x="191380" y="283421"/>
                  </a:lnTo>
                  <a:lnTo>
                    <a:pt x="145417" y="290834"/>
                  </a:lnTo>
                  <a:lnTo>
                    <a:pt x="99454" y="283421"/>
                  </a:lnTo>
                  <a:lnTo>
                    <a:pt x="59535" y="262777"/>
                  </a:lnTo>
                  <a:lnTo>
                    <a:pt x="28057" y="231298"/>
                  </a:lnTo>
                  <a:lnTo>
                    <a:pt x="7413" y="191380"/>
                  </a:lnTo>
                  <a:lnTo>
                    <a:pt x="0" y="145417"/>
                  </a:ln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wrap="square" lIns="0" tIns="0" rIns="0" bIns="0" rtlCol="0"/>
            <a:lstStyle/>
            <a:p>
              <a:endParaRPr sz="2400"/>
            </a:p>
          </p:txBody>
        </p:sp>
      </p:grpSp>
      <p:grpSp>
        <p:nvGrpSpPr>
          <p:cNvPr id="28" name="object 28"/>
          <p:cNvGrpSpPr/>
          <p:nvPr/>
        </p:nvGrpSpPr>
        <p:grpSpPr>
          <a:xfrm>
            <a:off x="925278" y="5523889"/>
            <a:ext cx="459740" cy="459740"/>
            <a:chOff x="693958" y="4142916"/>
            <a:chExt cx="344805" cy="344805"/>
          </a:xfrm>
        </p:grpSpPr>
        <p:sp>
          <p:nvSpPr>
            <p:cNvPr id="29" name="object 29"/>
            <p:cNvSpPr/>
            <p:nvPr/>
          </p:nvSpPr>
          <p:spPr>
            <a:xfrm>
              <a:off x="698721" y="4147678"/>
              <a:ext cx="335280" cy="335280"/>
            </a:xfrm>
            <a:custGeom>
              <a:avLst/>
              <a:gdLst/>
              <a:ahLst/>
              <a:cxnLst/>
              <a:rect l="l" t="t" r="r" b="b"/>
              <a:pathLst>
                <a:path w="335280" h="335279">
                  <a:moveTo>
                    <a:pt x="0" y="167347"/>
                  </a:moveTo>
                  <a:lnTo>
                    <a:pt x="5977" y="122859"/>
                  </a:lnTo>
                  <a:lnTo>
                    <a:pt x="22847" y="82883"/>
                  </a:lnTo>
                  <a:lnTo>
                    <a:pt x="49014" y="49014"/>
                  </a:lnTo>
                  <a:lnTo>
                    <a:pt x="82883" y="22847"/>
                  </a:lnTo>
                  <a:lnTo>
                    <a:pt x="122859" y="5977"/>
                  </a:lnTo>
                  <a:lnTo>
                    <a:pt x="167347" y="0"/>
                  </a:lnTo>
                  <a:lnTo>
                    <a:pt x="231388" y="12738"/>
                  </a:lnTo>
                  <a:lnTo>
                    <a:pt x="285679" y="49014"/>
                  </a:lnTo>
                  <a:lnTo>
                    <a:pt x="321955" y="103306"/>
                  </a:lnTo>
                  <a:lnTo>
                    <a:pt x="334694" y="167347"/>
                  </a:lnTo>
                  <a:lnTo>
                    <a:pt x="328716" y="211834"/>
                  </a:lnTo>
                  <a:lnTo>
                    <a:pt x="311846" y="251810"/>
                  </a:lnTo>
                  <a:lnTo>
                    <a:pt x="285679" y="285679"/>
                  </a:lnTo>
                  <a:lnTo>
                    <a:pt x="251810" y="311846"/>
                  </a:lnTo>
                  <a:lnTo>
                    <a:pt x="211834" y="328716"/>
                  </a:lnTo>
                  <a:lnTo>
                    <a:pt x="167347" y="334694"/>
                  </a:lnTo>
                  <a:lnTo>
                    <a:pt x="122859" y="328716"/>
                  </a:lnTo>
                  <a:lnTo>
                    <a:pt x="82883" y="311846"/>
                  </a:lnTo>
                  <a:lnTo>
                    <a:pt x="49014" y="285679"/>
                  </a:lnTo>
                  <a:lnTo>
                    <a:pt x="22847" y="251810"/>
                  </a:lnTo>
                  <a:lnTo>
                    <a:pt x="5977" y="211834"/>
                  </a:lnTo>
                  <a:lnTo>
                    <a:pt x="0" y="167347"/>
                  </a:ln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wrap="square" lIns="0" tIns="0" rIns="0" bIns="0" rtlCol="0"/>
            <a:lstStyle/>
            <a:p>
              <a:endParaRPr sz="2400"/>
            </a:p>
          </p:txBody>
        </p:sp>
        <p:sp>
          <p:nvSpPr>
            <p:cNvPr id="30" name="object 30"/>
            <p:cNvSpPr/>
            <p:nvPr/>
          </p:nvSpPr>
          <p:spPr>
            <a:xfrm>
              <a:off x="720650" y="4169608"/>
              <a:ext cx="290830" cy="290830"/>
            </a:xfrm>
            <a:custGeom>
              <a:avLst/>
              <a:gdLst/>
              <a:ahLst/>
              <a:cxnLst/>
              <a:rect l="l" t="t" r="r" b="b"/>
              <a:pathLst>
                <a:path w="290830" h="290829">
                  <a:moveTo>
                    <a:pt x="145417" y="290834"/>
                  </a:moveTo>
                  <a:lnTo>
                    <a:pt x="99454" y="283421"/>
                  </a:lnTo>
                  <a:lnTo>
                    <a:pt x="59535" y="262777"/>
                  </a:lnTo>
                  <a:lnTo>
                    <a:pt x="28057" y="231299"/>
                  </a:lnTo>
                  <a:lnTo>
                    <a:pt x="7413" y="191380"/>
                  </a:lnTo>
                  <a:lnTo>
                    <a:pt x="0" y="145417"/>
                  </a:lnTo>
                  <a:lnTo>
                    <a:pt x="7413" y="99454"/>
                  </a:lnTo>
                  <a:lnTo>
                    <a:pt x="28057" y="59535"/>
                  </a:lnTo>
                  <a:lnTo>
                    <a:pt x="59535" y="28057"/>
                  </a:lnTo>
                  <a:lnTo>
                    <a:pt x="99454" y="7413"/>
                  </a:lnTo>
                  <a:lnTo>
                    <a:pt x="145417" y="0"/>
                  </a:lnTo>
                  <a:lnTo>
                    <a:pt x="173919" y="2819"/>
                  </a:lnTo>
                  <a:lnTo>
                    <a:pt x="226095" y="24431"/>
                  </a:lnTo>
                  <a:lnTo>
                    <a:pt x="266403" y="64739"/>
                  </a:lnTo>
                  <a:lnTo>
                    <a:pt x="288015" y="116915"/>
                  </a:lnTo>
                  <a:lnTo>
                    <a:pt x="290835" y="145417"/>
                  </a:lnTo>
                  <a:lnTo>
                    <a:pt x="283421" y="191380"/>
                  </a:lnTo>
                  <a:lnTo>
                    <a:pt x="262777" y="231299"/>
                  </a:lnTo>
                  <a:lnTo>
                    <a:pt x="231299" y="262777"/>
                  </a:lnTo>
                  <a:lnTo>
                    <a:pt x="191380" y="283421"/>
                  </a:lnTo>
                  <a:lnTo>
                    <a:pt x="145417" y="290834"/>
                  </a:lnTo>
                  <a:close/>
                </a:path>
              </a:pathLst>
            </a:custGeom>
          </p:spPr>
          <p:style>
            <a:lnRef idx="2">
              <a:schemeClr val="accent3">
                <a:shade val="15000"/>
              </a:schemeClr>
            </a:lnRef>
            <a:fillRef idx="1">
              <a:schemeClr val="accent3"/>
            </a:fillRef>
            <a:effectRef idx="0">
              <a:schemeClr val="accent3"/>
            </a:effectRef>
            <a:fontRef idx="minor">
              <a:schemeClr val="lt1"/>
            </a:fontRef>
          </p:style>
          <p:txBody>
            <a:bodyPr wrap="square" lIns="0" tIns="0" rIns="0" bIns="0" rtlCol="0"/>
            <a:lstStyle/>
            <a:p>
              <a:endParaRPr sz="2400"/>
            </a:p>
          </p:txBody>
        </p:sp>
        <p:sp>
          <p:nvSpPr>
            <p:cNvPr id="31" name="object 31"/>
            <p:cNvSpPr/>
            <p:nvPr/>
          </p:nvSpPr>
          <p:spPr>
            <a:xfrm>
              <a:off x="720650" y="4169608"/>
              <a:ext cx="290830" cy="290830"/>
            </a:xfrm>
            <a:custGeom>
              <a:avLst/>
              <a:gdLst/>
              <a:ahLst/>
              <a:cxnLst/>
              <a:rect l="l" t="t" r="r" b="b"/>
              <a:pathLst>
                <a:path w="290830" h="290829">
                  <a:moveTo>
                    <a:pt x="0" y="145417"/>
                  </a:moveTo>
                  <a:lnTo>
                    <a:pt x="7413" y="99454"/>
                  </a:lnTo>
                  <a:lnTo>
                    <a:pt x="28057" y="59535"/>
                  </a:lnTo>
                  <a:lnTo>
                    <a:pt x="59535" y="28057"/>
                  </a:lnTo>
                  <a:lnTo>
                    <a:pt x="99454" y="7413"/>
                  </a:lnTo>
                  <a:lnTo>
                    <a:pt x="145417" y="0"/>
                  </a:lnTo>
                  <a:lnTo>
                    <a:pt x="201066" y="11069"/>
                  </a:lnTo>
                  <a:lnTo>
                    <a:pt x="248243" y="42591"/>
                  </a:lnTo>
                  <a:lnTo>
                    <a:pt x="279765" y="89768"/>
                  </a:lnTo>
                  <a:lnTo>
                    <a:pt x="290835" y="145417"/>
                  </a:lnTo>
                  <a:lnTo>
                    <a:pt x="283421" y="191380"/>
                  </a:lnTo>
                  <a:lnTo>
                    <a:pt x="262777" y="231299"/>
                  </a:lnTo>
                  <a:lnTo>
                    <a:pt x="231299" y="262777"/>
                  </a:lnTo>
                  <a:lnTo>
                    <a:pt x="191380" y="283421"/>
                  </a:lnTo>
                  <a:lnTo>
                    <a:pt x="145417" y="290834"/>
                  </a:lnTo>
                  <a:lnTo>
                    <a:pt x="99454" y="283421"/>
                  </a:lnTo>
                  <a:lnTo>
                    <a:pt x="59535" y="262777"/>
                  </a:lnTo>
                  <a:lnTo>
                    <a:pt x="28057" y="231299"/>
                  </a:lnTo>
                  <a:lnTo>
                    <a:pt x="7413" y="191380"/>
                  </a:lnTo>
                  <a:lnTo>
                    <a:pt x="0" y="145417"/>
                  </a:ln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wrap="square" lIns="0" tIns="0" rIns="0" bIns="0" rtlCol="0"/>
            <a:lstStyle/>
            <a:p>
              <a:endParaRPr sz="2400"/>
            </a:p>
          </p:txBody>
        </p:sp>
      </p:grpSp>
      <p:sp>
        <p:nvSpPr>
          <p:cNvPr id="32" name="object 32"/>
          <p:cNvSpPr txBox="1"/>
          <p:nvPr/>
        </p:nvSpPr>
        <p:spPr>
          <a:xfrm>
            <a:off x="1569933" y="5566105"/>
            <a:ext cx="2834640" cy="263320"/>
          </a:xfrm>
          <a:prstGeom prst="rect">
            <a:avLst/>
          </a:prstGeom>
        </p:spPr>
        <p:txBody>
          <a:bodyPr vert="horz" wrap="square" lIns="0" tIns="16933" rIns="0" bIns="0" rtlCol="0">
            <a:spAutoFit/>
          </a:bodyPr>
          <a:lstStyle/>
          <a:p>
            <a:pPr marL="16933">
              <a:spcBef>
                <a:spcPts val="133"/>
              </a:spcBef>
            </a:pPr>
            <a:r>
              <a:rPr sz="1600" b="1" spc="33" dirty="0">
                <a:latin typeface="Arial" panose="020B0604020202020204" pitchFamily="34" charset="0"/>
                <a:cs typeface="Arial" panose="020B0604020202020204" pitchFamily="34" charset="0"/>
              </a:rPr>
              <a:t>Overall</a:t>
            </a:r>
            <a:r>
              <a:rPr sz="1600" b="1" spc="-133" dirty="0">
                <a:latin typeface="Arial" panose="020B0604020202020204" pitchFamily="34" charset="0"/>
                <a:cs typeface="Arial" panose="020B0604020202020204" pitchFamily="34" charset="0"/>
              </a:rPr>
              <a:t> </a:t>
            </a:r>
            <a:r>
              <a:rPr sz="1600" b="1" spc="53" dirty="0">
                <a:latin typeface="Arial" panose="020B0604020202020204" pitchFamily="34" charset="0"/>
                <a:cs typeface="Arial" panose="020B0604020202020204" pitchFamily="34" charset="0"/>
              </a:rPr>
              <a:t>Recommendations</a:t>
            </a:r>
            <a:endParaRPr sz="1600" dirty="0">
              <a:latin typeface="Arial" panose="020B0604020202020204" pitchFamily="34" charset="0"/>
              <a:cs typeface="Arial" panose="020B0604020202020204" pitchFamily="34" charset="0"/>
            </a:endParaRPr>
          </a:p>
        </p:txBody>
      </p:sp>
      <p:sp>
        <p:nvSpPr>
          <p:cNvPr id="33" name="object 33"/>
          <p:cNvSpPr txBox="1"/>
          <p:nvPr/>
        </p:nvSpPr>
        <p:spPr>
          <a:xfrm>
            <a:off x="1072333" y="2088207"/>
            <a:ext cx="151552" cy="263320"/>
          </a:xfrm>
          <a:prstGeom prst="rect">
            <a:avLst/>
          </a:prstGeom>
        </p:spPr>
        <p:txBody>
          <a:bodyPr vert="horz" wrap="square" lIns="0" tIns="16933" rIns="0" bIns="0" rtlCol="0">
            <a:spAutoFit/>
          </a:bodyPr>
          <a:lstStyle/>
          <a:p>
            <a:pPr marL="16933">
              <a:spcBef>
                <a:spcPts val="133"/>
              </a:spcBef>
            </a:pPr>
            <a:r>
              <a:rPr sz="1600" spc="-93" dirty="0">
                <a:solidFill>
                  <a:srgbClr val="FFFFFF"/>
                </a:solidFill>
                <a:latin typeface="Lucida Sans Unicode"/>
                <a:cs typeface="Lucida Sans Unicode"/>
              </a:rPr>
              <a:t>2</a:t>
            </a:r>
            <a:endParaRPr sz="1600" dirty="0">
              <a:latin typeface="Lucida Sans Unicode"/>
              <a:cs typeface="Lucida Sans Unicode"/>
            </a:endParaRPr>
          </a:p>
        </p:txBody>
      </p:sp>
      <p:sp>
        <p:nvSpPr>
          <p:cNvPr id="34" name="object 34"/>
          <p:cNvSpPr txBox="1"/>
          <p:nvPr/>
        </p:nvSpPr>
        <p:spPr>
          <a:xfrm>
            <a:off x="1077483" y="3259606"/>
            <a:ext cx="154940" cy="263320"/>
          </a:xfrm>
          <a:prstGeom prst="rect">
            <a:avLst/>
          </a:prstGeom>
        </p:spPr>
        <p:txBody>
          <a:bodyPr vert="horz" wrap="square" lIns="0" tIns="16933" rIns="0" bIns="0" rtlCol="0">
            <a:spAutoFit/>
          </a:bodyPr>
          <a:lstStyle/>
          <a:p>
            <a:pPr marL="16933">
              <a:spcBef>
                <a:spcPts val="133"/>
              </a:spcBef>
            </a:pPr>
            <a:r>
              <a:rPr sz="1600" spc="-67" dirty="0">
                <a:solidFill>
                  <a:srgbClr val="FFFFFF"/>
                </a:solidFill>
                <a:latin typeface="Lucida Sans Unicode"/>
                <a:cs typeface="Lucida Sans Unicode"/>
              </a:rPr>
              <a:t>3</a:t>
            </a:r>
            <a:endParaRPr sz="1600">
              <a:latin typeface="Lucida Sans Unicode"/>
              <a:cs typeface="Lucida Sans Unicode"/>
            </a:endParaRPr>
          </a:p>
        </p:txBody>
      </p:sp>
      <p:sp>
        <p:nvSpPr>
          <p:cNvPr id="35" name="object 35"/>
          <p:cNvSpPr txBox="1"/>
          <p:nvPr/>
        </p:nvSpPr>
        <p:spPr>
          <a:xfrm>
            <a:off x="1072333" y="4588387"/>
            <a:ext cx="165947" cy="263320"/>
          </a:xfrm>
          <a:prstGeom prst="rect">
            <a:avLst/>
          </a:prstGeom>
        </p:spPr>
        <p:txBody>
          <a:bodyPr vert="horz" wrap="square" lIns="0" tIns="16933" rIns="0" bIns="0" rtlCol="0">
            <a:spAutoFit/>
          </a:bodyPr>
          <a:lstStyle/>
          <a:p>
            <a:pPr marL="16933">
              <a:spcBef>
                <a:spcPts val="133"/>
              </a:spcBef>
            </a:pPr>
            <a:r>
              <a:rPr sz="1600" spc="20" dirty="0">
                <a:solidFill>
                  <a:srgbClr val="FFFFFF"/>
                </a:solidFill>
                <a:latin typeface="Lucida Sans Unicode"/>
                <a:cs typeface="Lucida Sans Unicode"/>
              </a:rPr>
              <a:t>4</a:t>
            </a:r>
            <a:endParaRPr sz="1600" dirty="0">
              <a:latin typeface="Lucida Sans Unicode"/>
              <a:cs typeface="Lucida Sans Unicode"/>
            </a:endParaRPr>
          </a:p>
        </p:txBody>
      </p:sp>
      <p:sp>
        <p:nvSpPr>
          <p:cNvPr id="36" name="object 36"/>
          <p:cNvSpPr txBox="1"/>
          <p:nvPr/>
        </p:nvSpPr>
        <p:spPr>
          <a:xfrm>
            <a:off x="1072911" y="5596405"/>
            <a:ext cx="164252" cy="263320"/>
          </a:xfrm>
          <a:prstGeom prst="rect">
            <a:avLst/>
          </a:prstGeom>
        </p:spPr>
        <p:txBody>
          <a:bodyPr vert="horz" wrap="square" lIns="0" tIns="16933" rIns="0" bIns="0" rtlCol="0">
            <a:spAutoFit/>
          </a:bodyPr>
          <a:lstStyle/>
          <a:p>
            <a:pPr marL="16933">
              <a:spcBef>
                <a:spcPts val="133"/>
              </a:spcBef>
            </a:pPr>
            <a:r>
              <a:rPr sz="1600" spc="7" dirty="0">
                <a:solidFill>
                  <a:srgbClr val="FFFFFF"/>
                </a:solidFill>
                <a:latin typeface="Lucida Sans Unicode"/>
                <a:cs typeface="Lucida Sans Unicode"/>
              </a:rPr>
              <a:t>5</a:t>
            </a:r>
            <a:endParaRPr sz="1600">
              <a:latin typeface="Lucida Sans Unicode"/>
              <a:cs typeface="Lucida Sans Unicod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4299" y="194388"/>
            <a:ext cx="3887198" cy="573661"/>
          </a:xfrm>
          <a:prstGeom prst="rect">
            <a:avLst/>
          </a:prstGeom>
        </p:spPr>
        <p:txBody>
          <a:bodyPr vert="horz" wrap="square" lIns="0" tIns="19473" rIns="0" bIns="0" rtlCol="0" anchor="ctr">
            <a:spAutoFit/>
          </a:bodyPr>
          <a:lstStyle/>
          <a:p>
            <a:pPr marL="16933">
              <a:lnSpc>
                <a:spcPct val="100000"/>
              </a:lnSpc>
              <a:spcBef>
                <a:spcPts val="153"/>
              </a:spcBef>
            </a:pPr>
            <a:r>
              <a:rPr sz="3600" spc="60" dirty="0">
                <a:latin typeface="Arial" panose="020B0604020202020204" pitchFamily="34" charset="0"/>
                <a:cs typeface="Arial" panose="020B0604020202020204" pitchFamily="34" charset="0"/>
              </a:rPr>
              <a:t>Top</a:t>
            </a:r>
            <a:r>
              <a:rPr sz="3600" spc="-240" dirty="0">
                <a:latin typeface="Arial" panose="020B0604020202020204" pitchFamily="34" charset="0"/>
                <a:cs typeface="Arial" panose="020B0604020202020204" pitchFamily="34" charset="0"/>
              </a:rPr>
              <a:t> </a:t>
            </a:r>
            <a:r>
              <a:rPr sz="3600" spc="-360" dirty="0">
                <a:latin typeface="Arial" panose="020B0604020202020204" pitchFamily="34" charset="0"/>
                <a:cs typeface="Arial" panose="020B0604020202020204" pitchFamily="34" charset="0"/>
              </a:rPr>
              <a:t>10</a:t>
            </a:r>
            <a:r>
              <a:rPr sz="3600" spc="-240" dirty="0">
                <a:latin typeface="Arial" panose="020B0604020202020204" pitchFamily="34" charset="0"/>
                <a:cs typeface="Arial" panose="020B0604020202020204" pitchFamily="34" charset="0"/>
              </a:rPr>
              <a:t> </a:t>
            </a:r>
            <a:r>
              <a:rPr sz="3600" spc="-7" dirty="0">
                <a:latin typeface="Arial" panose="020B0604020202020204" pitchFamily="34" charset="0"/>
                <a:cs typeface="Arial" panose="020B0604020202020204" pitchFamily="34" charset="0"/>
              </a:rPr>
              <a:t>Items</a:t>
            </a:r>
            <a:r>
              <a:rPr sz="3600" spc="-240" dirty="0">
                <a:latin typeface="Arial" panose="020B0604020202020204" pitchFamily="34" charset="0"/>
                <a:cs typeface="Arial" panose="020B0604020202020204" pitchFamily="34" charset="0"/>
              </a:rPr>
              <a:t> </a:t>
            </a:r>
            <a:r>
              <a:rPr sz="3600" spc="40" dirty="0">
                <a:latin typeface="Arial" panose="020B0604020202020204" pitchFamily="34" charset="0"/>
                <a:cs typeface="Arial" panose="020B0604020202020204" pitchFamily="34" charset="0"/>
              </a:rPr>
              <a:t>Sold</a:t>
            </a:r>
            <a:endParaRPr sz="3600" dirty="0">
              <a:latin typeface="Arial" panose="020B0604020202020204" pitchFamily="34" charset="0"/>
              <a:cs typeface="Arial" panose="020B0604020202020204" pitchFamily="34" charset="0"/>
            </a:endParaRPr>
          </a:p>
        </p:txBody>
      </p:sp>
      <p:sp>
        <p:nvSpPr>
          <p:cNvPr id="7" name="object 7"/>
          <p:cNvSpPr/>
          <p:nvPr/>
        </p:nvSpPr>
        <p:spPr>
          <a:xfrm>
            <a:off x="8626566" y="4307033"/>
            <a:ext cx="3448473" cy="1939713"/>
          </a:xfrm>
          <a:custGeom>
            <a:avLst/>
            <a:gdLst/>
            <a:ahLst/>
            <a:cxnLst/>
            <a:rect l="l" t="t" r="r" b="b"/>
            <a:pathLst>
              <a:path w="2586354" h="1454785">
                <a:moveTo>
                  <a:pt x="2586299" y="1454699"/>
                </a:moveTo>
                <a:lnTo>
                  <a:pt x="0" y="1454699"/>
                </a:lnTo>
                <a:lnTo>
                  <a:pt x="0" y="0"/>
                </a:lnTo>
                <a:lnTo>
                  <a:pt x="2586299" y="0"/>
                </a:lnTo>
                <a:lnTo>
                  <a:pt x="2586299" y="1454699"/>
                </a:lnTo>
                <a:close/>
              </a:path>
            </a:pathLst>
          </a:custGeom>
        </p:spPr>
        <p:style>
          <a:lnRef idx="1">
            <a:schemeClr val="accent5"/>
          </a:lnRef>
          <a:fillRef idx="2">
            <a:schemeClr val="accent5"/>
          </a:fillRef>
          <a:effectRef idx="1">
            <a:schemeClr val="accent5"/>
          </a:effectRef>
          <a:fontRef idx="minor">
            <a:schemeClr val="dk1"/>
          </a:fontRef>
        </p:style>
        <p:txBody>
          <a:bodyPr wrap="square" lIns="0" tIns="0" rIns="0" bIns="0" rtlCol="0"/>
          <a:lstStyle/>
          <a:p>
            <a:endParaRPr sz="2400"/>
          </a:p>
        </p:txBody>
      </p:sp>
      <p:sp>
        <p:nvSpPr>
          <p:cNvPr id="8" name="object 8"/>
          <p:cNvSpPr txBox="1"/>
          <p:nvPr/>
        </p:nvSpPr>
        <p:spPr>
          <a:xfrm>
            <a:off x="8723934" y="4296025"/>
            <a:ext cx="3228340" cy="1890560"/>
          </a:xfrm>
          <a:prstGeom prst="rect">
            <a:avLst/>
          </a:prstGeom>
        </p:spPr>
        <p:txBody>
          <a:bodyPr vert="horz" wrap="square" lIns="0" tIns="118533" rIns="0" bIns="0" rtlCol="0">
            <a:spAutoFit/>
          </a:bodyPr>
          <a:lstStyle/>
          <a:p>
            <a:pPr marL="16933">
              <a:spcBef>
                <a:spcPts val="933"/>
              </a:spcBef>
            </a:pPr>
            <a:r>
              <a:rPr sz="1600" b="1" spc="-7" dirty="0">
                <a:latin typeface="Arial" panose="020B0604020202020204" pitchFamily="34" charset="0"/>
                <a:cs typeface="Arial" panose="020B0604020202020204" pitchFamily="34" charset="0"/>
              </a:rPr>
              <a:t>In</a:t>
            </a:r>
            <a:r>
              <a:rPr lang="en-US" sz="1600" b="1" spc="-7" dirty="0">
                <a:latin typeface="Arial" panose="020B0604020202020204" pitchFamily="34" charset="0"/>
                <a:cs typeface="Arial" panose="020B0604020202020204" pitchFamily="34" charset="0"/>
              </a:rPr>
              <a:t>ference:</a:t>
            </a:r>
            <a:endParaRPr sz="1600" dirty="0">
              <a:latin typeface="Arial" panose="020B0604020202020204" pitchFamily="34" charset="0"/>
              <a:cs typeface="Arial" panose="020B0604020202020204" pitchFamily="34" charset="0"/>
            </a:endParaRPr>
          </a:p>
          <a:p>
            <a:pPr marL="626518" marR="260767" indent="-407236">
              <a:lnSpc>
                <a:spcPct val="114999"/>
              </a:lnSpc>
              <a:spcBef>
                <a:spcPts val="560"/>
              </a:spcBef>
              <a:buFont typeface="Arial MT"/>
              <a:buChar char="●"/>
              <a:tabLst>
                <a:tab pos="625671" algn="l"/>
                <a:tab pos="626518" algn="l"/>
              </a:tabLst>
            </a:pPr>
            <a:r>
              <a:rPr sz="1400" b="1" dirty="0">
                <a:latin typeface="Arial" panose="020B0604020202020204" pitchFamily="34" charset="0"/>
                <a:cs typeface="Arial" panose="020B0604020202020204" pitchFamily="34" charset="0"/>
              </a:rPr>
              <a:t>Poultry,</a:t>
            </a:r>
            <a:r>
              <a:rPr sz="1400" b="1" spc="-113" dirty="0">
                <a:latin typeface="Arial" panose="020B0604020202020204" pitchFamily="34" charset="0"/>
                <a:cs typeface="Arial" panose="020B0604020202020204" pitchFamily="34" charset="0"/>
              </a:rPr>
              <a:t> </a:t>
            </a:r>
            <a:r>
              <a:rPr sz="1400" b="1" spc="40" dirty="0">
                <a:latin typeface="Arial" panose="020B0604020202020204" pitchFamily="34" charset="0"/>
                <a:cs typeface="Arial" panose="020B0604020202020204" pitchFamily="34" charset="0"/>
              </a:rPr>
              <a:t>ice</a:t>
            </a:r>
            <a:r>
              <a:rPr sz="1400" b="1" spc="-113" dirty="0">
                <a:latin typeface="Arial" panose="020B0604020202020204" pitchFamily="34" charset="0"/>
                <a:cs typeface="Arial" panose="020B0604020202020204" pitchFamily="34" charset="0"/>
              </a:rPr>
              <a:t> </a:t>
            </a:r>
            <a:r>
              <a:rPr sz="1400" b="1" spc="53" dirty="0">
                <a:latin typeface="Arial" panose="020B0604020202020204" pitchFamily="34" charset="0"/>
                <a:cs typeface="Arial" panose="020B0604020202020204" pitchFamily="34" charset="0"/>
              </a:rPr>
              <a:t>cream,</a:t>
            </a:r>
            <a:r>
              <a:rPr sz="1400" b="1" spc="-113" dirty="0">
                <a:latin typeface="Arial" panose="020B0604020202020204" pitchFamily="34" charset="0"/>
                <a:cs typeface="Arial" panose="020B0604020202020204" pitchFamily="34" charset="0"/>
              </a:rPr>
              <a:t> </a:t>
            </a:r>
            <a:r>
              <a:rPr sz="1400" b="1" spc="40" dirty="0">
                <a:latin typeface="Arial" panose="020B0604020202020204" pitchFamily="34" charset="0"/>
                <a:cs typeface="Arial" panose="020B0604020202020204" pitchFamily="34" charset="0"/>
              </a:rPr>
              <a:t>Cereals  </a:t>
            </a:r>
            <a:r>
              <a:rPr sz="1400" spc="67" dirty="0">
                <a:latin typeface="Arial" panose="020B0604020202020204" pitchFamily="34" charset="0"/>
                <a:cs typeface="Arial" panose="020B0604020202020204" pitchFamily="34" charset="0"/>
              </a:rPr>
              <a:t>are </a:t>
            </a:r>
            <a:r>
              <a:rPr sz="1400" spc="27" dirty="0">
                <a:latin typeface="Arial" panose="020B0604020202020204" pitchFamily="34" charset="0"/>
                <a:cs typeface="Arial" panose="020B0604020202020204" pitchFamily="34" charset="0"/>
              </a:rPr>
              <a:t>the </a:t>
            </a:r>
            <a:r>
              <a:rPr sz="1400" spc="40" dirty="0">
                <a:latin typeface="Arial" panose="020B0604020202020204" pitchFamily="34" charset="0"/>
                <a:cs typeface="Arial" panose="020B0604020202020204" pitchFamily="34" charset="0"/>
              </a:rPr>
              <a:t>most </a:t>
            </a:r>
            <a:r>
              <a:rPr sz="1400" spc="33" dirty="0">
                <a:latin typeface="Arial" panose="020B0604020202020204" pitchFamily="34" charset="0"/>
                <a:cs typeface="Arial" panose="020B0604020202020204" pitchFamily="34" charset="0"/>
              </a:rPr>
              <a:t>popular </a:t>
            </a:r>
            <a:r>
              <a:rPr sz="1400" spc="40" dirty="0">
                <a:latin typeface="Arial" panose="020B0604020202020204" pitchFamily="34" charset="0"/>
                <a:cs typeface="Arial" panose="020B0604020202020204" pitchFamily="34" charset="0"/>
              </a:rPr>
              <a:t> </a:t>
            </a:r>
            <a:r>
              <a:rPr sz="1400" spc="13" dirty="0">
                <a:latin typeface="Arial" panose="020B0604020202020204" pitchFamily="34" charset="0"/>
                <a:cs typeface="Arial" panose="020B0604020202020204" pitchFamily="34" charset="0"/>
              </a:rPr>
              <a:t>products.</a:t>
            </a:r>
            <a:endParaRPr sz="1400" dirty="0">
              <a:latin typeface="Arial" panose="020B0604020202020204" pitchFamily="34" charset="0"/>
              <a:cs typeface="Arial" panose="020B0604020202020204" pitchFamily="34" charset="0"/>
            </a:endParaRPr>
          </a:p>
          <a:p>
            <a:pPr marL="626518" marR="6773" indent="-407236">
              <a:lnSpc>
                <a:spcPct val="114999"/>
              </a:lnSpc>
              <a:buFont typeface="Arial MT"/>
              <a:buChar char="●"/>
              <a:tabLst>
                <a:tab pos="625671" algn="l"/>
                <a:tab pos="626518" algn="l"/>
              </a:tabLst>
            </a:pPr>
            <a:r>
              <a:rPr sz="1400" b="1" spc="40" dirty="0">
                <a:latin typeface="Arial" panose="020B0604020202020204" pitchFamily="34" charset="0"/>
                <a:cs typeface="Arial" panose="020B0604020202020204" pitchFamily="34" charset="0"/>
              </a:rPr>
              <a:t>Hand</a:t>
            </a:r>
            <a:r>
              <a:rPr sz="1400" b="1" spc="-113" dirty="0">
                <a:latin typeface="Arial" panose="020B0604020202020204" pitchFamily="34" charset="0"/>
                <a:cs typeface="Arial" panose="020B0604020202020204" pitchFamily="34" charset="0"/>
              </a:rPr>
              <a:t> </a:t>
            </a:r>
            <a:r>
              <a:rPr sz="1400" b="1" spc="27" dirty="0">
                <a:latin typeface="Arial" panose="020B0604020202020204" pitchFamily="34" charset="0"/>
                <a:cs typeface="Arial" panose="020B0604020202020204" pitchFamily="34" charset="0"/>
              </a:rPr>
              <a:t>Soap,</a:t>
            </a:r>
            <a:r>
              <a:rPr sz="1400" b="1" spc="-113" dirty="0">
                <a:latin typeface="Arial" panose="020B0604020202020204" pitchFamily="34" charset="0"/>
                <a:cs typeface="Arial" panose="020B0604020202020204" pitchFamily="34" charset="0"/>
              </a:rPr>
              <a:t> </a:t>
            </a:r>
            <a:r>
              <a:rPr sz="1400" b="1" spc="33" dirty="0">
                <a:latin typeface="Arial" panose="020B0604020202020204" pitchFamily="34" charset="0"/>
                <a:cs typeface="Arial" panose="020B0604020202020204" pitchFamily="34" charset="0"/>
              </a:rPr>
              <a:t>Sandwich</a:t>
            </a:r>
            <a:r>
              <a:rPr sz="1400" b="1" spc="-113" dirty="0">
                <a:latin typeface="Arial" panose="020B0604020202020204" pitchFamily="34" charset="0"/>
                <a:cs typeface="Arial" panose="020B0604020202020204" pitchFamily="34" charset="0"/>
              </a:rPr>
              <a:t> </a:t>
            </a:r>
            <a:r>
              <a:rPr sz="1400" b="1" spc="13" dirty="0">
                <a:latin typeface="Arial" panose="020B0604020202020204" pitchFamily="34" charset="0"/>
                <a:cs typeface="Arial" panose="020B0604020202020204" pitchFamily="34" charset="0"/>
              </a:rPr>
              <a:t>Loaves,  </a:t>
            </a:r>
            <a:r>
              <a:rPr sz="1400" b="1" spc="-7" dirty="0">
                <a:latin typeface="Arial" panose="020B0604020202020204" pitchFamily="34" charset="0"/>
                <a:cs typeface="Arial" panose="020B0604020202020204" pitchFamily="34" charset="0"/>
              </a:rPr>
              <a:t>flour,</a:t>
            </a:r>
            <a:r>
              <a:rPr sz="1400" b="1" spc="-113" dirty="0">
                <a:latin typeface="Arial" panose="020B0604020202020204" pitchFamily="34" charset="0"/>
                <a:cs typeface="Arial" panose="020B0604020202020204" pitchFamily="34" charset="0"/>
              </a:rPr>
              <a:t> </a:t>
            </a:r>
            <a:r>
              <a:rPr sz="1400" b="1" spc="20" dirty="0">
                <a:latin typeface="Arial" panose="020B0604020202020204" pitchFamily="34" charset="0"/>
                <a:cs typeface="Arial" panose="020B0604020202020204" pitchFamily="34" charset="0"/>
              </a:rPr>
              <a:t>pork</a:t>
            </a:r>
            <a:r>
              <a:rPr sz="1400" b="1" spc="-113" dirty="0">
                <a:latin typeface="Arial" panose="020B0604020202020204" pitchFamily="34" charset="0"/>
                <a:cs typeface="Arial" panose="020B0604020202020204" pitchFamily="34" charset="0"/>
              </a:rPr>
              <a:t> </a:t>
            </a:r>
            <a:r>
              <a:rPr sz="1400" spc="67" dirty="0">
                <a:latin typeface="Arial" panose="020B0604020202020204" pitchFamily="34" charset="0"/>
                <a:cs typeface="Arial" panose="020B0604020202020204" pitchFamily="34" charset="0"/>
              </a:rPr>
              <a:t>are</a:t>
            </a:r>
            <a:r>
              <a:rPr sz="1400" spc="-67" dirty="0">
                <a:latin typeface="Arial" panose="020B0604020202020204" pitchFamily="34" charset="0"/>
                <a:cs typeface="Arial" panose="020B0604020202020204" pitchFamily="34" charset="0"/>
              </a:rPr>
              <a:t> </a:t>
            </a:r>
            <a:r>
              <a:rPr sz="1400" spc="27" dirty="0">
                <a:latin typeface="Arial" panose="020B0604020202020204" pitchFamily="34" charset="0"/>
                <a:cs typeface="Arial" panose="020B0604020202020204" pitchFamily="34" charset="0"/>
              </a:rPr>
              <a:t>the</a:t>
            </a:r>
            <a:r>
              <a:rPr sz="1400" spc="-73" dirty="0">
                <a:latin typeface="Arial" panose="020B0604020202020204" pitchFamily="34" charset="0"/>
                <a:cs typeface="Arial" panose="020B0604020202020204" pitchFamily="34" charset="0"/>
              </a:rPr>
              <a:t> </a:t>
            </a:r>
            <a:r>
              <a:rPr sz="1400" b="1" spc="27" dirty="0">
                <a:latin typeface="Arial" panose="020B0604020202020204" pitchFamily="34" charset="0"/>
                <a:cs typeface="Arial" panose="020B0604020202020204" pitchFamily="34" charset="0"/>
              </a:rPr>
              <a:t>least  </a:t>
            </a:r>
            <a:r>
              <a:rPr sz="1400" b="1" spc="40" dirty="0">
                <a:latin typeface="Arial" panose="020B0604020202020204" pitchFamily="34" charset="0"/>
                <a:cs typeface="Arial" panose="020B0604020202020204" pitchFamily="34" charset="0"/>
              </a:rPr>
              <a:t>popular</a:t>
            </a:r>
            <a:r>
              <a:rPr sz="1400" b="1" spc="-113" dirty="0">
                <a:latin typeface="Arial" panose="020B0604020202020204" pitchFamily="34" charset="0"/>
                <a:cs typeface="Arial" panose="020B0604020202020204" pitchFamily="34" charset="0"/>
              </a:rPr>
              <a:t> </a:t>
            </a:r>
            <a:r>
              <a:rPr sz="1400" spc="13" dirty="0">
                <a:latin typeface="Arial" panose="020B0604020202020204" pitchFamily="34" charset="0"/>
                <a:cs typeface="Arial" panose="020B0604020202020204" pitchFamily="34" charset="0"/>
              </a:rPr>
              <a:t>products.</a:t>
            </a:r>
            <a:endParaRPr sz="1400" dirty="0">
              <a:latin typeface="Arial" panose="020B0604020202020204" pitchFamily="34" charset="0"/>
              <a:cs typeface="Arial" panose="020B0604020202020204" pitchFamily="34" charset="0"/>
            </a:endParaRPr>
          </a:p>
        </p:txBody>
      </p:sp>
      <p:grpSp>
        <p:nvGrpSpPr>
          <p:cNvPr id="9" name="object 9"/>
          <p:cNvGrpSpPr/>
          <p:nvPr/>
        </p:nvGrpSpPr>
        <p:grpSpPr>
          <a:xfrm>
            <a:off x="8626568" y="1013834"/>
            <a:ext cx="3448473" cy="3140287"/>
            <a:chOff x="6469925" y="760375"/>
            <a:chExt cx="2586355" cy="2355215"/>
          </a:xfrm>
        </p:grpSpPr>
        <p:pic>
          <p:nvPicPr>
            <p:cNvPr id="10" name="object 10"/>
            <p:cNvPicPr/>
            <p:nvPr/>
          </p:nvPicPr>
          <p:blipFill>
            <a:blip r:embed="rId2" cstate="print"/>
            <a:stretch>
              <a:fillRect/>
            </a:stretch>
          </p:blipFill>
          <p:spPr>
            <a:xfrm>
              <a:off x="6469925" y="760375"/>
              <a:ext cx="2586224" cy="2354948"/>
            </a:xfrm>
            <a:prstGeom prst="rect">
              <a:avLst/>
            </a:prstGeom>
          </p:spPr>
        </p:pic>
        <p:pic>
          <p:nvPicPr>
            <p:cNvPr id="11" name="object 11"/>
            <p:cNvPicPr/>
            <p:nvPr/>
          </p:nvPicPr>
          <p:blipFill>
            <a:blip r:embed="rId3" cstate="print"/>
            <a:stretch>
              <a:fillRect/>
            </a:stretch>
          </p:blipFill>
          <p:spPr>
            <a:xfrm>
              <a:off x="8385926" y="2961600"/>
              <a:ext cx="670299" cy="104169"/>
            </a:xfrm>
            <a:prstGeom prst="rect">
              <a:avLst/>
            </a:prstGeom>
          </p:spPr>
        </p:pic>
      </p:grpSp>
      <p:pic>
        <p:nvPicPr>
          <p:cNvPr id="14" name="Picture 13">
            <a:extLst>
              <a:ext uri="{FF2B5EF4-FFF2-40B4-BE49-F238E27FC236}">
                <a16:creationId xmlns:a16="http://schemas.microsoft.com/office/drawing/2014/main" id="{3A952A7C-0C78-DFF1-A75E-2FB3E57742C0}"/>
              </a:ext>
            </a:extLst>
          </p:cNvPr>
          <p:cNvPicPr>
            <a:picLocks noChangeAspect="1"/>
          </p:cNvPicPr>
          <p:nvPr/>
        </p:nvPicPr>
        <p:blipFill>
          <a:blip r:embed="rId4"/>
          <a:stretch>
            <a:fillRect/>
          </a:stretch>
        </p:blipFill>
        <p:spPr>
          <a:xfrm>
            <a:off x="714299" y="793874"/>
            <a:ext cx="7723212" cy="5311600"/>
          </a:xfrm>
          <a:prstGeom prst="rect">
            <a:avLst/>
          </a:prstGeom>
        </p:spPr>
      </p:pic>
      <p:grpSp>
        <p:nvGrpSpPr>
          <p:cNvPr id="15" name="object 2">
            <a:extLst>
              <a:ext uri="{FF2B5EF4-FFF2-40B4-BE49-F238E27FC236}">
                <a16:creationId xmlns:a16="http://schemas.microsoft.com/office/drawing/2014/main" id="{A3479A3B-D350-8271-4AB1-74A3BC92E962}"/>
              </a:ext>
            </a:extLst>
          </p:cNvPr>
          <p:cNvGrpSpPr/>
          <p:nvPr/>
        </p:nvGrpSpPr>
        <p:grpSpPr>
          <a:xfrm>
            <a:off x="0" y="6252767"/>
            <a:ext cx="12192000" cy="605367"/>
            <a:chOff x="0" y="4689575"/>
            <a:chExt cx="9144000" cy="454025"/>
          </a:xfrm>
        </p:grpSpPr>
        <p:sp>
          <p:nvSpPr>
            <p:cNvPr id="16" name="object 3">
              <a:extLst>
                <a:ext uri="{FF2B5EF4-FFF2-40B4-BE49-F238E27FC236}">
                  <a16:creationId xmlns:a16="http://schemas.microsoft.com/office/drawing/2014/main" id="{27C78B6D-7523-4280-1731-762B5099ED55}"/>
                </a:ext>
              </a:extLst>
            </p:cNvPr>
            <p:cNvSpPr/>
            <p:nvPr/>
          </p:nvSpPr>
          <p:spPr>
            <a:xfrm>
              <a:off x="0" y="4727675"/>
              <a:ext cx="9144000" cy="415925"/>
            </a:xfrm>
            <a:custGeom>
              <a:avLst/>
              <a:gdLst/>
              <a:ahLst/>
              <a:cxnLst/>
              <a:rect l="l" t="t" r="r" b="b"/>
              <a:pathLst>
                <a:path w="9144000" h="415925">
                  <a:moveTo>
                    <a:pt x="9143999" y="415799"/>
                  </a:moveTo>
                  <a:lnTo>
                    <a:pt x="0" y="415799"/>
                  </a:lnTo>
                  <a:lnTo>
                    <a:pt x="0" y="0"/>
                  </a:lnTo>
                  <a:lnTo>
                    <a:pt x="9143999" y="0"/>
                  </a:lnTo>
                  <a:lnTo>
                    <a:pt x="9143999" y="415799"/>
                  </a:lnTo>
                  <a:close/>
                </a:path>
              </a:pathLst>
            </a:custGeom>
            <a:solidFill>
              <a:srgbClr val="1975D1">
                <a:alpha val="23419"/>
              </a:srgbClr>
            </a:solidFill>
          </p:spPr>
          <p:txBody>
            <a:bodyPr wrap="square" lIns="0" tIns="0" rIns="0" bIns="0" rtlCol="0"/>
            <a:lstStyle/>
            <a:p>
              <a:endParaRPr sz="2400"/>
            </a:p>
          </p:txBody>
        </p:sp>
        <p:pic>
          <p:nvPicPr>
            <p:cNvPr id="17" name="object 4">
              <a:extLst>
                <a:ext uri="{FF2B5EF4-FFF2-40B4-BE49-F238E27FC236}">
                  <a16:creationId xmlns:a16="http://schemas.microsoft.com/office/drawing/2014/main" id="{545AA26D-83AE-FD33-748C-CFB4891CC8F5}"/>
                </a:ext>
              </a:extLst>
            </p:cNvPr>
            <p:cNvPicPr/>
            <p:nvPr/>
          </p:nvPicPr>
          <p:blipFill>
            <a:blip r:embed="rId5" cstate="print"/>
            <a:stretch>
              <a:fillRect/>
            </a:stretch>
          </p:blipFill>
          <p:spPr>
            <a:xfrm>
              <a:off x="8124854" y="4689575"/>
              <a:ext cx="1019145" cy="453899"/>
            </a:xfrm>
            <a:prstGeom prst="rect">
              <a:avLst/>
            </a:prstGeom>
          </p:spPr>
        </p:pic>
      </p:grpSp>
      <p:sp>
        <p:nvSpPr>
          <p:cNvPr id="18" name="object 21">
            <a:extLst>
              <a:ext uri="{FF2B5EF4-FFF2-40B4-BE49-F238E27FC236}">
                <a16:creationId xmlns:a16="http://schemas.microsoft.com/office/drawing/2014/main" id="{A764A05A-2417-06CB-90F2-16B332D514E5}"/>
              </a:ext>
            </a:extLst>
          </p:cNvPr>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4299" y="194388"/>
            <a:ext cx="5804488" cy="573661"/>
          </a:xfrm>
          <a:prstGeom prst="rect">
            <a:avLst/>
          </a:prstGeom>
        </p:spPr>
        <p:txBody>
          <a:bodyPr vert="horz" wrap="square" lIns="0" tIns="19473" rIns="0" bIns="0" rtlCol="0" anchor="ctr">
            <a:spAutoFit/>
          </a:bodyPr>
          <a:lstStyle/>
          <a:p>
            <a:pPr marL="16933">
              <a:lnSpc>
                <a:spcPct val="100000"/>
              </a:lnSpc>
              <a:spcBef>
                <a:spcPts val="153"/>
              </a:spcBef>
            </a:pPr>
            <a:r>
              <a:rPr sz="3600" spc="73" dirty="0">
                <a:latin typeface="Arial" panose="020B0604020202020204" pitchFamily="34" charset="0"/>
                <a:cs typeface="Arial" panose="020B0604020202020204" pitchFamily="34" charset="0"/>
              </a:rPr>
              <a:t>Weekly</a:t>
            </a:r>
            <a:r>
              <a:rPr sz="3600" spc="-240" dirty="0">
                <a:latin typeface="Arial" panose="020B0604020202020204" pitchFamily="34" charset="0"/>
                <a:cs typeface="Arial" panose="020B0604020202020204" pitchFamily="34" charset="0"/>
              </a:rPr>
              <a:t> </a:t>
            </a:r>
            <a:r>
              <a:rPr sz="3600" spc="67" dirty="0">
                <a:latin typeface="Arial" panose="020B0604020202020204" pitchFamily="34" charset="0"/>
                <a:cs typeface="Arial" panose="020B0604020202020204" pitchFamily="34" charset="0"/>
              </a:rPr>
              <a:t>Product</a:t>
            </a:r>
            <a:r>
              <a:rPr sz="3600" spc="-240" dirty="0">
                <a:latin typeface="Arial" panose="020B0604020202020204" pitchFamily="34" charset="0"/>
                <a:cs typeface="Arial" panose="020B0604020202020204" pitchFamily="34" charset="0"/>
              </a:rPr>
              <a:t> </a:t>
            </a:r>
            <a:r>
              <a:rPr sz="3600" spc="140" dirty="0">
                <a:latin typeface="Arial" panose="020B0604020202020204" pitchFamily="34" charset="0"/>
                <a:cs typeface="Arial" panose="020B0604020202020204" pitchFamily="34" charset="0"/>
              </a:rPr>
              <a:t>Demand</a:t>
            </a:r>
            <a:endParaRPr sz="3600" dirty="0">
              <a:latin typeface="Arial" panose="020B0604020202020204" pitchFamily="34" charset="0"/>
              <a:cs typeface="Arial" panose="020B0604020202020204" pitchFamily="34" charset="0"/>
            </a:endParaRPr>
          </a:p>
        </p:txBody>
      </p:sp>
      <p:sp>
        <p:nvSpPr>
          <p:cNvPr id="5" name="object 5"/>
          <p:cNvSpPr txBox="1"/>
          <p:nvPr/>
        </p:nvSpPr>
        <p:spPr>
          <a:xfrm>
            <a:off x="8723934" y="2782994"/>
            <a:ext cx="3072553" cy="3353781"/>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0" tIns="118533" rIns="0" bIns="0" rtlCol="0">
            <a:spAutoFit/>
          </a:bodyPr>
          <a:lstStyle/>
          <a:p>
            <a:pPr marL="16933">
              <a:spcBef>
                <a:spcPts val="933"/>
              </a:spcBef>
            </a:pPr>
            <a:r>
              <a:rPr sz="1333" b="1" spc="-7" dirty="0">
                <a:latin typeface="Tahoma"/>
                <a:cs typeface="Tahoma"/>
              </a:rPr>
              <a:t>Insights</a:t>
            </a:r>
            <a:endParaRPr sz="1333" dirty="0">
              <a:latin typeface="Tahoma"/>
              <a:cs typeface="Tahoma"/>
            </a:endParaRPr>
          </a:p>
          <a:p>
            <a:pPr marL="626518" marR="6773" indent="-407236">
              <a:lnSpc>
                <a:spcPct val="114999"/>
              </a:lnSpc>
              <a:spcBef>
                <a:spcPts val="560"/>
              </a:spcBef>
              <a:buFont typeface="Arial MT"/>
              <a:buChar char="●"/>
              <a:tabLst>
                <a:tab pos="625671" algn="l"/>
                <a:tab pos="626518" algn="l"/>
              </a:tabLst>
            </a:pPr>
            <a:r>
              <a:rPr sz="1400" spc="27" dirty="0">
                <a:latin typeface="Arial" panose="020B0604020202020204" pitchFamily="34" charset="0"/>
                <a:cs typeface="Arial" panose="020B0604020202020204" pitchFamily="34" charset="0"/>
              </a:rPr>
              <a:t>Product</a:t>
            </a:r>
            <a:r>
              <a:rPr sz="1400" spc="-73" dirty="0">
                <a:latin typeface="Arial" panose="020B0604020202020204" pitchFamily="34" charset="0"/>
                <a:cs typeface="Arial" panose="020B0604020202020204" pitchFamily="34" charset="0"/>
              </a:rPr>
              <a:t> </a:t>
            </a:r>
            <a:r>
              <a:rPr sz="1400" spc="13" dirty="0">
                <a:latin typeface="Arial" panose="020B0604020202020204" pitchFamily="34" charset="0"/>
                <a:cs typeface="Arial" panose="020B0604020202020204" pitchFamily="34" charset="0"/>
              </a:rPr>
              <a:t>sold</a:t>
            </a:r>
            <a:r>
              <a:rPr sz="1400" spc="-73" dirty="0">
                <a:latin typeface="Arial" panose="020B0604020202020204" pitchFamily="34" charset="0"/>
                <a:cs typeface="Arial" panose="020B0604020202020204" pitchFamily="34" charset="0"/>
              </a:rPr>
              <a:t> </a:t>
            </a:r>
            <a:r>
              <a:rPr sz="1400" spc="-27" dirty="0">
                <a:latin typeface="Arial" panose="020B0604020202020204" pitchFamily="34" charset="0"/>
                <a:cs typeface="Arial" panose="020B0604020202020204" pitchFamily="34" charset="0"/>
              </a:rPr>
              <a:t>is</a:t>
            </a:r>
            <a:r>
              <a:rPr sz="1400" spc="-67" dirty="0">
                <a:latin typeface="Arial" panose="020B0604020202020204" pitchFamily="34" charset="0"/>
                <a:cs typeface="Arial" panose="020B0604020202020204" pitchFamily="34" charset="0"/>
              </a:rPr>
              <a:t> </a:t>
            </a:r>
            <a:r>
              <a:rPr sz="1400" spc="-20" dirty="0">
                <a:latin typeface="Arial" panose="020B0604020202020204" pitchFamily="34" charset="0"/>
                <a:cs typeface="Arial" panose="020B0604020202020204" pitchFamily="34" charset="0"/>
              </a:rPr>
              <a:t>in</a:t>
            </a:r>
            <a:r>
              <a:rPr sz="1400" spc="-73" dirty="0">
                <a:latin typeface="Arial" panose="020B0604020202020204" pitchFamily="34" charset="0"/>
                <a:cs typeface="Arial" panose="020B0604020202020204" pitchFamily="34" charset="0"/>
              </a:rPr>
              <a:t> </a:t>
            </a:r>
            <a:r>
              <a:rPr sz="1400" spc="47" dirty="0">
                <a:latin typeface="Arial" panose="020B0604020202020204" pitchFamily="34" charset="0"/>
                <a:cs typeface="Arial" panose="020B0604020202020204" pitchFamily="34" charset="0"/>
              </a:rPr>
              <a:t>decreasing </a:t>
            </a:r>
            <a:r>
              <a:rPr sz="1400" spc="-400" dirty="0">
                <a:latin typeface="Arial" panose="020B0604020202020204" pitchFamily="34" charset="0"/>
                <a:cs typeface="Arial" panose="020B0604020202020204" pitchFamily="34" charset="0"/>
              </a:rPr>
              <a:t> </a:t>
            </a:r>
            <a:r>
              <a:rPr sz="1400" spc="20" dirty="0">
                <a:latin typeface="Arial" panose="020B0604020202020204" pitchFamily="34" charset="0"/>
                <a:cs typeface="Arial" panose="020B0604020202020204" pitchFamily="34" charset="0"/>
              </a:rPr>
              <a:t>trend</a:t>
            </a:r>
            <a:r>
              <a:rPr sz="1400" spc="-80" dirty="0">
                <a:latin typeface="Arial" panose="020B0604020202020204" pitchFamily="34" charset="0"/>
                <a:cs typeface="Arial" panose="020B0604020202020204" pitchFamily="34" charset="0"/>
              </a:rPr>
              <a:t> </a:t>
            </a:r>
            <a:r>
              <a:rPr sz="1400" spc="-27" dirty="0">
                <a:latin typeface="Arial" panose="020B0604020202020204" pitchFamily="34" charset="0"/>
                <a:cs typeface="Arial" panose="020B0604020202020204" pitchFamily="34" charset="0"/>
              </a:rPr>
              <a:t>for</a:t>
            </a:r>
            <a:r>
              <a:rPr sz="1400" spc="-73" dirty="0">
                <a:latin typeface="Arial" panose="020B0604020202020204" pitchFamily="34" charset="0"/>
                <a:cs typeface="Arial" panose="020B0604020202020204" pitchFamily="34" charset="0"/>
              </a:rPr>
              <a:t> </a:t>
            </a:r>
            <a:r>
              <a:rPr sz="1400" spc="40" dirty="0">
                <a:latin typeface="Arial" panose="020B0604020202020204" pitchFamily="34" charset="0"/>
                <a:cs typeface="Arial" panose="020B0604020202020204" pitchFamily="34" charset="0"/>
              </a:rPr>
              <a:t>most</a:t>
            </a:r>
            <a:r>
              <a:rPr sz="1400" spc="-73" dirty="0">
                <a:latin typeface="Arial" panose="020B0604020202020204" pitchFamily="34" charset="0"/>
                <a:cs typeface="Arial" panose="020B0604020202020204" pitchFamily="34" charset="0"/>
              </a:rPr>
              <a:t> </a:t>
            </a:r>
            <a:r>
              <a:rPr sz="1400" spc="-13" dirty="0">
                <a:latin typeface="Arial" panose="020B0604020202020204" pitchFamily="34" charset="0"/>
                <a:cs typeface="Arial" panose="020B0604020202020204" pitchFamily="34" charset="0"/>
              </a:rPr>
              <a:t>of</a:t>
            </a:r>
            <a:r>
              <a:rPr sz="1400" spc="-73" dirty="0">
                <a:latin typeface="Arial" panose="020B0604020202020204" pitchFamily="34" charset="0"/>
                <a:cs typeface="Arial" panose="020B0604020202020204" pitchFamily="34" charset="0"/>
              </a:rPr>
              <a:t> </a:t>
            </a:r>
            <a:r>
              <a:rPr sz="1400" spc="27" dirty="0">
                <a:latin typeface="Arial" panose="020B0604020202020204" pitchFamily="34" charset="0"/>
                <a:cs typeface="Arial" panose="020B0604020202020204" pitchFamily="34" charset="0"/>
              </a:rPr>
              <a:t>the</a:t>
            </a:r>
            <a:r>
              <a:rPr sz="1400" spc="-73"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items.</a:t>
            </a:r>
          </a:p>
          <a:p>
            <a:pPr marL="626518" marR="99058" indent="-407236">
              <a:lnSpc>
                <a:spcPct val="114999"/>
              </a:lnSpc>
              <a:buFont typeface="Arial MT"/>
              <a:buChar char="●"/>
              <a:tabLst>
                <a:tab pos="625671" algn="l"/>
                <a:tab pos="626518" algn="l"/>
              </a:tabLst>
            </a:pPr>
            <a:r>
              <a:rPr sz="1400" spc="13" dirty="0">
                <a:latin typeface="Arial" panose="020B0604020202020204" pitchFamily="34" charset="0"/>
                <a:cs typeface="Arial" panose="020B0604020202020204" pitchFamily="34" charset="0"/>
              </a:rPr>
              <a:t>On</a:t>
            </a:r>
            <a:r>
              <a:rPr sz="1400" spc="-87" dirty="0">
                <a:latin typeface="Arial" panose="020B0604020202020204" pitchFamily="34" charset="0"/>
                <a:cs typeface="Arial" panose="020B0604020202020204" pitchFamily="34" charset="0"/>
              </a:rPr>
              <a:t> </a:t>
            </a:r>
            <a:r>
              <a:rPr sz="1400" spc="20" dirty="0">
                <a:latin typeface="Arial" panose="020B0604020202020204" pitchFamily="34" charset="0"/>
                <a:cs typeface="Arial" panose="020B0604020202020204" pitchFamily="34" charset="0"/>
              </a:rPr>
              <a:t>Analysing</a:t>
            </a:r>
            <a:r>
              <a:rPr sz="1400" spc="-80" dirty="0">
                <a:latin typeface="Arial" panose="020B0604020202020204" pitchFamily="34" charset="0"/>
                <a:cs typeface="Arial" panose="020B0604020202020204" pitchFamily="34" charset="0"/>
              </a:rPr>
              <a:t> </a:t>
            </a:r>
            <a:r>
              <a:rPr sz="1400" spc="27" dirty="0">
                <a:latin typeface="Arial" panose="020B0604020202020204" pitchFamily="34" charset="0"/>
                <a:cs typeface="Arial" panose="020B0604020202020204" pitchFamily="34" charset="0"/>
              </a:rPr>
              <a:t>the</a:t>
            </a:r>
            <a:r>
              <a:rPr sz="1400" spc="-80"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Trend</a:t>
            </a:r>
            <a:r>
              <a:rPr sz="1400" spc="-80" dirty="0">
                <a:latin typeface="Arial" panose="020B0604020202020204" pitchFamily="34" charset="0"/>
                <a:cs typeface="Arial" panose="020B0604020202020204" pitchFamily="34" charset="0"/>
              </a:rPr>
              <a:t> </a:t>
            </a:r>
            <a:r>
              <a:rPr sz="1400" spc="-33" dirty="0">
                <a:latin typeface="Arial" panose="020B0604020202020204" pitchFamily="34" charset="0"/>
                <a:cs typeface="Arial" panose="020B0604020202020204" pitchFamily="34" charset="0"/>
              </a:rPr>
              <a:t>line, </a:t>
            </a:r>
            <a:r>
              <a:rPr sz="1400" spc="-413" dirty="0">
                <a:latin typeface="Arial" panose="020B0604020202020204" pitchFamily="34" charset="0"/>
                <a:cs typeface="Arial" panose="020B0604020202020204" pitchFamily="34" charset="0"/>
              </a:rPr>
              <a:t> </a:t>
            </a:r>
            <a:r>
              <a:rPr sz="1400" spc="20" dirty="0">
                <a:latin typeface="Arial" panose="020B0604020202020204" pitchFamily="34" charset="0"/>
                <a:cs typeface="Arial" panose="020B0604020202020204" pitchFamily="34" charset="0"/>
              </a:rPr>
              <a:t>coefficient </a:t>
            </a:r>
            <a:r>
              <a:rPr sz="1400" spc="-13" dirty="0">
                <a:latin typeface="Arial" panose="020B0604020202020204" pitchFamily="34" charset="0"/>
                <a:cs typeface="Arial" panose="020B0604020202020204" pitchFamily="34" charset="0"/>
              </a:rPr>
              <a:t>of </a:t>
            </a:r>
            <a:r>
              <a:rPr sz="1400" spc="27" dirty="0">
                <a:latin typeface="Arial" panose="020B0604020202020204" pitchFamily="34" charset="0"/>
                <a:cs typeface="Arial" panose="020B0604020202020204" pitchFamily="34" charset="0"/>
              </a:rPr>
              <a:t>slope </a:t>
            </a:r>
            <a:r>
              <a:rPr sz="1400" spc="-27" dirty="0">
                <a:latin typeface="Arial" panose="020B0604020202020204" pitchFamily="34" charset="0"/>
                <a:cs typeface="Arial" panose="020B0604020202020204" pitchFamily="34" charset="0"/>
              </a:rPr>
              <a:t>for </a:t>
            </a:r>
            <a:r>
              <a:rPr sz="1400" spc="13" dirty="0">
                <a:latin typeface="Arial" panose="020B0604020202020204" pitchFamily="34" charset="0"/>
                <a:cs typeface="Arial" panose="020B0604020202020204" pitchFamily="34" charset="0"/>
              </a:rPr>
              <a:t>all </a:t>
            </a:r>
            <a:r>
              <a:rPr sz="1400" spc="20" dirty="0">
                <a:latin typeface="Arial" panose="020B0604020202020204" pitchFamily="34" charset="0"/>
                <a:cs typeface="Arial" panose="020B0604020202020204" pitchFamily="34" charset="0"/>
              </a:rPr>
              <a:t> </a:t>
            </a:r>
            <a:r>
              <a:rPr sz="1400" spc="27" dirty="0">
                <a:latin typeface="Arial" panose="020B0604020202020204" pitchFamily="34" charset="0"/>
                <a:cs typeface="Arial" panose="020B0604020202020204" pitchFamily="34" charset="0"/>
              </a:rPr>
              <a:t>products</a:t>
            </a:r>
            <a:r>
              <a:rPr sz="1400" spc="-73" dirty="0">
                <a:latin typeface="Arial" panose="020B0604020202020204" pitchFamily="34" charset="0"/>
                <a:cs typeface="Arial" panose="020B0604020202020204" pitchFamily="34" charset="0"/>
              </a:rPr>
              <a:t> </a:t>
            </a:r>
            <a:r>
              <a:rPr sz="1400" spc="67" dirty="0">
                <a:latin typeface="Arial" panose="020B0604020202020204" pitchFamily="34" charset="0"/>
                <a:cs typeface="Arial" panose="020B0604020202020204" pitchFamily="34" charset="0"/>
              </a:rPr>
              <a:t>are</a:t>
            </a:r>
            <a:r>
              <a:rPr sz="1400" spc="-73" dirty="0">
                <a:latin typeface="Arial" panose="020B0604020202020204" pitchFamily="34" charset="0"/>
                <a:cs typeface="Arial" panose="020B0604020202020204" pitchFamily="34" charset="0"/>
              </a:rPr>
              <a:t> </a:t>
            </a:r>
            <a:r>
              <a:rPr sz="1400" spc="-20" dirty="0">
                <a:latin typeface="Arial" panose="020B0604020202020204" pitchFamily="34" charset="0"/>
                <a:cs typeface="Arial" panose="020B0604020202020204" pitchFamily="34" charset="0"/>
              </a:rPr>
              <a:t>in</a:t>
            </a:r>
            <a:r>
              <a:rPr sz="1400" spc="-73" dirty="0">
                <a:latin typeface="Arial" panose="020B0604020202020204" pitchFamily="34" charset="0"/>
                <a:cs typeface="Arial" panose="020B0604020202020204" pitchFamily="34" charset="0"/>
              </a:rPr>
              <a:t> </a:t>
            </a:r>
            <a:r>
              <a:rPr sz="1400" spc="27" dirty="0">
                <a:latin typeface="Arial" panose="020B0604020202020204" pitchFamily="34" charset="0"/>
                <a:cs typeface="Arial" panose="020B0604020202020204" pitchFamily="34" charset="0"/>
              </a:rPr>
              <a:t>negative.</a:t>
            </a:r>
            <a:endParaRPr sz="1400" dirty="0">
              <a:latin typeface="Arial" panose="020B0604020202020204" pitchFamily="34" charset="0"/>
              <a:cs typeface="Arial" panose="020B0604020202020204" pitchFamily="34" charset="0"/>
            </a:endParaRPr>
          </a:p>
          <a:p>
            <a:pPr marL="626518" marR="137157" indent="-407236">
              <a:lnSpc>
                <a:spcPct val="114999"/>
              </a:lnSpc>
              <a:buFont typeface="Arial MT"/>
              <a:buChar char="●"/>
              <a:tabLst>
                <a:tab pos="625671" algn="l"/>
                <a:tab pos="626518" algn="l"/>
              </a:tabLst>
            </a:pPr>
            <a:r>
              <a:rPr sz="1400" spc="-40" dirty="0">
                <a:latin typeface="Arial" panose="020B0604020202020204" pitchFamily="34" charset="0"/>
                <a:cs typeface="Arial" panose="020B0604020202020204" pitchFamily="34" charset="0"/>
              </a:rPr>
              <a:t>This</a:t>
            </a:r>
            <a:r>
              <a:rPr sz="1400" spc="-67" dirty="0">
                <a:latin typeface="Arial" panose="020B0604020202020204" pitchFamily="34" charset="0"/>
                <a:cs typeface="Arial" panose="020B0604020202020204" pitchFamily="34" charset="0"/>
              </a:rPr>
              <a:t> </a:t>
            </a:r>
            <a:r>
              <a:rPr sz="1400" spc="33" dirty="0">
                <a:latin typeface="Arial" panose="020B0604020202020204" pitchFamily="34" charset="0"/>
                <a:cs typeface="Arial" panose="020B0604020202020204" pitchFamily="34" charset="0"/>
              </a:rPr>
              <a:t>suggests</a:t>
            </a:r>
            <a:r>
              <a:rPr sz="1400" spc="-67" dirty="0">
                <a:latin typeface="Arial" panose="020B0604020202020204" pitchFamily="34" charset="0"/>
                <a:cs typeface="Arial" panose="020B0604020202020204" pitchFamily="34" charset="0"/>
              </a:rPr>
              <a:t> </a:t>
            </a:r>
            <a:r>
              <a:rPr sz="1400" spc="47" dirty="0">
                <a:latin typeface="Arial" panose="020B0604020202020204" pitchFamily="34" charset="0"/>
                <a:cs typeface="Arial" panose="020B0604020202020204" pitchFamily="34" charset="0"/>
              </a:rPr>
              <a:t>decreasing  </a:t>
            </a:r>
            <a:r>
              <a:rPr sz="1400" spc="-13" dirty="0">
                <a:latin typeface="Arial" panose="020B0604020202020204" pitchFamily="34" charset="0"/>
                <a:cs typeface="Arial" panose="020B0604020202020204" pitchFamily="34" charset="0"/>
              </a:rPr>
              <a:t>trend,</a:t>
            </a:r>
            <a:r>
              <a:rPr sz="1400" spc="-73" dirty="0">
                <a:latin typeface="Arial" panose="020B0604020202020204" pitchFamily="34" charset="0"/>
                <a:cs typeface="Arial" panose="020B0604020202020204" pitchFamily="34" charset="0"/>
              </a:rPr>
              <a:t> </a:t>
            </a:r>
            <a:r>
              <a:rPr sz="1400" b="1" spc="27" dirty="0">
                <a:latin typeface="Arial" panose="020B0604020202020204" pitchFamily="34" charset="0"/>
                <a:cs typeface="Arial" panose="020B0604020202020204" pitchFamily="34" charset="0"/>
              </a:rPr>
              <a:t>except</a:t>
            </a:r>
            <a:r>
              <a:rPr sz="1400" b="1" spc="-113" dirty="0">
                <a:latin typeface="Arial" panose="020B0604020202020204" pitchFamily="34" charset="0"/>
                <a:cs typeface="Arial" panose="020B0604020202020204" pitchFamily="34" charset="0"/>
              </a:rPr>
              <a:t> </a:t>
            </a:r>
            <a:r>
              <a:rPr sz="1400" b="1" spc="13" dirty="0">
                <a:latin typeface="Arial" panose="020B0604020202020204" pitchFamily="34" charset="0"/>
                <a:cs typeface="Arial" panose="020B0604020202020204" pitchFamily="34" charset="0"/>
              </a:rPr>
              <a:t>Yogurt</a:t>
            </a:r>
            <a:r>
              <a:rPr sz="1400" b="1" spc="-40" dirty="0">
                <a:latin typeface="Arial" panose="020B0604020202020204" pitchFamily="34" charset="0"/>
                <a:cs typeface="Arial" panose="020B0604020202020204" pitchFamily="34" charset="0"/>
              </a:rPr>
              <a:t> </a:t>
            </a:r>
            <a:r>
              <a:rPr sz="1400" spc="27" dirty="0">
                <a:latin typeface="Arial" panose="020B0604020202020204" pitchFamily="34" charset="0"/>
                <a:cs typeface="Arial" panose="020B0604020202020204" pitchFamily="34" charset="0"/>
              </a:rPr>
              <a:t>which  </a:t>
            </a:r>
            <a:r>
              <a:rPr sz="1400" spc="67" dirty="0">
                <a:latin typeface="Arial" panose="020B0604020202020204" pitchFamily="34" charset="0"/>
                <a:cs typeface="Arial" panose="020B0604020202020204" pitchFamily="34" charset="0"/>
              </a:rPr>
              <a:t>has </a:t>
            </a:r>
            <a:r>
              <a:rPr sz="1400" spc="160" dirty="0">
                <a:latin typeface="Arial" panose="020B0604020202020204" pitchFamily="34" charset="0"/>
                <a:cs typeface="Arial" panose="020B0604020202020204" pitchFamily="34" charset="0"/>
              </a:rPr>
              <a:t>a </a:t>
            </a:r>
            <a:r>
              <a:rPr sz="1400" spc="-7" dirty="0">
                <a:latin typeface="Arial" panose="020B0604020202020204" pitchFamily="34" charset="0"/>
                <a:cs typeface="Arial" panose="020B0604020202020204" pitchFamily="34" charset="0"/>
              </a:rPr>
              <a:t>slight </a:t>
            </a:r>
            <a:r>
              <a:rPr sz="1400" spc="13" dirty="0">
                <a:latin typeface="Arial" panose="020B0604020202020204" pitchFamily="34" charset="0"/>
                <a:cs typeface="Arial" panose="020B0604020202020204" pitchFamily="34" charset="0"/>
              </a:rPr>
              <a:t>positive </a:t>
            </a:r>
            <a:r>
              <a:rPr sz="1400" spc="33" dirty="0">
                <a:latin typeface="Arial" panose="020B0604020202020204" pitchFamily="34" charset="0"/>
                <a:cs typeface="Arial" panose="020B0604020202020204" pitchFamily="34" charset="0"/>
              </a:rPr>
              <a:t>Slope </a:t>
            </a:r>
            <a:r>
              <a:rPr sz="1400" spc="-407" dirty="0">
                <a:latin typeface="Arial" panose="020B0604020202020204" pitchFamily="34" charset="0"/>
                <a:cs typeface="Arial" panose="020B0604020202020204" pitchFamily="34" charset="0"/>
              </a:rPr>
              <a:t> </a:t>
            </a:r>
            <a:r>
              <a:rPr sz="1400" spc="20" dirty="0">
                <a:latin typeface="Arial" panose="020B0604020202020204" pitchFamily="34" charset="0"/>
                <a:cs typeface="Arial" panose="020B0604020202020204" pitchFamily="34" charset="0"/>
              </a:rPr>
              <a:t>coefficient</a:t>
            </a:r>
            <a:r>
              <a:rPr sz="1400" spc="-73" dirty="0">
                <a:latin typeface="Arial" panose="020B0604020202020204" pitchFamily="34" charset="0"/>
                <a:cs typeface="Arial" panose="020B0604020202020204" pitchFamily="34" charset="0"/>
              </a:rPr>
              <a:t> </a:t>
            </a:r>
            <a:r>
              <a:rPr sz="1400" spc="-147" dirty="0">
                <a:latin typeface="Arial" panose="020B0604020202020204" pitchFamily="34" charset="0"/>
                <a:cs typeface="Arial" panose="020B0604020202020204" pitchFamily="34" charset="0"/>
              </a:rPr>
              <a:t>.</a:t>
            </a:r>
            <a:endParaRPr sz="1400" dirty="0">
              <a:latin typeface="Arial" panose="020B0604020202020204" pitchFamily="34" charset="0"/>
              <a:cs typeface="Arial" panose="020B0604020202020204" pitchFamily="34" charset="0"/>
            </a:endParaRPr>
          </a:p>
          <a:p>
            <a:pPr marL="626518" marR="181182" indent="-407236">
              <a:lnSpc>
                <a:spcPct val="114999"/>
              </a:lnSpc>
              <a:buFont typeface="Arial MT"/>
              <a:buChar char="●"/>
              <a:tabLst>
                <a:tab pos="625671" algn="l"/>
                <a:tab pos="626518" algn="l"/>
              </a:tabLst>
            </a:pPr>
            <a:r>
              <a:rPr sz="1400" spc="13" dirty="0">
                <a:latin typeface="Arial" panose="020B0604020202020204" pitchFamily="34" charset="0"/>
                <a:cs typeface="Arial" panose="020B0604020202020204" pitchFamily="34" charset="0"/>
              </a:rPr>
              <a:t>Hence, </a:t>
            </a:r>
            <a:r>
              <a:rPr sz="1400" spc="73" dirty="0">
                <a:latin typeface="Arial" panose="020B0604020202020204" pitchFamily="34" charset="0"/>
                <a:cs typeface="Arial" panose="020B0604020202020204" pitchFamily="34" charset="0"/>
              </a:rPr>
              <a:t>we </a:t>
            </a:r>
            <a:r>
              <a:rPr sz="1400" spc="100" dirty="0">
                <a:latin typeface="Arial" panose="020B0604020202020204" pitchFamily="34" charset="0"/>
                <a:cs typeface="Arial" panose="020B0604020202020204" pitchFamily="34" charset="0"/>
              </a:rPr>
              <a:t>can </a:t>
            </a:r>
            <a:r>
              <a:rPr sz="1400" spc="73" dirty="0">
                <a:latin typeface="Arial" panose="020B0604020202020204" pitchFamily="34" charset="0"/>
                <a:cs typeface="Arial" panose="020B0604020202020204" pitchFamily="34" charset="0"/>
              </a:rPr>
              <a:t>say </a:t>
            </a:r>
            <a:r>
              <a:rPr sz="1400" dirty="0">
                <a:latin typeface="Arial" panose="020B0604020202020204" pitchFamily="34" charset="0"/>
                <a:cs typeface="Arial" panose="020B0604020202020204" pitchFamily="34" charset="0"/>
              </a:rPr>
              <a:t>that, </a:t>
            </a:r>
            <a:r>
              <a:rPr sz="1400" spc="7" dirty="0">
                <a:latin typeface="Arial" panose="020B0604020202020204" pitchFamily="34" charset="0"/>
                <a:cs typeface="Arial" panose="020B0604020202020204" pitchFamily="34" charset="0"/>
              </a:rPr>
              <a:t> </a:t>
            </a:r>
            <a:r>
              <a:rPr sz="1400" spc="27" dirty="0">
                <a:latin typeface="Arial" panose="020B0604020202020204" pitchFamily="34" charset="0"/>
                <a:cs typeface="Arial" panose="020B0604020202020204" pitchFamily="34" charset="0"/>
              </a:rPr>
              <a:t>except</a:t>
            </a:r>
            <a:r>
              <a:rPr sz="1400" spc="-80" dirty="0">
                <a:latin typeface="Arial" panose="020B0604020202020204" pitchFamily="34" charset="0"/>
                <a:cs typeface="Arial" panose="020B0604020202020204" pitchFamily="34" charset="0"/>
              </a:rPr>
              <a:t> </a:t>
            </a:r>
            <a:r>
              <a:rPr sz="1400" spc="-27" dirty="0">
                <a:latin typeface="Arial" panose="020B0604020202020204" pitchFamily="34" charset="0"/>
                <a:cs typeface="Arial" panose="020B0604020202020204" pitchFamily="34" charset="0"/>
              </a:rPr>
              <a:t>Yogurt,</a:t>
            </a:r>
            <a:r>
              <a:rPr sz="1400" spc="-73" dirty="0">
                <a:latin typeface="Arial" panose="020B0604020202020204" pitchFamily="34" charset="0"/>
                <a:cs typeface="Arial" panose="020B0604020202020204" pitchFamily="34" charset="0"/>
              </a:rPr>
              <a:t> </a:t>
            </a:r>
            <a:r>
              <a:rPr sz="1400" spc="13" dirty="0">
                <a:latin typeface="Arial" panose="020B0604020202020204" pitchFamily="34" charset="0"/>
                <a:cs typeface="Arial" panose="020B0604020202020204" pitchFamily="34" charset="0"/>
              </a:rPr>
              <a:t>all</a:t>
            </a:r>
            <a:r>
              <a:rPr sz="1400" spc="-73" dirty="0">
                <a:latin typeface="Arial" panose="020B0604020202020204" pitchFamily="34" charset="0"/>
                <a:cs typeface="Arial" panose="020B0604020202020204" pitchFamily="34" charset="0"/>
              </a:rPr>
              <a:t> </a:t>
            </a:r>
            <a:r>
              <a:rPr sz="1400" spc="27" dirty="0">
                <a:latin typeface="Arial" panose="020B0604020202020204" pitchFamily="34" charset="0"/>
                <a:cs typeface="Arial" panose="020B0604020202020204" pitchFamily="34" charset="0"/>
              </a:rPr>
              <a:t>products </a:t>
            </a:r>
            <a:r>
              <a:rPr sz="1400" spc="-400" dirty="0">
                <a:latin typeface="Arial" panose="020B0604020202020204" pitchFamily="34" charset="0"/>
                <a:cs typeface="Arial" panose="020B0604020202020204" pitchFamily="34" charset="0"/>
              </a:rPr>
              <a:t> </a:t>
            </a:r>
            <a:r>
              <a:rPr sz="1400" spc="87" dirty="0">
                <a:latin typeface="Arial" panose="020B0604020202020204" pitchFamily="34" charset="0"/>
                <a:cs typeface="Arial" panose="020B0604020202020204" pitchFamily="34" charset="0"/>
              </a:rPr>
              <a:t>demand</a:t>
            </a:r>
            <a:r>
              <a:rPr sz="1400" spc="-67" dirty="0">
                <a:latin typeface="Arial" panose="020B0604020202020204" pitchFamily="34" charset="0"/>
                <a:cs typeface="Arial" panose="020B0604020202020204" pitchFamily="34" charset="0"/>
              </a:rPr>
              <a:t> </a:t>
            </a:r>
            <a:r>
              <a:rPr sz="1400" spc="-27" dirty="0">
                <a:latin typeface="Arial" panose="020B0604020202020204" pitchFamily="34" charset="0"/>
                <a:cs typeface="Arial" panose="020B0604020202020204" pitchFamily="34" charset="0"/>
              </a:rPr>
              <a:t>is</a:t>
            </a:r>
            <a:r>
              <a:rPr sz="1400" spc="-73" dirty="0">
                <a:latin typeface="Arial" panose="020B0604020202020204" pitchFamily="34" charset="0"/>
                <a:cs typeface="Arial" panose="020B0604020202020204" pitchFamily="34" charset="0"/>
              </a:rPr>
              <a:t> </a:t>
            </a:r>
            <a:r>
              <a:rPr sz="1400" b="1" spc="47" dirty="0">
                <a:latin typeface="Arial" panose="020B0604020202020204" pitchFamily="34" charset="0"/>
                <a:cs typeface="Arial" panose="020B0604020202020204" pitchFamily="34" charset="0"/>
              </a:rPr>
              <a:t>decreasing</a:t>
            </a:r>
            <a:endParaRPr sz="1400" dirty="0">
              <a:latin typeface="Arial" panose="020B0604020202020204" pitchFamily="34" charset="0"/>
              <a:cs typeface="Arial" panose="020B0604020202020204" pitchFamily="34" charset="0"/>
            </a:endParaRPr>
          </a:p>
        </p:txBody>
      </p:sp>
      <p:grpSp>
        <p:nvGrpSpPr>
          <p:cNvPr id="10" name="object 2">
            <a:extLst>
              <a:ext uri="{FF2B5EF4-FFF2-40B4-BE49-F238E27FC236}">
                <a16:creationId xmlns:a16="http://schemas.microsoft.com/office/drawing/2014/main" id="{0C4C5E61-5398-80D6-3C45-99E2D1770297}"/>
              </a:ext>
            </a:extLst>
          </p:cNvPr>
          <p:cNvGrpSpPr/>
          <p:nvPr/>
        </p:nvGrpSpPr>
        <p:grpSpPr>
          <a:xfrm>
            <a:off x="0" y="6252767"/>
            <a:ext cx="12192000" cy="605367"/>
            <a:chOff x="0" y="4689575"/>
            <a:chExt cx="9144000" cy="454025"/>
          </a:xfrm>
        </p:grpSpPr>
        <p:sp>
          <p:nvSpPr>
            <p:cNvPr id="11" name="object 3">
              <a:extLst>
                <a:ext uri="{FF2B5EF4-FFF2-40B4-BE49-F238E27FC236}">
                  <a16:creationId xmlns:a16="http://schemas.microsoft.com/office/drawing/2014/main" id="{469298A7-4CFF-C1D7-8F49-C8448D122B75}"/>
                </a:ext>
              </a:extLst>
            </p:cNvPr>
            <p:cNvSpPr/>
            <p:nvPr/>
          </p:nvSpPr>
          <p:spPr>
            <a:xfrm>
              <a:off x="0" y="4727675"/>
              <a:ext cx="9144000" cy="415925"/>
            </a:xfrm>
            <a:custGeom>
              <a:avLst/>
              <a:gdLst/>
              <a:ahLst/>
              <a:cxnLst/>
              <a:rect l="l" t="t" r="r" b="b"/>
              <a:pathLst>
                <a:path w="9144000" h="415925">
                  <a:moveTo>
                    <a:pt x="9143999" y="415799"/>
                  </a:moveTo>
                  <a:lnTo>
                    <a:pt x="0" y="415799"/>
                  </a:lnTo>
                  <a:lnTo>
                    <a:pt x="0" y="0"/>
                  </a:lnTo>
                  <a:lnTo>
                    <a:pt x="9143999" y="0"/>
                  </a:lnTo>
                  <a:lnTo>
                    <a:pt x="9143999" y="415799"/>
                  </a:lnTo>
                  <a:close/>
                </a:path>
              </a:pathLst>
            </a:custGeom>
            <a:solidFill>
              <a:srgbClr val="1975D1">
                <a:alpha val="23419"/>
              </a:srgbClr>
            </a:solidFill>
          </p:spPr>
          <p:txBody>
            <a:bodyPr wrap="square" lIns="0" tIns="0" rIns="0" bIns="0" rtlCol="0"/>
            <a:lstStyle/>
            <a:p>
              <a:endParaRPr sz="2400"/>
            </a:p>
          </p:txBody>
        </p:sp>
        <p:pic>
          <p:nvPicPr>
            <p:cNvPr id="12" name="object 4">
              <a:extLst>
                <a:ext uri="{FF2B5EF4-FFF2-40B4-BE49-F238E27FC236}">
                  <a16:creationId xmlns:a16="http://schemas.microsoft.com/office/drawing/2014/main" id="{BA976681-2C1A-BC7A-B386-7E977F179A90}"/>
                </a:ext>
              </a:extLst>
            </p:cNvPr>
            <p:cNvPicPr/>
            <p:nvPr/>
          </p:nvPicPr>
          <p:blipFill>
            <a:blip r:embed="rId2" cstate="print"/>
            <a:stretch>
              <a:fillRect/>
            </a:stretch>
          </p:blipFill>
          <p:spPr>
            <a:xfrm>
              <a:off x="8124854" y="4689575"/>
              <a:ext cx="1019145" cy="453899"/>
            </a:xfrm>
            <a:prstGeom prst="rect">
              <a:avLst/>
            </a:prstGeom>
          </p:spPr>
        </p:pic>
      </p:grpSp>
      <p:sp>
        <p:nvSpPr>
          <p:cNvPr id="13" name="object 21">
            <a:extLst>
              <a:ext uri="{FF2B5EF4-FFF2-40B4-BE49-F238E27FC236}">
                <a16:creationId xmlns:a16="http://schemas.microsoft.com/office/drawing/2014/main" id="{78D6FAED-9DF6-4374-C9F7-70A63E8C5EBB}"/>
              </a:ext>
            </a:extLst>
          </p:cNvPr>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dirty="0"/>
          </a:p>
        </p:txBody>
      </p:sp>
      <p:pic>
        <p:nvPicPr>
          <p:cNvPr id="15" name="Picture 14">
            <a:extLst>
              <a:ext uri="{FF2B5EF4-FFF2-40B4-BE49-F238E27FC236}">
                <a16:creationId xmlns:a16="http://schemas.microsoft.com/office/drawing/2014/main" id="{D115CFD3-1A33-77CB-D0ED-821559D0A3ED}"/>
              </a:ext>
            </a:extLst>
          </p:cNvPr>
          <p:cNvPicPr>
            <a:picLocks noChangeAspect="1"/>
          </p:cNvPicPr>
          <p:nvPr/>
        </p:nvPicPr>
        <p:blipFill>
          <a:blip r:embed="rId3"/>
          <a:stretch>
            <a:fillRect/>
          </a:stretch>
        </p:blipFill>
        <p:spPr>
          <a:xfrm>
            <a:off x="616577" y="919258"/>
            <a:ext cx="7946779" cy="517774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6577" y="261001"/>
            <a:ext cx="7269495" cy="573661"/>
          </a:xfrm>
          <a:prstGeom prst="rect">
            <a:avLst/>
          </a:prstGeom>
        </p:spPr>
        <p:txBody>
          <a:bodyPr vert="horz" wrap="square" lIns="0" tIns="19473" rIns="0" bIns="0" rtlCol="0" anchor="ctr">
            <a:spAutoFit/>
          </a:bodyPr>
          <a:lstStyle/>
          <a:p>
            <a:pPr marL="16933">
              <a:lnSpc>
                <a:spcPct val="100000"/>
              </a:lnSpc>
              <a:spcBef>
                <a:spcPts val="153"/>
              </a:spcBef>
            </a:pPr>
            <a:r>
              <a:rPr sz="3600" spc="167" dirty="0">
                <a:latin typeface="Arial" panose="020B0604020202020204" pitchFamily="34" charset="0"/>
                <a:cs typeface="Arial" panose="020B0604020202020204" pitchFamily="34" charset="0"/>
              </a:rPr>
              <a:t>Summary</a:t>
            </a:r>
            <a:r>
              <a:rPr sz="3600" spc="-240" dirty="0">
                <a:latin typeface="Arial" panose="020B0604020202020204" pitchFamily="34" charset="0"/>
                <a:cs typeface="Arial" panose="020B0604020202020204" pitchFamily="34" charset="0"/>
              </a:rPr>
              <a:t> </a:t>
            </a:r>
            <a:r>
              <a:rPr sz="3600" dirty="0">
                <a:latin typeface="Arial" panose="020B0604020202020204" pitchFamily="34" charset="0"/>
                <a:cs typeface="Arial" panose="020B0604020202020204" pitchFamily="34" charset="0"/>
              </a:rPr>
              <a:t>of</a:t>
            </a:r>
            <a:r>
              <a:rPr sz="3600" spc="-240" dirty="0">
                <a:latin typeface="Arial" panose="020B0604020202020204" pitchFamily="34" charset="0"/>
                <a:cs typeface="Arial" panose="020B0604020202020204" pitchFamily="34" charset="0"/>
              </a:rPr>
              <a:t> </a:t>
            </a:r>
            <a:r>
              <a:rPr sz="3600" spc="40" dirty="0">
                <a:latin typeface="Arial" panose="020B0604020202020204" pitchFamily="34" charset="0"/>
                <a:cs typeface="Arial" panose="020B0604020202020204" pitchFamily="34" charset="0"/>
              </a:rPr>
              <a:t>Exploratory</a:t>
            </a:r>
            <a:r>
              <a:rPr sz="3600" spc="-240" dirty="0">
                <a:latin typeface="Arial" panose="020B0604020202020204" pitchFamily="34" charset="0"/>
                <a:cs typeface="Arial" panose="020B0604020202020204" pitchFamily="34" charset="0"/>
              </a:rPr>
              <a:t> </a:t>
            </a:r>
            <a:r>
              <a:rPr sz="3600" spc="120" dirty="0">
                <a:latin typeface="Arial" panose="020B0604020202020204" pitchFamily="34" charset="0"/>
                <a:cs typeface="Arial" panose="020B0604020202020204" pitchFamily="34" charset="0"/>
              </a:rPr>
              <a:t>Analysis</a:t>
            </a:r>
            <a:endParaRPr sz="3600" dirty="0">
              <a:latin typeface="Arial" panose="020B0604020202020204" pitchFamily="34" charset="0"/>
              <a:cs typeface="Arial" panose="020B0604020202020204" pitchFamily="34" charset="0"/>
            </a:endParaRPr>
          </a:p>
        </p:txBody>
      </p:sp>
      <p:sp>
        <p:nvSpPr>
          <p:cNvPr id="4" name="object 4"/>
          <p:cNvSpPr txBox="1"/>
          <p:nvPr/>
        </p:nvSpPr>
        <p:spPr>
          <a:xfrm>
            <a:off x="687066" y="1235716"/>
            <a:ext cx="10606193" cy="4402914"/>
          </a:xfrm>
          <a:prstGeom prst="rect">
            <a:avLst/>
          </a:prstGeom>
        </p:spPr>
        <p:txBody>
          <a:bodyPr vert="horz" wrap="square" lIns="0" tIns="16933" rIns="0" bIns="0" rtlCol="0">
            <a:spAutoFit/>
          </a:bodyPr>
          <a:lstStyle/>
          <a:p>
            <a:pPr marL="16933">
              <a:spcBef>
                <a:spcPts val="133"/>
              </a:spcBef>
            </a:pPr>
            <a:r>
              <a:rPr sz="1500" b="1" spc="33" dirty="0">
                <a:latin typeface="Arial" panose="020B0604020202020204" pitchFamily="34" charset="0"/>
                <a:cs typeface="Arial" panose="020B0604020202020204" pitchFamily="34" charset="0"/>
              </a:rPr>
              <a:t>Sales</a:t>
            </a:r>
            <a:r>
              <a:rPr sz="1500" b="1" spc="-120" dirty="0">
                <a:latin typeface="Arial" panose="020B0604020202020204" pitchFamily="34" charset="0"/>
                <a:cs typeface="Arial" panose="020B0604020202020204" pitchFamily="34" charset="0"/>
              </a:rPr>
              <a:t> </a:t>
            </a:r>
            <a:r>
              <a:rPr sz="1500" b="1" dirty="0">
                <a:latin typeface="Arial" panose="020B0604020202020204" pitchFamily="34" charset="0"/>
                <a:cs typeface="Arial" panose="020B0604020202020204" pitchFamily="34" charset="0"/>
              </a:rPr>
              <a:t>Overview:</a:t>
            </a:r>
            <a:endParaRPr sz="1500" dirty="0">
              <a:latin typeface="Arial" panose="020B0604020202020204" pitchFamily="34" charset="0"/>
              <a:cs typeface="Arial" panose="020B0604020202020204" pitchFamily="34" charset="0"/>
            </a:endParaRPr>
          </a:p>
          <a:p>
            <a:pPr marL="626518" marR="742508" indent="-417396">
              <a:buFont typeface="Arial MT"/>
              <a:buChar char="●"/>
              <a:tabLst>
                <a:tab pos="625671" algn="l"/>
                <a:tab pos="626518" algn="l"/>
              </a:tabLst>
            </a:pPr>
            <a:r>
              <a:rPr sz="1500" spc="-7" dirty="0">
                <a:latin typeface="Arial" panose="020B0604020202020204" pitchFamily="34" charset="0"/>
                <a:cs typeface="Arial" panose="020B0604020202020204" pitchFamily="34" charset="0"/>
              </a:rPr>
              <a:t>The</a:t>
            </a:r>
            <a:r>
              <a:rPr sz="1500" spc="-67" dirty="0">
                <a:latin typeface="Arial" panose="020B0604020202020204" pitchFamily="34" charset="0"/>
                <a:cs typeface="Arial" panose="020B0604020202020204" pitchFamily="34" charset="0"/>
              </a:rPr>
              <a:t> </a:t>
            </a:r>
            <a:r>
              <a:rPr sz="1500" spc="100" dirty="0">
                <a:latin typeface="Arial" panose="020B0604020202020204" pitchFamily="34" charset="0"/>
                <a:cs typeface="Arial" panose="020B0604020202020204" pitchFamily="34" charset="0"/>
              </a:rPr>
              <a:t>data</a:t>
            </a:r>
            <a:r>
              <a:rPr sz="1500" spc="-67" dirty="0">
                <a:latin typeface="Arial" panose="020B0604020202020204" pitchFamily="34" charset="0"/>
                <a:cs typeface="Arial" panose="020B0604020202020204" pitchFamily="34" charset="0"/>
              </a:rPr>
              <a:t> </a:t>
            </a:r>
            <a:r>
              <a:rPr sz="1500" spc="-73" dirty="0">
                <a:latin typeface="Arial" panose="020B0604020202020204" pitchFamily="34" charset="0"/>
                <a:cs typeface="Arial" panose="020B0604020202020204" pitchFamily="34" charset="0"/>
              </a:rPr>
              <a:t>is,</a:t>
            </a:r>
            <a:r>
              <a:rPr sz="1500" spc="-67" dirty="0">
                <a:latin typeface="Arial" panose="020B0604020202020204" pitchFamily="34" charset="0"/>
                <a:cs typeface="Arial" panose="020B0604020202020204" pitchFamily="34" charset="0"/>
              </a:rPr>
              <a:t> </a:t>
            </a:r>
            <a:r>
              <a:rPr sz="1500" spc="13" dirty="0">
                <a:latin typeface="Arial" panose="020B0604020202020204" pitchFamily="34" charset="0"/>
                <a:cs typeface="Arial" panose="020B0604020202020204" pitchFamily="34" charset="0"/>
              </a:rPr>
              <a:t>starting</a:t>
            </a:r>
            <a:r>
              <a:rPr sz="1500" spc="-67" dirty="0">
                <a:latin typeface="Arial" panose="020B0604020202020204" pitchFamily="34" charset="0"/>
                <a:cs typeface="Arial" panose="020B0604020202020204" pitchFamily="34" charset="0"/>
              </a:rPr>
              <a:t> </a:t>
            </a:r>
            <a:r>
              <a:rPr sz="1500" spc="13" dirty="0">
                <a:latin typeface="Arial" panose="020B0604020202020204" pitchFamily="34" charset="0"/>
                <a:cs typeface="Arial" panose="020B0604020202020204" pitchFamily="34" charset="0"/>
              </a:rPr>
              <a:t>from</a:t>
            </a:r>
            <a:r>
              <a:rPr sz="1500" spc="-67" dirty="0">
                <a:latin typeface="Arial" panose="020B0604020202020204" pitchFamily="34" charset="0"/>
                <a:cs typeface="Arial" panose="020B0604020202020204" pitchFamily="34" charset="0"/>
              </a:rPr>
              <a:t> </a:t>
            </a:r>
            <a:r>
              <a:rPr sz="1500" spc="107" dirty="0">
                <a:latin typeface="Arial" panose="020B0604020202020204" pitchFamily="34" charset="0"/>
                <a:cs typeface="Arial" panose="020B0604020202020204" pitchFamily="34" charset="0"/>
              </a:rPr>
              <a:t>January</a:t>
            </a:r>
            <a:r>
              <a:rPr sz="1500" spc="-67" dirty="0">
                <a:latin typeface="Arial" panose="020B0604020202020204" pitchFamily="34" charset="0"/>
                <a:cs typeface="Arial" panose="020B0604020202020204" pitchFamily="34" charset="0"/>
              </a:rPr>
              <a:t> </a:t>
            </a:r>
            <a:r>
              <a:rPr sz="1500" spc="-320" dirty="0">
                <a:latin typeface="Arial" panose="020B0604020202020204" pitchFamily="34" charset="0"/>
                <a:cs typeface="Arial" panose="020B0604020202020204" pitchFamily="34" charset="0"/>
              </a:rPr>
              <a:t>1,</a:t>
            </a:r>
            <a:r>
              <a:rPr sz="1500" spc="-200" dirty="0">
                <a:latin typeface="Arial" panose="020B0604020202020204" pitchFamily="34" charset="0"/>
                <a:cs typeface="Arial" panose="020B0604020202020204" pitchFamily="34" charset="0"/>
              </a:rPr>
              <a:t> </a:t>
            </a:r>
            <a:r>
              <a:rPr sz="1500" spc="-140" dirty="0">
                <a:latin typeface="Arial" panose="020B0604020202020204" pitchFamily="34" charset="0"/>
                <a:cs typeface="Arial" panose="020B0604020202020204" pitchFamily="34" charset="0"/>
              </a:rPr>
              <a:t>2018</a:t>
            </a:r>
            <a:r>
              <a:rPr sz="1500" spc="-67" dirty="0">
                <a:latin typeface="Arial" panose="020B0604020202020204" pitchFamily="34" charset="0"/>
                <a:cs typeface="Arial" panose="020B0604020202020204" pitchFamily="34" charset="0"/>
              </a:rPr>
              <a:t> </a:t>
            </a:r>
            <a:r>
              <a:rPr sz="1500" spc="47" dirty="0">
                <a:latin typeface="Arial" panose="020B0604020202020204" pitchFamily="34" charset="0"/>
                <a:cs typeface="Arial" panose="020B0604020202020204" pitchFamily="34" charset="0"/>
              </a:rPr>
              <a:t>having</a:t>
            </a:r>
            <a:r>
              <a:rPr sz="1500" spc="-93" dirty="0">
                <a:latin typeface="Arial" panose="020B0604020202020204" pitchFamily="34" charset="0"/>
                <a:cs typeface="Arial" panose="020B0604020202020204" pitchFamily="34" charset="0"/>
              </a:rPr>
              <a:t> </a:t>
            </a:r>
            <a:r>
              <a:rPr sz="1500" b="1" spc="27" dirty="0">
                <a:latin typeface="Arial" panose="020B0604020202020204" pitchFamily="34" charset="0"/>
                <a:cs typeface="Arial" panose="020B0604020202020204" pitchFamily="34" charset="0"/>
              </a:rPr>
              <a:t>Over</a:t>
            </a:r>
            <a:r>
              <a:rPr sz="1500" b="1" spc="-113" dirty="0">
                <a:latin typeface="Arial" panose="020B0604020202020204" pitchFamily="34" charset="0"/>
                <a:cs typeface="Arial" panose="020B0604020202020204" pitchFamily="34" charset="0"/>
              </a:rPr>
              <a:t> </a:t>
            </a:r>
            <a:r>
              <a:rPr sz="1500" b="1" spc="113" dirty="0">
                <a:latin typeface="Arial" panose="020B0604020202020204" pitchFamily="34" charset="0"/>
                <a:cs typeface="Arial" panose="020B0604020202020204" pitchFamily="34" charset="0"/>
              </a:rPr>
              <a:t>a</a:t>
            </a:r>
            <a:r>
              <a:rPr sz="1500" b="1" spc="-113" dirty="0">
                <a:latin typeface="Arial" panose="020B0604020202020204" pitchFamily="34" charset="0"/>
                <a:cs typeface="Arial" panose="020B0604020202020204" pitchFamily="34" charset="0"/>
              </a:rPr>
              <a:t> </a:t>
            </a:r>
            <a:r>
              <a:rPr sz="1500" b="1" spc="53" dirty="0">
                <a:latin typeface="Arial" panose="020B0604020202020204" pitchFamily="34" charset="0"/>
                <a:cs typeface="Arial" panose="020B0604020202020204" pitchFamily="34" charset="0"/>
              </a:rPr>
              <a:t>2-year</a:t>
            </a:r>
            <a:r>
              <a:rPr sz="1500" b="1" spc="-113" dirty="0">
                <a:latin typeface="Arial" panose="020B0604020202020204" pitchFamily="34" charset="0"/>
                <a:cs typeface="Arial" panose="020B0604020202020204" pitchFamily="34" charset="0"/>
              </a:rPr>
              <a:t> </a:t>
            </a:r>
            <a:r>
              <a:rPr sz="1500" b="1" spc="80" dirty="0">
                <a:latin typeface="Arial" panose="020B0604020202020204" pitchFamily="34" charset="0"/>
                <a:cs typeface="Arial" panose="020B0604020202020204" pitchFamily="34" charset="0"/>
              </a:rPr>
              <a:t>and</a:t>
            </a:r>
            <a:r>
              <a:rPr sz="1500" b="1" spc="-113" dirty="0">
                <a:latin typeface="Arial" panose="020B0604020202020204" pitchFamily="34" charset="0"/>
                <a:cs typeface="Arial" panose="020B0604020202020204" pitchFamily="34" charset="0"/>
              </a:rPr>
              <a:t> </a:t>
            </a:r>
            <a:r>
              <a:rPr sz="1500" b="1" spc="53" dirty="0">
                <a:latin typeface="Arial" panose="020B0604020202020204" pitchFamily="34" charset="0"/>
                <a:cs typeface="Arial" panose="020B0604020202020204" pitchFamily="34" charset="0"/>
              </a:rPr>
              <a:t>2-month</a:t>
            </a:r>
            <a:r>
              <a:rPr sz="1500" b="1" spc="-113" dirty="0">
                <a:latin typeface="Arial" panose="020B0604020202020204" pitchFamily="34" charset="0"/>
                <a:cs typeface="Arial" panose="020B0604020202020204" pitchFamily="34" charset="0"/>
              </a:rPr>
              <a:t> </a:t>
            </a:r>
            <a:r>
              <a:rPr sz="1500" b="1" dirty="0">
                <a:latin typeface="Arial" panose="020B0604020202020204" pitchFamily="34" charset="0"/>
                <a:cs typeface="Arial" panose="020B0604020202020204" pitchFamily="34" charset="0"/>
              </a:rPr>
              <a:t>period</a:t>
            </a:r>
            <a:r>
              <a:rPr sz="1500" dirty="0">
                <a:latin typeface="Arial" panose="020B0604020202020204" pitchFamily="34" charset="0"/>
                <a:cs typeface="Arial" panose="020B0604020202020204" pitchFamily="34" charset="0"/>
              </a:rPr>
              <a:t>.</a:t>
            </a:r>
            <a:r>
              <a:rPr sz="1500" spc="-67" dirty="0">
                <a:latin typeface="Arial" panose="020B0604020202020204" pitchFamily="34" charset="0"/>
                <a:cs typeface="Arial" panose="020B0604020202020204" pitchFamily="34" charset="0"/>
              </a:rPr>
              <a:t> </a:t>
            </a:r>
            <a:r>
              <a:rPr sz="1500" spc="-27" dirty="0">
                <a:latin typeface="Arial" panose="020B0604020202020204" pitchFamily="34" charset="0"/>
                <a:cs typeface="Arial" panose="020B0604020202020204" pitchFamily="34" charset="0"/>
              </a:rPr>
              <a:t>A</a:t>
            </a:r>
            <a:r>
              <a:rPr sz="1500" spc="-67" dirty="0">
                <a:latin typeface="Arial" panose="020B0604020202020204" pitchFamily="34" charset="0"/>
                <a:cs typeface="Arial" panose="020B0604020202020204" pitchFamily="34" charset="0"/>
              </a:rPr>
              <a:t> </a:t>
            </a:r>
            <a:r>
              <a:rPr sz="1500" spc="20" dirty="0">
                <a:latin typeface="Arial" panose="020B0604020202020204" pitchFamily="34" charset="0"/>
                <a:cs typeface="Arial" panose="020B0604020202020204" pitchFamily="34" charset="0"/>
              </a:rPr>
              <a:t>total</a:t>
            </a:r>
            <a:r>
              <a:rPr sz="1500" spc="-67" dirty="0">
                <a:latin typeface="Arial" panose="020B0604020202020204" pitchFamily="34" charset="0"/>
                <a:cs typeface="Arial" panose="020B0604020202020204" pitchFamily="34" charset="0"/>
              </a:rPr>
              <a:t> </a:t>
            </a:r>
            <a:r>
              <a:rPr sz="1500" spc="-13" dirty="0">
                <a:latin typeface="Arial" panose="020B0604020202020204" pitchFamily="34" charset="0"/>
                <a:cs typeface="Arial" panose="020B0604020202020204" pitchFamily="34" charset="0"/>
              </a:rPr>
              <a:t>of</a:t>
            </a:r>
            <a:r>
              <a:rPr sz="1500" spc="-73" dirty="0">
                <a:latin typeface="Arial" panose="020B0604020202020204" pitchFamily="34" charset="0"/>
                <a:cs typeface="Arial" panose="020B0604020202020204" pitchFamily="34" charset="0"/>
              </a:rPr>
              <a:t> </a:t>
            </a:r>
            <a:r>
              <a:rPr sz="1500" b="1" spc="-200" dirty="0">
                <a:latin typeface="Arial" panose="020B0604020202020204" pitchFamily="34" charset="0"/>
                <a:cs typeface="Arial" panose="020B0604020202020204" pitchFamily="34" charset="0"/>
              </a:rPr>
              <a:t>15,911 </a:t>
            </a:r>
            <a:r>
              <a:rPr sz="1500" b="1" spc="-413" dirty="0">
                <a:latin typeface="Arial" panose="020B0604020202020204" pitchFamily="34" charset="0"/>
                <a:cs typeface="Arial" panose="020B0604020202020204" pitchFamily="34" charset="0"/>
              </a:rPr>
              <a:t> </a:t>
            </a:r>
            <a:r>
              <a:rPr sz="1500" b="1" spc="47" dirty="0">
                <a:latin typeface="Arial" panose="020B0604020202020204" pitchFamily="34" charset="0"/>
                <a:cs typeface="Arial" panose="020B0604020202020204" pitchFamily="34" charset="0"/>
              </a:rPr>
              <a:t>products</a:t>
            </a:r>
            <a:r>
              <a:rPr sz="1500" b="1" spc="-53" dirty="0">
                <a:latin typeface="Arial" panose="020B0604020202020204" pitchFamily="34" charset="0"/>
                <a:cs typeface="Arial" panose="020B0604020202020204" pitchFamily="34" charset="0"/>
              </a:rPr>
              <a:t> </a:t>
            </a:r>
            <a:r>
              <a:rPr sz="1500" spc="47" dirty="0">
                <a:latin typeface="Arial" panose="020B0604020202020204" pitchFamily="34" charset="0"/>
                <a:cs typeface="Arial" panose="020B0604020202020204" pitchFamily="34" charset="0"/>
              </a:rPr>
              <a:t>were</a:t>
            </a:r>
            <a:r>
              <a:rPr sz="1500" spc="-73" dirty="0">
                <a:latin typeface="Arial" panose="020B0604020202020204" pitchFamily="34" charset="0"/>
                <a:cs typeface="Arial" panose="020B0604020202020204" pitchFamily="34" charset="0"/>
              </a:rPr>
              <a:t> </a:t>
            </a:r>
            <a:r>
              <a:rPr sz="1500" spc="13" dirty="0">
                <a:latin typeface="Arial" panose="020B0604020202020204" pitchFamily="34" charset="0"/>
                <a:cs typeface="Arial" panose="020B0604020202020204" pitchFamily="34" charset="0"/>
              </a:rPr>
              <a:t>sold</a:t>
            </a:r>
            <a:r>
              <a:rPr sz="1500" spc="-73" dirty="0">
                <a:latin typeface="Arial" panose="020B0604020202020204" pitchFamily="34" charset="0"/>
                <a:cs typeface="Arial" panose="020B0604020202020204" pitchFamily="34" charset="0"/>
              </a:rPr>
              <a:t> </a:t>
            </a:r>
            <a:r>
              <a:rPr sz="1500" spc="13" dirty="0">
                <a:latin typeface="Arial" panose="020B0604020202020204" pitchFamily="34" charset="0"/>
                <a:cs typeface="Arial" panose="020B0604020202020204" pitchFamily="34" charset="0"/>
              </a:rPr>
              <a:t>through</a:t>
            </a:r>
            <a:r>
              <a:rPr sz="1500" spc="-167" dirty="0">
                <a:latin typeface="Arial" panose="020B0604020202020204" pitchFamily="34" charset="0"/>
                <a:cs typeface="Arial" panose="020B0604020202020204" pitchFamily="34" charset="0"/>
              </a:rPr>
              <a:t> </a:t>
            </a:r>
            <a:r>
              <a:rPr sz="1500" b="1" spc="-180" dirty="0">
                <a:latin typeface="Arial" panose="020B0604020202020204" pitchFamily="34" charset="0"/>
                <a:cs typeface="Arial" panose="020B0604020202020204" pitchFamily="34" charset="0"/>
              </a:rPr>
              <a:t>1,13</a:t>
            </a:r>
            <a:r>
              <a:rPr lang="en-US" sz="1500" b="1" spc="-180" dirty="0">
                <a:latin typeface="Arial" panose="020B0604020202020204" pitchFamily="34" charset="0"/>
                <a:cs typeface="Arial" panose="020B0604020202020204" pitchFamily="34" charset="0"/>
              </a:rPr>
              <a:t> </a:t>
            </a:r>
            <a:r>
              <a:rPr sz="1500" b="1" spc="-180" dirty="0">
                <a:latin typeface="Arial" panose="020B0604020202020204" pitchFamily="34" charset="0"/>
                <a:cs typeface="Arial" panose="020B0604020202020204" pitchFamily="34" charset="0"/>
              </a:rPr>
              <a:t>9</a:t>
            </a:r>
            <a:r>
              <a:rPr sz="1500" b="1" spc="-120" dirty="0">
                <a:latin typeface="Arial" panose="020B0604020202020204" pitchFamily="34" charset="0"/>
                <a:cs typeface="Arial" panose="020B0604020202020204" pitchFamily="34" charset="0"/>
              </a:rPr>
              <a:t> </a:t>
            </a:r>
            <a:r>
              <a:rPr sz="1500" b="1" dirty="0">
                <a:latin typeface="Arial" panose="020B0604020202020204" pitchFamily="34" charset="0"/>
                <a:cs typeface="Arial" panose="020B0604020202020204" pitchFamily="34" charset="0"/>
              </a:rPr>
              <a:t>orders</a:t>
            </a:r>
            <a:r>
              <a:rPr sz="1500" dirty="0">
                <a:latin typeface="Arial" panose="020B0604020202020204" pitchFamily="34" charset="0"/>
                <a:cs typeface="Arial" panose="020B0604020202020204" pitchFamily="34" charset="0"/>
              </a:rPr>
              <a:t>.</a:t>
            </a:r>
          </a:p>
          <a:p>
            <a:pPr marL="626518" indent="-417396">
              <a:buFont typeface="Arial MT"/>
              <a:buChar char="●"/>
              <a:tabLst>
                <a:tab pos="625671" algn="l"/>
                <a:tab pos="626518" algn="l"/>
              </a:tabLst>
            </a:pPr>
            <a:r>
              <a:rPr sz="1500" dirty="0">
                <a:latin typeface="Arial" panose="020B0604020202020204" pitchFamily="34" charset="0"/>
                <a:cs typeface="Arial" panose="020B0604020202020204" pitchFamily="34" charset="0"/>
              </a:rPr>
              <a:t>Unfortunately,</a:t>
            </a:r>
            <a:r>
              <a:rPr sz="1500" spc="-67" dirty="0">
                <a:latin typeface="Arial" panose="020B0604020202020204" pitchFamily="34" charset="0"/>
                <a:cs typeface="Arial" panose="020B0604020202020204" pitchFamily="34" charset="0"/>
              </a:rPr>
              <a:t> </a:t>
            </a:r>
            <a:r>
              <a:rPr sz="1500" spc="7" dirty="0">
                <a:latin typeface="Arial" panose="020B0604020202020204" pitchFamily="34" charset="0"/>
                <a:cs typeface="Arial" panose="020B0604020202020204" pitchFamily="34" charset="0"/>
              </a:rPr>
              <a:t>there's</a:t>
            </a:r>
            <a:r>
              <a:rPr sz="1500" spc="-67" dirty="0">
                <a:latin typeface="Arial" panose="020B0604020202020204" pitchFamily="34" charset="0"/>
                <a:cs typeface="Arial" panose="020B0604020202020204" pitchFamily="34" charset="0"/>
              </a:rPr>
              <a:t> </a:t>
            </a:r>
            <a:r>
              <a:rPr sz="1500" spc="27" dirty="0">
                <a:latin typeface="Arial" panose="020B0604020202020204" pitchFamily="34" charset="0"/>
                <a:cs typeface="Arial" panose="020B0604020202020204" pitchFamily="34" charset="0"/>
              </a:rPr>
              <a:t>no</a:t>
            </a:r>
            <a:r>
              <a:rPr sz="1500" spc="-67" dirty="0">
                <a:latin typeface="Arial" panose="020B0604020202020204" pitchFamily="34" charset="0"/>
                <a:cs typeface="Arial" panose="020B0604020202020204" pitchFamily="34" charset="0"/>
              </a:rPr>
              <a:t> </a:t>
            </a:r>
            <a:r>
              <a:rPr sz="1500" spc="100" dirty="0">
                <a:latin typeface="Arial" panose="020B0604020202020204" pitchFamily="34" charset="0"/>
                <a:cs typeface="Arial" panose="020B0604020202020204" pitchFamily="34" charset="0"/>
              </a:rPr>
              <a:t>data</a:t>
            </a:r>
            <a:r>
              <a:rPr sz="1500" spc="-67" dirty="0">
                <a:latin typeface="Arial" panose="020B0604020202020204" pitchFamily="34" charset="0"/>
                <a:cs typeface="Arial" panose="020B0604020202020204" pitchFamily="34" charset="0"/>
              </a:rPr>
              <a:t> </a:t>
            </a:r>
            <a:r>
              <a:rPr sz="1500" spc="60" dirty="0">
                <a:latin typeface="Arial" panose="020B0604020202020204" pitchFamily="34" charset="0"/>
                <a:cs typeface="Arial" panose="020B0604020202020204" pitchFamily="34" charset="0"/>
              </a:rPr>
              <a:t>available</a:t>
            </a:r>
            <a:r>
              <a:rPr sz="1500" spc="-67" dirty="0">
                <a:latin typeface="Arial" panose="020B0604020202020204" pitchFamily="34" charset="0"/>
                <a:cs typeface="Arial" panose="020B0604020202020204" pitchFamily="34" charset="0"/>
              </a:rPr>
              <a:t> </a:t>
            </a:r>
            <a:r>
              <a:rPr sz="1500" spc="-27" dirty="0">
                <a:latin typeface="Arial" panose="020B0604020202020204" pitchFamily="34" charset="0"/>
                <a:cs typeface="Arial" panose="020B0604020202020204" pitchFamily="34" charset="0"/>
              </a:rPr>
              <a:t>for</a:t>
            </a:r>
            <a:r>
              <a:rPr sz="1500" spc="-67" dirty="0">
                <a:latin typeface="Arial" panose="020B0604020202020204" pitchFamily="34" charset="0"/>
                <a:cs typeface="Arial" panose="020B0604020202020204" pitchFamily="34" charset="0"/>
              </a:rPr>
              <a:t> </a:t>
            </a:r>
            <a:r>
              <a:rPr sz="1500" spc="33" dirty="0">
                <a:latin typeface="Arial" panose="020B0604020202020204" pitchFamily="34" charset="0"/>
                <a:cs typeface="Arial" panose="020B0604020202020204" pitchFamily="34" charset="0"/>
              </a:rPr>
              <a:t>the</a:t>
            </a:r>
            <a:r>
              <a:rPr sz="1500" spc="-67" dirty="0">
                <a:latin typeface="Arial" panose="020B0604020202020204" pitchFamily="34" charset="0"/>
                <a:cs typeface="Arial" panose="020B0604020202020204" pitchFamily="34" charset="0"/>
              </a:rPr>
              <a:t> </a:t>
            </a:r>
            <a:r>
              <a:rPr sz="1500" spc="-7" dirty="0">
                <a:latin typeface="Arial" panose="020B0604020202020204" pitchFamily="34" charset="0"/>
                <a:cs typeface="Arial" panose="020B0604020202020204" pitchFamily="34" charset="0"/>
              </a:rPr>
              <a:t>fourth</a:t>
            </a:r>
            <a:r>
              <a:rPr sz="1500" spc="-67" dirty="0">
                <a:latin typeface="Arial" panose="020B0604020202020204" pitchFamily="34" charset="0"/>
                <a:cs typeface="Arial" panose="020B0604020202020204" pitchFamily="34" charset="0"/>
              </a:rPr>
              <a:t> </a:t>
            </a:r>
            <a:r>
              <a:rPr sz="1500" spc="33" dirty="0">
                <a:latin typeface="Arial" panose="020B0604020202020204" pitchFamily="34" charset="0"/>
                <a:cs typeface="Arial" panose="020B0604020202020204" pitchFamily="34" charset="0"/>
              </a:rPr>
              <a:t>quarter</a:t>
            </a:r>
            <a:r>
              <a:rPr sz="1500" spc="-67" dirty="0">
                <a:latin typeface="Arial" panose="020B0604020202020204" pitchFamily="34" charset="0"/>
                <a:cs typeface="Arial" panose="020B0604020202020204" pitchFamily="34" charset="0"/>
              </a:rPr>
              <a:t> </a:t>
            </a:r>
            <a:r>
              <a:rPr sz="1500" spc="-20" dirty="0">
                <a:latin typeface="Arial" panose="020B0604020202020204" pitchFamily="34" charset="0"/>
                <a:cs typeface="Arial" panose="020B0604020202020204" pitchFamily="34" charset="0"/>
              </a:rPr>
              <a:t>in</a:t>
            </a:r>
            <a:r>
              <a:rPr sz="1500" spc="-67" dirty="0">
                <a:latin typeface="Arial" panose="020B0604020202020204" pitchFamily="34" charset="0"/>
                <a:cs typeface="Arial" panose="020B0604020202020204" pitchFamily="34" charset="0"/>
              </a:rPr>
              <a:t> </a:t>
            </a:r>
            <a:r>
              <a:rPr sz="1500" spc="27" dirty="0">
                <a:latin typeface="Arial" panose="020B0604020202020204" pitchFamily="34" charset="0"/>
                <a:cs typeface="Arial" panose="020B0604020202020204" pitchFamily="34" charset="0"/>
              </a:rPr>
              <a:t>both</a:t>
            </a:r>
            <a:r>
              <a:rPr sz="1500" spc="-67" dirty="0">
                <a:latin typeface="Arial" panose="020B0604020202020204" pitchFamily="34" charset="0"/>
                <a:cs typeface="Arial" panose="020B0604020202020204" pitchFamily="34" charset="0"/>
              </a:rPr>
              <a:t> </a:t>
            </a:r>
            <a:r>
              <a:rPr sz="1500" spc="20" dirty="0">
                <a:latin typeface="Arial" panose="020B0604020202020204" pitchFamily="34" charset="0"/>
                <a:cs typeface="Arial" panose="020B0604020202020204" pitchFamily="34" charset="0"/>
              </a:rPr>
              <a:t>years.</a:t>
            </a:r>
            <a:endParaRPr sz="1500" dirty="0">
              <a:latin typeface="Arial" panose="020B0604020202020204" pitchFamily="34" charset="0"/>
              <a:cs typeface="Arial" panose="020B0604020202020204" pitchFamily="34" charset="0"/>
            </a:endParaRPr>
          </a:p>
          <a:p>
            <a:pPr marL="16933"/>
            <a:r>
              <a:rPr sz="1500" b="1" spc="33" dirty="0">
                <a:latin typeface="Arial" panose="020B0604020202020204" pitchFamily="34" charset="0"/>
                <a:cs typeface="Arial" panose="020B0604020202020204" pitchFamily="34" charset="0"/>
              </a:rPr>
              <a:t>Yearly</a:t>
            </a:r>
            <a:r>
              <a:rPr sz="1500" b="1" spc="-120" dirty="0">
                <a:latin typeface="Arial" panose="020B0604020202020204" pitchFamily="34" charset="0"/>
                <a:cs typeface="Arial" panose="020B0604020202020204" pitchFamily="34" charset="0"/>
              </a:rPr>
              <a:t> </a:t>
            </a:r>
            <a:r>
              <a:rPr sz="1500" b="1" spc="47" dirty="0">
                <a:latin typeface="Arial" panose="020B0604020202020204" pitchFamily="34" charset="0"/>
                <a:cs typeface="Arial" panose="020B0604020202020204" pitchFamily="34" charset="0"/>
              </a:rPr>
              <a:t>Comparisons:</a:t>
            </a:r>
            <a:endParaRPr sz="1500" dirty="0">
              <a:latin typeface="Arial" panose="020B0604020202020204" pitchFamily="34" charset="0"/>
              <a:cs typeface="Arial" panose="020B0604020202020204" pitchFamily="34" charset="0"/>
            </a:endParaRPr>
          </a:p>
          <a:p>
            <a:pPr marL="626518" indent="-417396">
              <a:buFont typeface="Arial MT"/>
              <a:buChar char="●"/>
              <a:tabLst>
                <a:tab pos="625671" algn="l"/>
                <a:tab pos="626518" algn="l"/>
              </a:tabLst>
            </a:pPr>
            <a:r>
              <a:rPr sz="1500" spc="-20" dirty="0">
                <a:latin typeface="Arial" panose="020B0604020202020204" pitchFamily="34" charset="0"/>
                <a:cs typeface="Arial" panose="020B0604020202020204" pitchFamily="34" charset="0"/>
              </a:rPr>
              <a:t>In</a:t>
            </a:r>
            <a:r>
              <a:rPr sz="1500" spc="-67" dirty="0">
                <a:latin typeface="Arial" panose="020B0604020202020204" pitchFamily="34" charset="0"/>
                <a:cs typeface="Arial" panose="020B0604020202020204" pitchFamily="34" charset="0"/>
              </a:rPr>
              <a:t> </a:t>
            </a:r>
            <a:r>
              <a:rPr sz="1500" spc="-147" dirty="0">
                <a:latin typeface="Arial" panose="020B0604020202020204" pitchFamily="34" charset="0"/>
                <a:cs typeface="Arial" panose="020B0604020202020204" pitchFamily="34" charset="0"/>
              </a:rPr>
              <a:t>2019,</a:t>
            </a:r>
            <a:r>
              <a:rPr sz="1500" spc="-60" dirty="0">
                <a:latin typeface="Arial" panose="020B0604020202020204" pitchFamily="34" charset="0"/>
                <a:cs typeface="Arial" panose="020B0604020202020204" pitchFamily="34" charset="0"/>
              </a:rPr>
              <a:t> </a:t>
            </a:r>
            <a:r>
              <a:rPr sz="1500" spc="33" dirty="0">
                <a:latin typeface="Arial" panose="020B0604020202020204" pitchFamily="34" charset="0"/>
                <a:cs typeface="Arial" panose="020B0604020202020204" pitchFamily="34" charset="0"/>
              </a:rPr>
              <a:t>the</a:t>
            </a:r>
            <a:r>
              <a:rPr sz="1500" spc="-60" dirty="0">
                <a:latin typeface="Arial" panose="020B0604020202020204" pitchFamily="34" charset="0"/>
                <a:cs typeface="Arial" panose="020B0604020202020204" pitchFamily="34" charset="0"/>
              </a:rPr>
              <a:t> </a:t>
            </a:r>
            <a:r>
              <a:rPr sz="1500" spc="20" dirty="0">
                <a:latin typeface="Arial" panose="020B0604020202020204" pitchFamily="34" charset="0"/>
                <a:cs typeface="Arial" panose="020B0604020202020204" pitchFamily="34" charset="0"/>
              </a:rPr>
              <a:t>total</a:t>
            </a:r>
            <a:r>
              <a:rPr sz="1500" spc="-60" dirty="0">
                <a:latin typeface="Arial" panose="020B0604020202020204" pitchFamily="34" charset="0"/>
                <a:cs typeface="Arial" panose="020B0604020202020204" pitchFamily="34" charset="0"/>
              </a:rPr>
              <a:t> </a:t>
            </a:r>
            <a:r>
              <a:rPr sz="1500" spc="47" dirty="0">
                <a:latin typeface="Arial" panose="020B0604020202020204" pitchFamily="34" charset="0"/>
                <a:cs typeface="Arial" panose="020B0604020202020204" pitchFamily="34" charset="0"/>
              </a:rPr>
              <a:t>number</a:t>
            </a:r>
            <a:r>
              <a:rPr sz="1500" spc="-67" dirty="0">
                <a:latin typeface="Arial" panose="020B0604020202020204" pitchFamily="34" charset="0"/>
                <a:cs typeface="Arial" panose="020B0604020202020204" pitchFamily="34" charset="0"/>
              </a:rPr>
              <a:t> </a:t>
            </a:r>
            <a:r>
              <a:rPr sz="1500" spc="-13" dirty="0">
                <a:latin typeface="Arial" panose="020B0604020202020204" pitchFamily="34" charset="0"/>
                <a:cs typeface="Arial" panose="020B0604020202020204" pitchFamily="34" charset="0"/>
              </a:rPr>
              <a:t>of</a:t>
            </a:r>
            <a:r>
              <a:rPr sz="1500" spc="-60" dirty="0">
                <a:latin typeface="Arial" panose="020B0604020202020204" pitchFamily="34" charset="0"/>
                <a:cs typeface="Arial" panose="020B0604020202020204" pitchFamily="34" charset="0"/>
              </a:rPr>
              <a:t> </a:t>
            </a:r>
            <a:r>
              <a:rPr sz="1500" spc="13" dirty="0">
                <a:latin typeface="Arial" panose="020B0604020202020204" pitchFamily="34" charset="0"/>
                <a:cs typeface="Arial" panose="020B0604020202020204" pitchFamily="34" charset="0"/>
              </a:rPr>
              <a:t>orders</a:t>
            </a:r>
            <a:r>
              <a:rPr sz="1500" spc="-80" dirty="0">
                <a:latin typeface="Arial" panose="020B0604020202020204" pitchFamily="34" charset="0"/>
                <a:cs typeface="Arial" panose="020B0604020202020204" pitchFamily="34" charset="0"/>
              </a:rPr>
              <a:t> </a:t>
            </a:r>
            <a:r>
              <a:rPr sz="1500" b="1" spc="53" dirty="0">
                <a:latin typeface="Arial" panose="020B0604020202020204" pitchFamily="34" charset="0"/>
                <a:cs typeface="Arial" panose="020B0604020202020204" pitchFamily="34" charset="0"/>
              </a:rPr>
              <a:t>decreased</a:t>
            </a:r>
            <a:r>
              <a:rPr sz="1500" b="1" spc="-113" dirty="0">
                <a:latin typeface="Arial" panose="020B0604020202020204" pitchFamily="34" charset="0"/>
                <a:cs typeface="Arial" panose="020B0604020202020204" pitchFamily="34" charset="0"/>
              </a:rPr>
              <a:t> </a:t>
            </a:r>
            <a:r>
              <a:rPr sz="1500" b="1" spc="73" dirty="0">
                <a:latin typeface="Arial" panose="020B0604020202020204" pitchFamily="34" charset="0"/>
                <a:cs typeface="Arial" panose="020B0604020202020204" pitchFamily="34" charset="0"/>
              </a:rPr>
              <a:t>by</a:t>
            </a:r>
            <a:r>
              <a:rPr sz="1500" b="1" spc="-107" dirty="0">
                <a:latin typeface="Arial" panose="020B0604020202020204" pitchFamily="34" charset="0"/>
                <a:cs typeface="Arial" panose="020B0604020202020204" pitchFamily="34" charset="0"/>
              </a:rPr>
              <a:t> </a:t>
            </a:r>
            <a:r>
              <a:rPr sz="1500" b="1" spc="-53" dirty="0">
                <a:latin typeface="Arial" panose="020B0604020202020204" pitchFamily="34" charset="0"/>
                <a:cs typeface="Arial" panose="020B0604020202020204" pitchFamily="34" charset="0"/>
              </a:rPr>
              <a:t>26</a:t>
            </a:r>
            <a:r>
              <a:rPr sz="1500" b="1" spc="-47" dirty="0">
                <a:latin typeface="Arial" panose="020B0604020202020204" pitchFamily="34" charset="0"/>
                <a:cs typeface="Arial" panose="020B0604020202020204" pitchFamily="34" charset="0"/>
              </a:rPr>
              <a:t> </a:t>
            </a:r>
            <a:r>
              <a:rPr sz="1500" spc="80" dirty="0">
                <a:latin typeface="Arial" panose="020B0604020202020204" pitchFamily="34" charset="0"/>
                <a:cs typeface="Arial" panose="020B0604020202020204" pitchFamily="34" charset="0"/>
              </a:rPr>
              <a:t>compared</a:t>
            </a:r>
            <a:r>
              <a:rPr sz="1500" spc="-60" dirty="0">
                <a:latin typeface="Arial" panose="020B0604020202020204" pitchFamily="34" charset="0"/>
                <a:cs typeface="Arial" panose="020B0604020202020204" pitchFamily="34" charset="0"/>
              </a:rPr>
              <a:t> </a:t>
            </a:r>
            <a:r>
              <a:rPr sz="1500" spc="7" dirty="0">
                <a:latin typeface="Arial" panose="020B0604020202020204" pitchFamily="34" charset="0"/>
                <a:cs typeface="Arial" panose="020B0604020202020204" pitchFamily="34" charset="0"/>
              </a:rPr>
              <a:t>to</a:t>
            </a:r>
            <a:r>
              <a:rPr sz="1500" spc="-60" dirty="0">
                <a:latin typeface="Arial" panose="020B0604020202020204" pitchFamily="34" charset="0"/>
                <a:cs typeface="Arial" panose="020B0604020202020204" pitchFamily="34" charset="0"/>
              </a:rPr>
              <a:t> </a:t>
            </a:r>
            <a:r>
              <a:rPr sz="1500" spc="33" dirty="0">
                <a:latin typeface="Arial" panose="020B0604020202020204" pitchFamily="34" charset="0"/>
                <a:cs typeface="Arial" panose="020B0604020202020204" pitchFamily="34" charset="0"/>
              </a:rPr>
              <a:t>the</a:t>
            </a:r>
            <a:r>
              <a:rPr sz="1500" spc="-60" dirty="0">
                <a:latin typeface="Arial" panose="020B0604020202020204" pitchFamily="34" charset="0"/>
                <a:cs typeface="Arial" panose="020B0604020202020204" pitchFamily="34" charset="0"/>
              </a:rPr>
              <a:t> </a:t>
            </a:r>
            <a:r>
              <a:rPr sz="1500" spc="20" dirty="0">
                <a:latin typeface="Arial" panose="020B0604020202020204" pitchFamily="34" charset="0"/>
                <a:cs typeface="Arial" panose="020B0604020202020204" pitchFamily="34" charset="0"/>
              </a:rPr>
              <a:t>previous</a:t>
            </a:r>
            <a:r>
              <a:rPr sz="1500" spc="-67" dirty="0">
                <a:latin typeface="Arial" panose="020B0604020202020204" pitchFamily="34" charset="0"/>
                <a:cs typeface="Arial" panose="020B0604020202020204" pitchFamily="34" charset="0"/>
              </a:rPr>
              <a:t> </a:t>
            </a:r>
            <a:r>
              <a:rPr sz="1500" spc="67" dirty="0">
                <a:latin typeface="Arial" panose="020B0604020202020204" pitchFamily="34" charset="0"/>
                <a:cs typeface="Arial" panose="020B0604020202020204" pitchFamily="34" charset="0"/>
              </a:rPr>
              <a:t>year</a:t>
            </a:r>
            <a:r>
              <a:rPr sz="1500" spc="-60" dirty="0">
                <a:latin typeface="Arial" panose="020B0604020202020204" pitchFamily="34" charset="0"/>
                <a:cs typeface="Arial" panose="020B0604020202020204" pitchFamily="34" charset="0"/>
              </a:rPr>
              <a:t> </a:t>
            </a:r>
            <a:r>
              <a:rPr sz="1500" spc="-53" dirty="0">
                <a:latin typeface="Arial" panose="020B0604020202020204" pitchFamily="34" charset="0"/>
                <a:cs typeface="Arial" panose="020B0604020202020204" pitchFamily="34" charset="0"/>
              </a:rPr>
              <a:t>(2018).</a:t>
            </a:r>
            <a:endParaRPr sz="1500" dirty="0">
              <a:latin typeface="Arial" panose="020B0604020202020204" pitchFamily="34" charset="0"/>
              <a:cs typeface="Arial" panose="020B0604020202020204" pitchFamily="34" charset="0"/>
            </a:endParaRPr>
          </a:p>
          <a:p>
            <a:pPr marL="626518" marR="298019" indent="-417396">
              <a:buFont typeface="Arial MT"/>
              <a:buChar char="●"/>
              <a:tabLst>
                <a:tab pos="625671" algn="l"/>
                <a:tab pos="626518" algn="l"/>
              </a:tabLst>
            </a:pPr>
            <a:r>
              <a:rPr sz="1500" spc="-7" dirty="0">
                <a:latin typeface="Arial" panose="020B0604020202020204" pitchFamily="34" charset="0"/>
                <a:cs typeface="Arial" panose="020B0604020202020204" pitchFamily="34" charset="0"/>
              </a:rPr>
              <a:t>Additionally,</a:t>
            </a:r>
            <a:r>
              <a:rPr sz="1500" spc="-60" dirty="0">
                <a:latin typeface="Arial" panose="020B0604020202020204" pitchFamily="34" charset="0"/>
                <a:cs typeface="Arial" panose="020B0604020202020204" pitchFamily="34" charset="0"/>
              </a:rPr>
              <a:t> </a:t>
            </a:r>
            <a:r>
              <a:rPr sz="1500" spc="33" dirty="0">
                <a:latin typeface="Arial" panose="020B0604020202020204" pitchFamily="34" charset="0"/>
                <a:cs typeface="Arial" panose="020B0604020202020204" pitchFamily="34" charset="0"/>
              </a:rPr>
              <a:t>the</a:t>
            </a:r>
            <a:r>
              <a:rPr sz="1500" spc="-60" dirty="0">
                <a:latin typeface="Arial" panose="020B0604020202020204" pitchFamily="34" charset="0"/>
                <a:cs typeface="Arial" panose="020B0604020202020204" pitchFamily="34" charset="0"/>
              </a:rPr>
              <a:t> </a:t>
            </a:r>
            <a:r>
              <a:rPr sz="1500" spc="20" dirty="0">
                <a:latin typeface="Arial" panose="020B0604020202020204" pitchFamily="34" charset="0"/>
                <a:cs typeface="Arial" panose="020B0604020202020204" pitchFamily="34" charset="0"/>
              </a:rPr>
              <a:t>total</a:t>
            </a:r>
            <a:r>
              <a:rPr sz="1500" spc="-53" dirty="0">
                <a:latin typeface="Arial" panose="020B0604020202020204" pitchFamily="34" charset="0"/>
                <a:cs typeface="Arial" panose="020B0604020202020204" pitchFamily="34" charset="0"/>
              </a:rPr>
              <a:t> </a:t>
            </a:r>
            <a:r>
              <a:rPr sz="1500" spc="47" dirty="0">
                <a:latin typeface="Arial" panose="020B0604020202020204" pitchFamily="34" charset="0"/>
                <a:cs typeface="Arial" panose="020B0604020202020204" pitchFamily="34" charset="0"/>
              </a:rPr>
              <a:t>number</a:t>
            </a:r>
            <a:r>
              <a:rPr sz="1500" spc="-60" dirty="0">
                <a:latin typeface="Arial" panose="020B0604020202020204" pitchFamily="34" charset="0"/>
                <a:cs typeface="Arial" panose="020B0604020202020204" pitchFamily="34" charset="0"/>
              </a:rPr>
              <a:t> </a:t>
            </a:r>
            <a:r>
              <a:rPr sz="1500" spc="-13" dirty="0">
                <a:latin typeface="Arial" panose="020B0604020202020204" pitchFamily="34" charset="0"/>
                <a:cs typeface="Arial" panose="020B0604020202020204" pitchFamily="34" charset="0"/>
              </a:rPr>
              <a:t>of</a:t>
            </a:r>
            <a:r>
              <a:rPr sz="1500" spc="-53" dirty="0">
                <a:latin typeface="Arial" panose="020B0604020202020204" pitchFamily="34" charset="0"/>
                <a:cs typeface="Arial" panose="020B0604020202020204" pitchFamily="34" charset="0"/>
              </a:rPr>
              <a:t> </a:t>
            </a:r>
            <a:r>
              <a:rPr sz="1500" spc="33" dirty="0">
                <a:latin typeface="Arial" panose="020B0604020202020204" pitchFamily="34" charset="0"/>
                <a:cs typeface="Arial" panose="020B0604020202020204" pitchFamily="34" charset="0"/>
              </a:rPr>
              <a:t>products</a:t>
            </a:r>
            <a:r>
              <a:rPr sz="1500" spc="-60" dirty="0">
                <a:latin typeface="Arial" panose="020B0604020202020204" pitchFamily="34" charset="0"/>
                <a:cs typeface="Arial" panose="020B0604020202020204" pitchFamily="34" charset="0"/>
              </a:rPr>
              <a:t> </a:t>
            </a:r>
            <a:r>
              <a:rPr sz="1500" spc="13" dirty="0">
                <a:latin typeface="Arial" panose="020B0604020202020204" pitchFamily="34" charset="0"/>
                <a:cs typeface="Arial" panose="020B0604020202020204" pitchFamily="34" charset="0"/>
              </a:rPr>
              <a:t>sold</a:t>
            </a:r>
            <a:r>
              <a:rPr sz="1500" spc="-60" dirty="0">
                <a:latin typeface="Arial" panose="020B0604020202020204" pitchFamily="34" charset="0"/>
                <a:cs typeface="Arial" panose="020B0604020202020204" pitchFamily="34" charset="0"/>
              </a:rPr>
              <a:t> </a:t>
            </a:r>
            <a:r>
              <a:rPr sz="1500" spc="27" dirty="0">
                <a:latin typeface="Arial" panose="020B0604020202020204" pitchFamily="34" charset="0"/>
                <a:cs typeface="Arial" panose="020B0604020202020204" pitchFamily="34" charset="0"/>
              </a:rPr>
              <a:t>experienced</a:t>
            </a:r>
            <a:r>
              <a:rPr sz="1500" spc="-53" dirty="0">
                <a:latin typeface="Arial" panose="020B0604020202020204" pitchFamily="34" charset="0"/>
                <a:cs typeface="Arial" panose="020B0604020202020204" pitchFamily="34" charset="0"/>
              </a:rPr>
              <a:t> </a:t>
            </a:r>
            <a:r>
              <a:rPr sz="1500" spc="180" dirty="0">
                <a:latin typeface="Arial" panose="020B0604020202020204" pitchFamily="34" charset="0"/>
                <a:cs typeface="Arial" panose="020B0604020202020204" pitchFamily="34" charset="0"/>
              </a:rPr>
              <a:t>a</a:t>
            </a:r>
            <a:r>
              <a:rPr sz="1500" spc="-93" dirty="0">
                <a:latin typeface="Arial" panose="020B0604020202020204" pitchFamily="34" charset="0"/>
                <a:cs typeface="Arial" panose="020B0604020202020204" pitchFamily="34" charset="0"/>
              </a:rPr>
              <a:t> </a:t>
            </a:r>
            <a:r>
              <a:rPr sz="1500" b="1" spc="53" dirty="0">
                <a:latin typeface="Arial" panose="020B0604020202020204" pitchFamily="34" charset="0"/>
                <a:cs typeface="Arial" panose="020B0604020202020204" pitchFamily="34" charset="0"/>
              </a:rPr>
              <a:t>decrease</a:t>
            </a:r>
            <a:r>
              <a:rPr sz="1500" b="1" spc="-107" dirty="0">
                <a:latin typeface="Arial" panose="020B0604020202020204" pitchFamily="34" charset="0"/>
                <a:cs typeface="Arial" panose="020B0604020202020204" pitchFamily="34" charset="0"/>
              </a:rPr>
              <a:t> </a:t>
            </a:r>
            <a:r>
              <a:rPr sz="1500" b="1" spc="-7" dirty="0">
                <a:latin typeface="Arial" panose="020B0604020202020204" pitchFamily="34" charset="0"/>
                <a:cs typeface="Arial" panose="020B0604020202020204" pitchFamily="34" charset="0"/>
              </a:rPr>
              <a:t>of</a:t>
            </a:r>
            <a:r>
              <a:rPr sz="1500" b="1" spc="-107" dirty="0">
                <a:latin typeface="Arial" panose="020B0604020202020204" pitchFamily="34" charset="0"/>
                <a:cs typeface="Arial" panose="020B0604020202020204" pitchFamily="34" charset="0"/>
              </a:rPr>
              <a:t> </a:t>
            </a:r>
            <a:r>
              <a:rPr sz="1500" b="1" spc="-120" dirty="0">
                <a:latin typeface="Arial" panose="020B0604020202020204" pitchFamily="34" charset="0"/>
                <a:cs typeface="Arial" panose="020B0604020202020204" pitchFamily="34" charset="0"/>
              </a:rPr>
              <a:t>1</a:t>
            </a:r>
            <a:r>
              <a:rPr lang="en-US" sz="1500" b="1" spc="-120" dirty="0">
                <a:latin typeface="Arial" panose="020B0604020202020204" pitchFamily="34" charset="0"/>
                <a:cs typeface="Arial" panose="020B0604020202020204" pitchFamily="34" charset="0"/>
              </a:rPr>
              <a:t>5</a:t>
            </a:r>
            <a:r>
              <a:rPr sz="1500" b="1" spc="-120" dirty="0">
                <a:latin typeface="Arial" panose="020B0604020202020204" pitchFamily="34" charset="0"/>
                <a:cs typeface="Arial" panose="020B0604020202020204" pitchFamily="34" charset="0"/>
              </a:rPr>
              <a:t>5</a:t>
            </a:r>
            <a:r>
              <a:rPr sz="1500" b="1" spc="-107" dirty="0">
                <a:latin typeface="Arial" panose="020B0604020202020204" pitchFamily="34" charset="0"/>
                <a:cs typeface="Arial" panose="020B0604020202020204" pitchFamily="34" charset="0"/>
              </a:rPr>
              <a:t> </a:t>
            </a:r>
            <a:r>
              <a:rPr sz="1500" b="1" spc="27" dirty="0">
                <a:latin typeface="Arial" panose="020B0604020202020204" pitchFamily="34" charset="0"/>
                <a:cs typeface="Arial" panose="020B0604020202020204" pitchFamily="34" charset="0"/>
              </a:rPr>
              <a:t>units</a:t>
            </a:r>
            <a:r>
              <a:rPr sz="1500" b="1" spc="-107" dirty="0">
                <a:latin typeface="Arial" panose="020B0604020202020204" pitchFamily="34" charset="0"/>
                <a:cs typeface="Arial" panose="020B0604020202020204" pitchFamily="34" charset="0"/>
              </a:rPr>
              <a:t> </a:t>
            </a:r>
            <a:r>
              <a:rPr sz="1500" b="1" spc="13" dirty="0">
                <a:latin typeface="Arial" panose="020B0604020202020204" pitchFamily="34" charset="0"/>
                <a:cs typeface="Arial" panose="020B0604020202020204" pitchFamily="34" charset="0"/>
              </a:rPr>
              <a:t>in</a:t>
            </a:r>
            <a:r>
              <a:rPr sz="1500" b="1" spc="-107" dirty="0">
                <a:latin typeface="Arial" panose="020B0604020202020204" pitchFamily="34" charset="0"/>
                <a:cs typeface="Arial" panose="020B0604020202020204" pitchFamily="34" charset="0"/>
              </a:rPr>
              <a:t> </a:t>
            </a:r>
            <a:r>
              <a:rPr sz="1500" b="1" spc="-127" dirty="0">
                <a:latin typeface="Arial" panose="020B0604020202020204" pitchFamily="34" charset="0"/>
                <a:cs typeface="Arial" panose="020B0604020202020204" pitchFamily="34" charset="0"/>
              </a:rPr>
              <a:t>2019</a:t>
            </a:r>
            <a:r>
              <a:rPr sz="1500" b="1" spc="-40" dirty="0">
                <a:latin typeface="Arial" panose="020B0604020202020204" pitchFamily="34" charset="0"/>
                <a:cs typeface="Arial" panose="020B0604020202020204" pitchFamily="34" charset="0"/>
              </a:rPr>
              <a:t> </a:t>
            </a:r>
            <a:r>
              <a:rPr sz="1500" spc="80" dirty="0">
                <a:latin typeface="Arial" panose="020B0604020202020204" pitchFamily="34" charset="0"/>
                <a:cs typeface="Arial" panose="020B0604020202020204" pitchFamily="34" charset="0"/>
              </a:rPr>
              <a:t>compared</a:t>
            </a:r>
            <a:r>
              <a:rPr sz="1500" spc="-60" dirty="0">
                <a:latin typeface="Arial" panose="020B0604020202020204" pitchFamily="34" charset="0"/>
                <a:cs typeface="Arial" panose="020B0604020202020204" pitchFamily="34" charset="0"/>
              </a:rPr>
              <a:t> </a:t>
            </a:r>
            <a:r>
              <a:rPr sz="1500" spc="7" dirty="0">
                <a:latin typeface="Arial" panose="020B0604020202020204" pitchFamily="34" charset="0"/>
                <a:cs typeface="Arial" panose="020B0604020202020204" pitchFamily="34" charset="0"/>
              </a:rPr>
              <a:t>to </a:t>
            </a:r>
            <a:r>
              <a:rPr sz="1500" spc="-440" dirty="0">
                <a:latin typeface="Arial" panose="020B0604020202020204" pitchFamily="34" charset="0"/>
                <a:cs typeface="Arial" panose="020B0604020202020204" pitchFamily="34" charset="0"/>
              </a:rPr>
              <a:t> </a:t>
            </a:r>
            <a:r>
              <a:rPr sz="1500" spc="-147" dirty="0">
                <a:latin typeface="Arial" panose="020B0604020202020204" pitchFamily="34" charset="0"/>
                <a:cs typeface="Arial" panose="020B0604020202020204" pitchFamily="34" charset="0"/>
              </a:rPr>
              <a:t>2018.</a:t>
            </a:r>
            <a:endParaRPr sz="1500" dirty="0">
              <a:latin typeface="Arial" panose="020B0604020202020204" pitchFamily="34" charset="0"/>
              <a:cs typeface="Arial" panose="020B0604020202020204" pitchFamily="34" charset="0"/>
            </a:endParaRPr>
          </a:p>
          <a:p>
            <a:pPr marL="16933"/>
            <a:r>
              <a:rPr sz="1500" b="1" spc="20" dirty="0">
                <a:latin typeface="Arial" panose="020B0604020202020204" pitchFamily="34" charset="0"/>
                <a:cs typeface="Arial" panose="020B0604020202020204" pitchFamily="34" charset="0"/>
              </a:rPr>
              <a:t>Trend</a:t>
            </a:r>
            <a:r>
              <a:rPr sz="1500" b="1" spc="-120" dirty="0">
                <a:latin typeface="Arial" panose="020B0604020202020204" pitchFamily="34" charset="0"/>
                <a:cs typeface="Arial" panose="020B0604020202020204" pitchFamily="34" charset="0"/>
              </a:rPr>
              <a:t> </a:t>
            </a:r>
            <a:r>
              <a:rPr sz="1500" b="1" spc="33" dirty="0">
                <a:latin typeface="Arial" panose="020B0604020202020204" pitchFamily="34" charset="0"/>
                <a:cs typeface="Arial" panose="020B0604020202020204" pitchFamily="34" charset="0"/>
              </a:rPr>
              <a:t>Analysis:</a:t>
            </a:r>
            <a:endParaRPr sz="1500" dirty="0">
              <a:latin typeface="Arial" panose="020B0604020202020204" pitchFamily="34" charset="0"/>
              <a:cs typeface="Arial" panose="020B0604020202020204" pitchFamily="34" charset="0"/>
            </a:endParaRPr>
          </a:p>
          <a:p>
            <a:pPr marL="626518" indent="-417396">
              <a:buFont typeface="Arial MT"/>
              <a:buChar char="●"/>
              <a:tabLst>
                <a:tab pos="625671" algn="l"/>
                <a:tab pos="626518" algn="l"/>
              </a:tabLst>
            </a:pPr>
            <a:r>
              <a:rPr sz="1500" spc="-27" dirty="0">
                <a:latin typeface="Arial" panose="020B0604020202020204" pitchFamily="34" charset="0"/>
                <a:cs typeface="Arial" panose="020B0604020202020204" pitchFamily="34" charset="0"/>
              </a:rPr>
              <a:t>A</a:t>
            </a:r>
            <a:r>
              <a:rPr sz="1500" spc="-80" dirty="0">
                <a:latin typeface="Arial" panose="020B0604020202020204" pitchFamily="34" charset="0"/>
                <a:cs typeface="Arial" panose="020B0604020202020204" pitchFamily="34" charset="0"/>
              </a:rPr>
              <a:t> </a:t>
            </a:r>
            <a:r>
              <a:rPr sz="1500" b="1" spc="33" dirty="0">
                <a:latin typeface="Arial" panose="020B0604020202020204" pitchFamily="34" charset="0"/>
                <a:cs typeface="Arial" panose="020B0604020202020204" pitchFamily="34" charset="0"/>
              </a:rPr>
              <a:t>consistent</a:t>
            </a:r>
            <a:r>
              <a:rPr sz="1500" b="1" spc="-113" dirty="0">
                <a:latin typeface="Arial" panose="020B0604020202020204" pitchFamily="34" charset="0"/>
                <a:cs typeface="Arial" panose="020B0604020202020204" pitchFamily="34" charset="0"/>
              </a:rPr>
              <a:t> </a:t>
            </a:r>
            <a:r>
              <a:rPr sz="1500" b="1" spc="53" dirty="0">
                <a:latin typeface="Arial" panose="020B0604020202020204" pitchFamily="34" charset="0"/>
                <a:cs typeface="Arial" panose="020B0604020202020204" pitchFamily="34" charset="0"/>
              </a:rPr>
              <a:t>decreasing</a:t>
            </a:r>
            <a:r>
              <a:rPr sz="1500" b="1" spc="-47" dirty="0">
                <a:latin typeface="Arial" panose="020B0604020202020204" pitchFamily="34" charset="0"/>
                <a:cs typeface="Arial" panose="020B0604020202020204" pitchFamily="34" charset="0"/>
              </a:rPr>
              <a:t> </a:t>
            </a:r>
            <a:r>
              <a:rPr sz="1500" spc="20" dirty="0">
                <a:latin typeface="Arial" panose="020B0604020202020204" pitchFamily="34" charset="0"/>
                <a:cs typeface="Arial" panose="020B0604020202020204" pitchFamily="34" charset="0"/>
              </a:rPr>
              <a:t>trend</a:t>
            </a:r>
            <a:r>
              <a:rPr sz="1500" spc="-67" dirty="0">
                <a:latin typeface="Arial" panose="020B0604020202020204" pitchFamily="34" charset="0"/>
                <a:cs typeface="Arial" panose="020B0604020202020204" pitchFamily="34" charset="0"/>
              </a:rPr>
              <a:t> </a:t>
            </a:r>
            <a:r>
              <a:rPr sz="1500" spc="87" dirty="0">
                <a:latin typeface="Arial" panose="020B0604020202020204" pitchFamily="34" charset="0"/>
                <a:cs typeface="Arial" panose="020B0604020202020204" pitchFamily="34" charset="0"/>
              </a:rPr>
              <a:t>was</a:t>
            </a:r>
            <a:r>
              <a:rPr sz="1500" spc="-73" dirty="0">
                <a:latin typeface="Arial" panose="020B0604020202020204" pitchFamily="34" charset="0"/>
                <a:cs typeface="Arial" panose="020B0604020202020204" pitchFamily="34" charset="0"/>
              </a:rPr>
              <a:t> </a:t>
            </a:r>
            <a:r>
              <a:rPr sz="1500" spc="47" dirty="0">
                <a:latin typeface="Arial" panose="020B0604020202020204" pitchFamily="34" charset="0"/>
                <a:cs typeface="Arial" panose="020B0604020202020204" pitchFamily="34" charset="0"/>
              </a:rPr>
              <a:t>observed</a:t>
            </a:r>
            <a:r>
              <a:rPr sz="1500" spc="-67" dirty="0">
                <a:latin typeface="Arial" panose="020B0604020202020204" pitchFamily="34" charset="0"/>
                <a:cs typeface="Arial" panose="020B0604020202020204" pitchFamily="34" charset="0"/>
              </a:rPr>
              <a:t> </a:t>
            </a:r>
            <a:r>
              <a:rPr sz="1500" spc="-20" dirty="0">
                <a:latin typeface="Arial" panose="020B0604020202020204" pitchFamily="34" charset="0"/>
                <a:cs typeface="Arial" panose="020B0604020202020204" pitchFamily="34" charset="0"/>
              </a:rPr>
              <a:t>in</a:t>
            </a:r>
            <a:r>
              <a:rPr sz="1500" spc="-67" dirty="0">
                <a:latin typeface="Arial" panose="020B0604020202020204" pitchFamily="34" charset="0"/>
                <a:cs typeface="Arial" panose="020B0604020202020204" pitchFamily="34" charset="0"/>
              </a:rPr>
              <a:t> </a:t>
            </a:r>
            <a:r>
              <a:rPr sz="1500" spc="33" dirty="0">
                <a:latin typeface="Arial" panose="020B0604020202020204" pitchFamily="34" charset="0"/>
                <a:cs typeface="Arial" panose="020B0604020202020204" pitchFamily="34" charset="0"/>
              </a:rPr>
              <a:t>the</a:t>
            </a:r>
            <a:r>
              <a:rPr sz="1500" spc="-67" dirty="0">
                <a:latin typeface="Arial" panose="020B0604020202020204" pitchFamily="34" charset="0"/>
                <a:cs typeface="Arial" panose="020B0604020202020204" pitchFamily="34" charset="0"/>
              </a:rPr>
              <a:t> </a:t>
            </a:r>
            <a:r>
              <a:rPr sz="1500" spc="47" dirty="0">
                <a:latin typeface="Arial" panose="020B0604020202020204" pitchFamily="34" charset="0"/>
                <a:cs typeface="Arial" panose="020B0604020202020204" pitchFamily="34" charset="0"/>
              </a:rPr>
              <a:t>number</a:t>
            </a:r>
            <a:r>
              <a:rPr sz="1500" spc="-67" dirty="0">
                <a:latin typeface="Arial" panose="020B0604020202020204" pitchFamily="34" charset="0"/>
                <a:cs typeface="Arial" panose="020B0604020202020204" pitchFamily="34" charset="0"/>
              </a:rPr>
              <a:t> </a:t>
            </a:r>
            <a:r>
              <a:rPr sz="1500" spc="-13" dirty="0">
                <a:latin typeface="Arial" panose="020B0604020202020204" pitchFamily="34" charset="0"/>
                <a:cs typeface="Arial" panose="020B0604020202020204" pitchFamily="34" charset="0"/>
              </a:rPr>
              <a:t>of</a:t>
            </a:r>
            <a:r>
              <a:rPr sz="1500" spc="-67" dirty="0">
                <a:latin typeface="Arial" panose="020B0604020202020204" pitchFamily="34" charset="0"/>
                <a:cs typeface="Arial" panose="020B0604020202020204" pitchFamily="34" charset="0"/>
              </a:rPr>
              <a:t> </a:t>
            </a:r>
            <a:r>
              <a:rPr sz="1500" spc="13" dirty="0">
                <a:latin typeface="Arial" panose="020B0604020202020204" pitchFamily="34" charset="0"/>
                <a:cs typeface="Arial" panose="020B0604020202020204" pitchFamily="34" charset="0"/>
              </a:rPr>
              <a:t>orders</a:t>
            </a:r>
            <a:r>
              <a:rPr sz="1500" spc="-73" dirty="0">
                <a:latin typeface="Arial" panose="020B0604020202020204" pitchFamily="34" charset="0"/>
                <a:cs typeface="Arial" panose="020B0604020202020204" pitchFamily="34" charset="0"/>
              </a:rPr>
              <a:t> </a:t>
            </a:r>
            <a:r>
              <a:rPr sz="1500" spc="33" dirty="0">
                <a:latin typeface="Arial" panose="020B0604020202020204" pitchFamily="34" charset="0"/>
                <a:cs typeface="Arial" panose="020B0604020202020204" pitchFamily="34" charset="0"/>
              </a:rPr>
              <a:t>over</a:t>
            </a:r>
            <a:r>
              <a:rPr sz="1500" spc="-67" dirty="0">
                <a:latin typeface="Arial" panose="020B0604020202020204" pitchFamily="34" charset="0"/>
                <a:cs typeface="Arial" panose="020B0604020202020204" pitchFamily="34" charset="0"/>
              </a:rPr>
              <a:t> </a:t>
            </a:r>
            <a:r>
              <a:rPr sz="1500" spc="33" dirty="0">
                <a:latin typeface="Arial" panose="020B0604020202020204" pitchFamily="34" charset="0"/>
                <a:cs typeface="Arial" panose="020B0604020202020204" pitchFamily="34" charset="0"/>
              </a:rPr>
              <a:t>the</a:t>
            </a:r>
            <a:r>
              <a:rPr sz="1500" spc="-67" dirty="0">
                <a:latin typeface="Arial" panose="020B0604020202020204" pitchFamily="34" charset="0"/>
                <a:cs typeface="Arial" panose="020B0604020202020204" pitchFamily="34" charset="0"/>
              </a:rPr>
              <a:t> </a:t>
            </a:r>
            <a:r>
              <a:rPr sz="1500" spc="47" dirty="0">
                <a:latin typeface="Arial" panose="020B0604020202020204" pitchFamily="34" charset="0"/>
                <a:cs typeface="Arial" panose="020B0604020202020204" pitchFamily="34" charset="0"/>
              </a:rPr>
              <a:t>analyzed</a:t>
            </a:r>
            <a:r>
              <a:rPr sz="1500" spc="-67" dirty="0">
                <a:latin typeface="Arial" panose="020B0604020202020204" pitchFamily="34" charset="0"/>
                <a:cs typeface="Arial" panose="020B0604020202020204" pitchFamily="34" charset="0"/>
              </a:rPr>
              <a:t> </a:t>
            </a:r>
            <a:r>
              <a:rPr sz="1500" spc="-7" dirty="0">
                <a:latin typeface="Arial" panose="020B0604020202020204" pitchFamily="34" charset="0"/>
                <a:cs typeface="Arial" panose="020B0604020202020204" pitchFamily="34" charset="0"/>
              </a:rPr>
              <a:t>period.</a:t>
            </a:r>
            <a:endParaRPr sz="1500" dirty="0">
              <a:latin typeface="Arial" panose="020B0604020202020204" pitchFamily="34" charset="0"/>
              <a:cs typeface="Arial" panose="020B0604020202020204" pitchFamily="34" charset="0"/>
            </a:endParaRPr>
          </a:p>
          <a:p>
            <a:pPr marL="626518" indent="-417396">
              <a:buFont typeface="Arial MT"/>
              <a:buChar char="●"/>
              <a:tabLst>
                <a:tab pos="625671" algn="l"/>
                <a:tab pos="626518" algn="l"/>
              </a:tabLst>
            </a:pPr>
            <a:r>
              <a:rPr sz="1500" dirty="0">
                <a:latin typeface="Arial" panose="020B0604020202020204" pitchFamily="34" charset="0"/>
                <a:cs typeface="Arial" panose="020B0604020202020204" pitchFamily="34" charset="0"/>
              </a:rPr>
              <a:t>There</a:t>
            </a:r>
            <a:r>
              <a:rPr sz="1500" spc="-67" dirty="0">
                <a:latin typeface="Arial" panose="020B0604020202020204" pitchFamily="34" charset="0"/>
                <a:cs typeface="Arial" panose="020B0604020202020204" pitchFamily="34" charset="0"/>
              </a:rPr>
              <a:t> </a:t>
            </a:r>
            <a:r>
              <a:rPr sz="1500" spc="87" dirty="0">
                <a:latin typeface="Arial" panose="020B0604020202020204" pitchFamily="34" charset="0"/>
                <a:cs typeface="Arial" panose="020B0604020202020204" pitchFamily="34" charset="0"/>
              </a:rPr>
              <a:t>was</a:t>
            </a:r>
            <a:r>
              <a:rPr sz="1500" spc="-67" dirty="0">
                <a:latin typeface="Arial" panose="020B0604020202020204" pitchFamily="34" charset="0"/>
                <a:cs typeface="Arial" panose="020B0604020202020204" pitchFamily="34" charset="0"/>
              </a:rPr>
              <a:t> </a:t>
            </a:r>
            <a:r>
              <a:rPr sz="1500" spc="180" dirty="0">
                <a:latin typeface="Arial" panose="020B0604020202020204" pitchFamily="34" charset="0"/>
                <a:cs typeface="Arial" panose="020B0604020202020204" pitchFamily="34" charset="0"/>
              </a:rPr>
              <a:t>a</a:t>
            </a:r>
            <a:r>
              <a:rPr sz="1500" spc="-73" dirty="0">
                <a:latin typeface="Arial" panose="020B0604020202020204" pitchFamily="34" charset="0"/>
                <a:cs typeface="Arial" panose="020B0604020202020204" pitchFamily="34" charset="0"/>
              </a:rPr>
              <a:t> </a:t>
            </a:r>
            <a:r>
              <a:rPr sz="1500" b="1" spc="47" dirty="0">
                <a:latin typeface="Arial" panose="020B0604020202020204" pitchFamily="34" charset="0"/>
                <a:cs typeface="Arial" panose="020B0604020202020204" pitchFamily="34" charset="0"/>
              </a:rPr>
              <a:t>mild</a:t>
            </a:r>
            <a:r>
              <a:rPr sz="1500" b="1" spc="-113" dirty="0">
                <a:latin typeface="Arial" panose="020B0604020202020204" pitchFamily="34" charset="0"/>
                <a:cs typeface="Arial" panose="020B0604020202020204" pitchFamily="34" charset="0"/>
              </a:rPr>
              <a:t> </a:t>
            </a:r>
            <a:r>
              <a:rPr sz="1500" b="1" spc="40" dirty="0">
                <a:latin typeface="Arial" panose="020B0604020202020204" pitchFamily="34" charset="0"/>
                <a:cs typeface="Arial" panose="020B0604020202020204" pitchFamily="34" charset="0"/>
              </a:rPr>
              <a:t>decline</a:t>
            </a:r>
            <a:r>
              <a:rPr sz="1500" b="1" spc="-113" dirty="0">
                <a:latin typeface="Arial" panose="020B0604020202020204" pitchFamily="34" charset="0"/>
                <a:cs typeface="Arial" panose="020B0604020202020204" pitchFamily="34" charset="0"/>
              </a:rPr>
              <a:t> </a:t>
            </a:r>
            <a:r>
              <a:rPr sz="1500" b="1" spc="13" dirty="0">
                <a:latin typeface="Arial" panose="020B0604020202020204" pitchFamily="34" charset="0"/>
                <a:cs typeface="Arial" panose="020B0604020202020204" pitchFamily="34" charset="0"/>
              </a:rPr>
              <a:t>in</a:t>
            </a:r>
            <a:r>
              <a:rPr sz="1500" b="1" spc="-113" dirty="0">
                <a:latin typeface="Arial" panose="020B0604020202020204" pitchFamily="34" charset="0"/>
                <a:cs typeface="Arial" panose="020B0604020202020204" pitchFamily="34" charset="0"/>
              </a:rPr>
              <a:t> </a:t>
            </a:r>
            <a:r>
              <a:rPr sz="1500" b="1" spc="20" dirty="0">
                <a:latin typeface="Arial" panose="020B0604020202020204" pitchFamily="34" charset="0"/>
                <a:cs typeface="Arial" panose="020B0604020202020204" pitchFamily="34" charset="0"/>
              </a:rPr>
              <a:t>the</a:t>
            </a:r>
            <a:r>
              <a:rPr sz="1500" b="1" spc="-113" dirty="0">
                <a:latin typeface="Arial" panose="020B0604020202020204" pitchFamily="34" charset="0"/>
                <a:cs typeface="Arial" panose="020B0604020202020204" pitchFamily="34" charset="0"/>
              </a:rPr>
              <a:t> </a:t>
            </a:r>
            <a:r>
              <a:rPr sz="1500" b="1" spc="20" dirty="0">
                <a:latin typeface="Arial" panose="020B0604020202020204" pitchFamily="34" charset="0"/>
                <a:cs typeface="Arial" panose="020B0604020202020204" pitchFamily="34" charset="0"/>
              </a:rPr>
              <a:t>total</a:t>
            </a:r>
            <a:r>
              <a:rPr sz="1500" b="1" spc="-113" dirty="0">
                <a:latin typeface="Arial" panose="020B0604020202020204" pitchFamily="34" charset="0"/>
                <a:cs typeface="Arial" panose="020B0604020202020204" pitchFamily="34" charset="0"/>
              </a:rPr>
              <a:t> </a:t>
            </a:r>
            <a:r>
              <a:rPr sz="1500" b="1" spc="53" dirty="0">
                <a:latin typeface="Arial" panose="020B0604020202020204" pitchFamily="34" charset="0"/>
                <a:cs typeface="Arial" panose="020B0604020202020204" pitchFamily="34" charset="0"/>
              </a:rPr>
              <a:t>number</a:t>
            </a:r>
            <a:r>
              <a:rPr sz="1500" b="1" spc="-120" dirty="0">
                <a:latin typeface="Arial" panose="020B0604020202020204" pitchFamily="34" charset="0"/>
                <a:cs typeface="Arial" panose="020B0604020202020204" pitchFamily="34" charset="0"/>
              </a:rPr>
              <a:t> </a:t>
            </a:r>
            <a:r>
              <a:rPr sz="1500" b="1" spc="-7" dirty="0">
                <a:latin typeface="Arial" panose="020B0604020202020204" pitchFamily="34" charset="0"/>
                <a:cs typeface="Arial" panose="020B0604020202020204" pitchFamily="34" charset="0"/>
              </a:rPr>
              <a:t>of</a:t>
            </a:r>
            <a:r>
              <a:rPr sz="1500" b="1" spc="-113" dirty="0">
                <a:latin typeface="Arial" panose="020B0604020202020204" pitchFamily="34" charset="0"/>
                <a:cs typeface="Arial" panose="020B0604020202020204" pitchFamily="34" charset="0"/>
              </a:rPr>
              <a:t> </a:t>
            </a:r>
            <a:r>
              <a:rPr sz="1500" b="1" spc="47" dirty="0">
                <a:latin typeface="Arial" panose="020B0604020202020204" pitchFamily="34" charset="0"/>
                <a:cs typeface="Arial" panose="020B0604020202020204" pitchFamily="34" charset="0"/>
              </a:rPr>
              <a:t>products</a:t>
            </a:r>
            <a:r>
              <a:rPr sz="1500" b="1" spc="-113" dirty="0">
                <a:latin typeface="Arial" panose="020B0604020202020204" pitchFamily="34" charset="0"/>
                <a:cs typeface="Arial" panose="020B0604020202020204" pitchFamily="34" charset="0"/>
              </a:rPr>
              <a:t> </a:t>
            </a:r>
            <a:r>
              <a:rPr sz="1500" b="1" spc="-13" dirty="0">
                <a:latin typeface="Arial" panose="020B0604020202020204" pitchFamily="34" charset="0"/>
                <a:cs typeface="Arial" panose="020B0604020202020204" pitchFamily="34" charset="0"/>
              </a:rPr>
              <a:t>sold</a:t>
            </a:r>
            <a:r>
              <a:rPr sz="1500" spc="-13" dirty="0">
                <a:latin typeface="Arial" panose="020B0604020202020204" pitchFamily="34" charset="0"/>
                <a:cs typeface="Arial" panose="020B0604020202020204" pitchFamily="34" charset="0"/>
              </a:rPr>
              <a:t>,</a:t>
            </a:r>
            <a:r>
              <a:rPr sz="1500" spc="-67" dirty="0">
                <a:latin typeface="Arial" panose="020B0604020202020204" pitchFamily="34" charset="0"/>
                <a:cs typeface="Arial" panose="020B0604020202020204" pitchFamily="34" charset="0"/>
              </a:rPr>
              <a:t> </a:t>
            </a:r>
            <a:r>
              <a:rPr sz="1500" spc="33" dirty="0">
                <a:latin typeface="Arial" panose="020B0604020202020204" pitchFamily="34" charset="0"/>
                <a:cs typeface="Arial" panose="020B0604020202020204" pitchFamily="34" charset="0"/>
              </a:rPr>
              <a:t>although</a:t>
            </a:r>
            <a:r>
              <a:rPr sz="1500" spc="-60" dirty="0">
                <a:latin typeface="Arial" panose="020B0604020202020204" pitchFamily="34" charset="0"/>
                <a:cs typeface="Arial" panose="020B0604020202020204" pitchFamily="34" charset="0"/>
              </a:rPr>
              <a:t> </a:t>
            </a:r>
            <a:r>
              <a:rPr sz="1500" spc="13" dirty="0">
                <a:latin typeface="Arial" panose="020B0604020202020204" pitchFamily="34" charset="0"/>
                <a:cs typeface="Arial" panose="020B0604020202020204" pitchFamily="34" charset="0"/>
              </a:rPr>
              <a:t>not</a:t>
            </a:r>
            <a:r>
              <a:rPr sz="1500" spc="-67" dirty="0">
                <a:latin typeface="Arial" panose="020B0604020202020204" pitchFamily="34" charset="0"/>
                <a:cs typeface="Arial" panose="020B0604020202020204" pitchFamily="34" charset="0"/>
              </a:rPr>
              <a:t> </a:t>
            </a:r>
            <a:r>
              <a:rPr sz="1500" spc="93" dirty="0">
                <a:latin typeface="Arial" panose="020B0604020202020204" pitchFamily="34" charset="0"/>
                <a:cs typeface="Arial" panose="020B0604020202020204" pitchFamily="34" charset="0"/>
              </a:rPr>
              <a:t>as</a:t>
            </a:r>
            <a:r>
              <a:rPr sz="1500" spc="-67" dirty="0">
                <a:latin typeface="Arial" panose="020B0604020202020204" pitchFamily="34" charset="0"/>
                <a:cs typeface="Arial" panose="020B0604020202020204" pitchFamily="34" charset="0"/>
              </a:rPr>
              <a:t> </a:t>
            </a:r>
            <a:r>
              <a:rPr sz="1500" spc="27" dirty="0">
                <a:latin typeface="Arial" panose="020B0604020202020204" pitchFamily="34" charset="0"/>
                <a:cs typeface="Arial" panose="020B0604020202020204" pitchFamily="34" charset="0"/>
              </a:rPr>
              <a:t>pronounced.</a:t>
            </a:r>
            <a:endParaRPr sz="1500" dirty="0">
              <a:latin typeface="Arial" panose="020B0604020202020204" pitchFamily="34" charset="0"/>
              <a:cs typeface="Arial" panose="020B0604020202020204" pitchFamily="34" charset="0"/>
            </a:endParaRPr>
          </a:p>
          <a:p>
            <a:pPr marL="16933" marR="4484681" indent="192189">
              <a:buFont typeface="Arial MT"/>
              <a:buChar char="●"/>
              <a:tabLst>
                <a:tab pos="625671" algn="l"/>
                <a:tab pos="626518" algn="l"/>
              </a:tabLst>
            </a:pPr>
            <a:r>
              <a:rPr sz="1500" spc="-27" dirty="0">
                <a:latin typeface="Arial" panose="020B0604020202020204" pitchFamily="34" charset="0"/>
                <a:cs typeface="Arial" panose="020B0604020202020204" pitchFamily="34" charset="0"/>
              </a:rPr>
              <a:t>A</a:t>
            </a:r>
            <a:r>
              <a:rPr sz="1500" spc="-73" dirty="0">
                <a:latin typeface="Arial" panose="020B0604020202020204" pitchFamily="34" charset="0"/>
                <a:cs typeface="Arial" panose="020B0604020202020204" pitchFamily="34" charset="0"/>
              </a:rPr>
              <a:t> </a:t>
            </a:r>
            <a:r>
              <a:rPr sz="1500" spc="60" dirty="0">
                <a:latin typeface="Arial" panose="020B0604020202020204" pitchFamily="34" charset="0"/>
                <a:cs typeface="Arial" panose="020B0604020202020204" pitchFamily="34" charset="0"/>
              </a:rPr>
              <a:t>gradual</a:t>
            </a:r>
            <a:r>
              <a:rPr sz="1500" spc="-73" dirty="0">
                <a:latin typeface="Arial" panose="020B0604020202020204" pitchFamily="34" charset="0"/>
                <a:cs typeface="Arial" panose="020B0604020202020204" pitchFamily="34" charset="0"/>
              </a:rPr>
              <a:t> </a:t>
            </a:r>
            <a:r>
              <a:rPr sz="1500" spc="40" dirty="0">
                <a:latin typeface="Arial" panose="020B0604020202020204" pitchFamily="34" charset="0"/>
                <a:cs typeface="Arial" panose="020B0604020202020204" pitchFamily="34" charset="0"/>
              </a:rPr>
              <a:t>decline</a:t>
            </a:r>
            <a:r>
              <a:rPr sz="1500" spc="-67" dirty="0">
                <a:latin typeface="Arial" panose="020B0604020202020204" pitchFamily="34" charset="0"/>
                <a:cs typeface="Arial" panose="020B0604020202020204" pitchFamily="34" charset="0"/>
              </a:rPr>
              <a:t> </a:t>
            </a:r>
            <a:r>
              <a:rPr sz="1500" spc="87" dirty="0">
                <a:latin typeface="Arial" panose="020B0604020202020204" pitchFamily="34" charset="0"/>
                <a:cs typeface="Arial" panose="020B0604020202020204" pitchFamily="34" charset="0"/>
              </a:rPr>
              <a:t>was</a:t>
            </a:r>
            <a:r>
              <a:rPr sz="1500" spc="-73" dirty="0">
                <a:latin typeface="Arial" panose="020B0604020202020204" pitchFamily="34" charset="0"/>
                <a:cs typeface="Arial" panose="020B0604020202020204" pitchFamily="34" charset="0"/>
              </a:rPr>
              <a:t> </a:t>
            </a:r>
            <a:r>
              <a:rPr sz="1500" spc="40" dirty="0">
                <a:latin typeface="Arial" panose="020B0604020202020204" pitchFamily="34" charset="0"/>
                <a:cs typeface="Arial" panose="020B0604020202020204" pitchFamily="34" charset="0"/>
              </a:rPr>
              <a:t>noted</a:t>
            </a:r>
            <a:r>
              <a:rPr sz="1500" spc="-73" dirty="0">
                <a:latin typeface="Arial" panose="020B0604020202020204" pitchFamily="34" charset="0"/>
                <a:cs typeface="Arial" panose="020B0604020202020204" pitchFamily="34" charset="0"/>
              </a:rPr>
              <a:t> </a:t>
            </a:r>
            <a:r>
              <a:rPr sz="1500" spc="-20" dirty="0">
                <a:latin typeface="Arial" panose="020B0604020202020204" pitchFamily="34" charset="0"/>
                <a:cs typeface="Arial" panose="020B0604020202020204" pitchFamily="34" charset="0"/>
              </a:rPr>
              <a:t>in</a:t>
            </a:r>
            <a:r>
              <a:rPr sz="1500" spc="-67" dirty="0">
                <a:latin typeface="Arial" panose="020B0604020202020204" pitchFamily="34" charset="0"/>
                <a:cs typeface="Arial" panose="020B0604020202020204" pitchFamily="34" charset="0"/>
              </a:rPr>
              <a:t> </a:t>
            </a:r>
            <a:r>
              <a:rPr sz="1500" spc="47" dirty="0">
                <a:latin typeface="Arial" panose="020B0604020202020204" pitchFamily="34" charset="0"/>
                <a:cs typeface="Arial" panose="020B0604020202020204" pitchFamily="34" charset="0"/>
              </a:rPr>
              <a:t>sales</a:t>
            </a:r>
            <a:r>
              <a:rPr sz="1500" spc="-73" dirty="0">
                <a:latin typeface="Arial" panose="020B0604020202020204" pitchFamily="34" charset="0"/>
                <a:cs typeface="Arial" panose="020B0604020202020204" pitchFamily="34" charset="0"/>
              </a:rPr>
              <a:t> </a:t>
            </a:r>
            <a:r>
              <a:rPr sz="1500" spc="87" dirty="0">
                <a:latin typeface="Arial" panose="020B0604020202020204" pitchFamily="34" charset="0"/>
                <a:cs typeface="Arial" panose="020B0604020202020204" pitchFamily="34" charset="0"/>
              </a:rPr>
              <a:t>and</a:t>
            </a:r>
            <a:r>
              <a:rPr sz="1500" spc="-67" dirty="0">
                <a:latin typeface="Arial" panose="020B0604020202020204" pitchFamily="34" charset="0"/>
                <a:cs typeface="Arial" panose="020B0604020202020204" pitchFamily="34" charset="0"/>
              </a:rPr>
              <a:t> </a:t>
            </a:r>
            <a:r>
              <a:rPr sz="1500" spc="13" dirty="0">
                <a:latin typeface="Arial" panose="020B0604020202020204" pitchFamily="34" charset="0"/>
                <a:cs typeface="Arial" panose="020B0604020202020204" pitchFamily="34" charset="0"/>
              </a:rPr>
              <a:t>orders</a:t>
            </a:r>
            <a:r>
              <a:rPr sz="1500" spc="-100" dirty="0">
                <a:latin typeface="Arial" panose="020B0604020202020204" pitchFamily="34" charset="0"/>
                <a:cs typeface="Arial" panose="020B0604020202020204" pitchFamily="34" charset="0"/>
              </a:rPr>
              <a:t> </a:t>
            </a:r>
            <a:r>
              <a:rPr sz="1500" b="1" spc="13" dirty="0">
                <a:latin typeface="Arial" panose="020B0604020202020204" pitchFamily="34" charset="0"/>
                <a:cs typeface="Arial" panose="020B0604020202020204" pitchFamily="34" charset="0"/>
              </a:rPr>
              <a:t>after</a:t>
            </a:r>
            <a:r>
              <a:rPr sz="1500" b="1" spc="-120" dirty="0">
                <a:latin typeface="Arial" panose="020B0604020202020204" pitchFamily="34" charset="0"/>
                <a:cs typeface="Arial" panose="020B0604020202020204" pitchFamily="34" charset="0"/>
              </a:rPr>
              <a:t> </a:t>
            </a:r>
            <a:r>
              <a:rPr sz="1500" b="1" spc="13" dirty="0">
                <a:latin typeface="Arial" panose="020B0604020202020204" pitchFamily="34" charset="0"/>
                <a:cs typeface="Arial" panose="020B0604020202020204" pitchFamily="34" charset="0"/>
              </a:rPr>
              <a:t>May</a:t>
            </a:r>
            <a:r>
              <a:rPr sz="1500" spc="13" dirty="0">
                <a:latin typeface="Arial" panose="020B0604020202020204" pitchFamily="34" charset="0"/>
                <a:cs typeface="Arial" panose="020B0604020202020204" pitchFamily="34" charset="0"/>
              </a:rPr>
              <a:t>. </a:t>
            </a:r>
            <a:r>
              <a:rPr sz="1500" spc="-440" dirty="0">
                <a:latin typeface="Arial" panose="020B0604020202020204" pitchFamily="34" charset="0"/>
                <a:cs typeface="Arial" panose="020B0604020202020204" pitchFamily="34" charset="0"/>
              </a:rPr>
              <a:t> </a:t>
            </a:r>
            <a:r>
              <a:rPr sz="1500" b="1" spc="27" dirty="0">
                <a:latin typeface="Arial" panose="020B0604020202020204" pitchFamily="34" charset="0"/>
                <a:cs typeface="Arial" panose="020B0604020202020204" pitchFamily="34" charset="0"/>
              </a:rPr>
              <a:t>Product</a:t>
            </a:r>
            <a:r>
              <a:rPr sz="1500" b="1" spc="-127" dirty="0">
                <a:latin typeface="Arial" panose="020B0604020202020204" pitchFamily="34" charset="0"/>
                <a:cs typeface="Arial" panose="020B0604020202020204" pitchFamily="34" charset="0"/>
              </a:rPr>
              <a:t> </a:t>
            </a:r>
            <a:r>
              <a:rPr sz="1500" b="1" spc="20" dirty="0">
                <a:latin typeface="Arial" panose="020B0604020202020204" pitchFamily="34" charset="0"/>
                <a:cs typeface="Arial" panose="020B0604020202020204" pitchFamily="34" charset="0"/>
              </a:rPr>
              <a:t>Popularity</a:t>
            </a:r>
            <a:endParaRPr sz="1500" dirty="0">
              <a:latin typeface="Arial" panose="020B0604020202020204" pitchFamily="34" charset="0"/>
              <a:cs typeface="Arial" panose="020B0604020202020204" pitchFamily="34" charset="0"/>
            </a:endParaRPr>
          </a:p>
          <a:p>
            <a:pPr marL="626518" indent="-417396">
              <a:buFont typeface="Arial MT"/>
              <a:buChar char="●"/>
              <a:tabLst>
                <a:tab pos="625671" algn="l"/>
                <a:tab pos="626518" algn="l"/>
              </a:tabLst>
            </a:pPr>
            <a:r>
              <a:rPr sz="1500" spc="47" dirty="0">
                <a:latin typeface="Arial" panose="020B0604020202020204" pitchFamily="34" charset="0"/>
                <a:cs typeface="Arial" panose="020B0604020202020204" pitchFamily="34" charset="0"/>
              </a:rPr>
              <a:t>Among</a:t>
            </a:r>
            <a:r>
              <a:rPr sz="1500" spc="-80" dirty="0">
                <a:latin typeface="Arial" panose="020B0604020202020204" pitchFamily="34" charset="0"/>
                <a:cs typeface="Arial" panose="020B0604020202020204" pitchFamily="34" charset="0"/>
              </a:rPr>
              <a:t> </a:t>
            </a:r>
            <a:r>
              <a:rPr sz="1500" b="1" spc="-100" dirty="0">
                <a:latin typeface="Arial" panose="020B0604020202020204" pitchFamily="34" charset="0"/>
                <a:cs typeface="Arial" panose="020B0604020202020204" pitchFamily="34" charset="0"/>
              </a:rPr>
              <a:t>37</a:t>
            </a:r>
            <a:r>
              <a:rPr sz="1500" b="1" spc="-120" dirty="0">
                <a:latin typeface="Arial" panose="020B0604020202020204" pitchFamily="34" charset="0"/>
                <a:cs typeface="Arial" panose="020B0604020202020204" pitchFamily="34" charset="0"/>
              </a:rPr>
              <a:t> </a:t>
            </a:r>
            <a:r>
              <a:rPr sz="1500" b="1" spc="20" dirty="0">
                <a:latin typeface="Arial" panose="020B0604020202020204" pitchFamily="34" charset="0"/>
                <a:cs typeface="Arial" panose="020B0604020202020204" pitchFamily="34" charset="0"/>
              </a:rPr>
              <a:t>products</a:t>
            </a:r>
            <a:r>
              <a:rPr sz="1500" spc="20" dirty="0">
                <a:latin typeface="Arial" panose="020B0604020202020204" pitchFamily="34" charset="0"/>
                <a:cs typeface="Arial" panose="020B0604020202020204" pitchFamily="34" charset="0"/>
              </a:rPr>
              <a:t>,</a:t>
            </a:r>
            <a:r>
              <a:rPr sz="1500" spc="-73" dirty="0">
                <a:latin typeface="Arial" panose="020B0604020202020204" pitchFamily="34" charset="0"/>
                <a:cs typeface="Arial" panose="020B0604020202020204" pitchFamily="34" charset="0"/>
              </a:rPr>
              <a:t> </a:t>
            </a:r>
            <a:r>
              <a:rPr sz="1500" spc="53" dirty="0">
                <a:latin typeface="Arial" panose="020B0604020202020204" pitchFamily="34" charset="0"/>
                <a:cs typeface="Arial" panose="020B0604020202020204" pitchFamily="34" charset="0"/>
              </a:rPr>
              <a:t>clear</a:t>
            </a:r>
            <a:r>
              <a:rPr sz="1500" spc="-73" dirty="0">
                <a:latin typeface="Arial" panose="020B0604020202020204" pitchFamily="34" charset="0"/>
                <a:cs typeface="Arial" panose="020B0604020202020204" pitchFamily="34" charset="0"/>
              </a:rPr>
              <a:t> </a:t>
            </a:r>
            <a:r>
              <a:rPr sz="1500" spc="40" dirty="0">
                <a:latin typeface="Arial" panose="020B0604020202020204" pitchFamily="34" charset="0"/>
                <a:cs typeface="Arial" panose="020B0604020202020204" pitchFamily="34" charset="0"/>
              </a:rPr>
              <a:t>preferences</a:t>
            </a:r>
            <a:r>
              <a:rPr sz="1500" spc="-73" dirty="0">
                <a:latin typeface="Arial" panose="020B0604020202020204" pitchFamily="34" charset="0"/>
                <a:cs typeface="Arial" panose="020B0604020202020204" pitchFamily="34" charset="0"/>
              </a:rPr>
              <a:t> </a:t>
            </a:r>
            <a:r>
              <a:rPr sz="1500" spc="40" dirty="0">
                <a:latin typeface="Arial" panose="020B0604020202020204" pitchFamily="34" charset="0"/>
                <a:cs typeface="Arial" panose="020B0604020202020204" pitchFamily="34" charset="0"/>
              </a:rPr>
              <a:t>emerged.</a:t>
            </a:r>
            <a:endParaRPr sz="1500" dirty="0">
              <a:latin typeface="Arial" panose="020B0604020202020204" pitchFamily="34" charset="0"/>
              <a:cs typeface="Arial" panose="020B0604020202020204" pitchFamily="34" charset="0"/>
            </a:endParaRPr>
          </a:p>
          <a:p>
            <a:pPr marL="626518" indent="-417396">
              <a:buFont typeface="Arial MT"/>
              <a:buChar char="●"/>
              <a:tabLst>
                <a:tab pos="625671" algn="l"/>
                <a:tab pos="626518" algn="l"/>
              </a:tabLst>
            </a:pPr>
            <a:r>
              <a:rPr sz="1500" b="1" dirty="0">
                <a:latin typeface="Arial" panose="020B0604020202020204" pitchFamily="34" charset="0"/>
                <a:cs typeface="Arial" panose="020B0604020202020204" pitchFamily="34" charset="0"/>
              </a:rPr>
              <a:t>Poultry,</a:t>
            </a:r>
            <a:r>
              <a:rPr sz="1500" b="1" spc="-113" dirty="0">
                <a:latin typeface="Arial" panose="020B0604020202020204" pitchFamily="34" charset="0"/>
                <a:cs typeface="Arial" panose="020B0604020202020204" pitchFamily="34" charset="0"/>
              </a:rPr>
              <a:t> </a:t>
            </a:r>
            <a:r>
              <a:rPr sz="1500" b="1" spc="40" dirty="0">
                <a:latin typeface="Arial" panose="020B0604020202020204" pitchFamily="34" charset="0"/>
                <a:cs typeface="Arial" panose="020B0604020202020204" pitchFamily="34" charset="0"/>
              </a:rPr>
              <a:t>ice</a:t>
            </a:r>
            <a:r>
              <a:rPr sz="1500" b="1" spc="-107" dirty="0">
                <a:latin typeface="Arial" panose="020B0604020202020204" pitchFamily="34" charset="0"/>
                <a:cs typeface="Arial" panose="020B0604020202020204" pitchFamily="34" charset="0"/>
              </a:rPr>
              <a:t> </a:t>
            </a:r>
            <a:r>
              <a:rPr sz="1500" b="1" spc="60" dirty="0">
                <a:latin typeface="Arial" panose="020B0604020202020204" pitchFamily="34" charset="0"/>
                <a:cs typeface="Arial" panose="020B0604020202020204" pitchFamily="34" charset="0"/>
              </a:rPr>
              <a:t>cream,</a:t>
            </a:r>
            <a:r>
              <a:rPr sz="1500" b="1" spc="-113" dirty="0">
                <a:latin typeface="Arial" panose="020B0604020202020204" pitchFamily="34" charset="0"/>
                <a:cs typeface="Arial" panose="020B0604020202020204" pitchFamily="34" charset="0"/>
              </a:rPr>
              <a:t> </a:t>
            </a:r>
            <a:r>
              <a:rPr sz="1500" b="1" spc="80" dirty="0">
                <a:latin typeface="Arial" panose="020B0604020202020204" pitchFamily="34" charset="0"/>
                <a:cs typeface="Arial" panose="020B0604020202020204" pitchFamily="34" charset="0"/>
              </a:rPr>
              <a:t>and</a:t>
            </a:r>
            <a:r>
              <a:rPr sz="1500" b="1" spc="-107" dirty="0">
                <a:latin typeface="Arial" panose="020B0604020202020204" pitchFamily="34" charset="0"/>
                <a:cs typeface="Arial" panose="020B0604020202020204" pitchFamily="34" charset="0"/>
              </a:rPr>
              <a:t> </a:t>
            </a:r>
            <a:r>
              <a:rPr sz="1500" b="1" spc="47" dirty="0">
                <a:latin typeface="Arial" panose="020B0604020202020204" pitchFamily="34" charset="0"/>
                <a:cs typeface="Arial" panose="020B0604020202020204" pitchFamily="34" charset="0"/>
              </a:rPr>
              <a:t>cereals</a:t>
            </a:r>
            <a:r>
              <a:rPr sz="1500" b="1" spc="-47" dirty="0">
                <a:latin typeface="Arial" panose="020B0604020202020204" pitchFamily="34" charset="0"/>
                <a:cs typeface="Arial" panose="020B0604020202020204" pitchFamily="34" charset="0"/>
              </a:rPr>
              <a:t> </a:t>
            </a:r>
            <a:r>
              <a:rPr sz="1500" spc="47" dirty="0">
                <a:latin typeface="Arial" panose="020B0604020202020204" pitchFamily="34" charset="0"/>
                <a:cs typeface="Arial" panose="020B0604020202020204" pitchFamily="34" charset="0"/>
              </a:rPr>
              <a:t>were</a:t>
            </a:r>
            <a:r>
              <a:rPr sz="1500" spc="-67" dirty="0">
                <a:latin typeface="Arial" panose="020B0604020202020204" pitchFamily="34" charset="0"/>
                <a:cs typeface="Arial" panose="020B0604020202020204" pitchFamily="34" charset="0"/>
              </a:rPr>
              <a:t> </a:t>
            </a:r>
            <a:r>
              <a:rPr sz="1500" spc="33" dirty="0">
                <a:latin typeface="Arial" panose="020B0604020202020204" pitchFamily="34" charset="0"/>
                <a:cs typeface="Arial" panose="020B0604020202020204" pitchFamily="34" charset="0"/>
              </a:rPr>
              <a:t>the</a:t>
            </a:r>
            <a:r>
              <a:rPr sz="1500" spc="-67" dirty="0">
                <a:latin typeface="Arial" panose="020B0604020202020204" pitchFamily="34" charset="0"/>
                <a:cs typeface="Arial" panose="020B0604020202020204" pitchFamily="34" charset="0"/>
              </a:rPr>
              <a:t> </a:t>
            </a:r>
            <a:r>
              <a:rPr sz="1500" b="1" spc="53" dirty="0">
                <a:latin typeface="Arial" panose="020B0604020202020204" pitchFamily="34" charset="0"/>
                <a:cs typeface="Arial" panose="020B0604020202020204" pitchFamily="34" charset="0"/>
              </a:rPr>
              <a:t>most</a:t>
            </a:r>
            <a:r>
              <a:rPr sz="1500" b="1" spc="-107" dirty="0">
                <a:latin typeface="Arial" panose="020B0604020202020204" pitchFamily="34" charset="0"/>
                <a:cs typeface="Arial" panose="020B0604020202020204" pitchFamily="34" charset="0"/>
              </a:rPr>
              <a:t> </a:t>
            </a:r>
            <a:r>
              <a:rPr sz="1500" b="1" spc="40" dirty="0">
                <a:latin typeface="Arial" panose="020B0604020202020204" pitchFamily="34" charset="0"/>
                <a:cs typeface="Arial" panose="020B0604020202020204" pitchFamily="34" charset="0"/>
              </a:rPr>
              <a:t>popular</a:t>
            </a:r>
            <a:r>
              <a:rPr sz="1500" b="1" spc="-33" dirty="0">
                <a:latin typeface="Arial" panose="020B0604020202020204" pitchFamily="34" charset="0"/>
                <a:cs typeface="Arial" panose="020B0604020202020204" pitchFamily="34" charset="0"/>
              </a:rPr>
              <a:t> </a:t>
            </a:r>
            <a:r>
              <a:rPr sz="1500" spc="53" dirty="0">
                <a:latin typeface="Arial" panose="020B0604020202020204" pitchFamily="34" charset="0"/>
                <a:cs typeface="Arial" panose="020B0604020202020204" pitchFamily="34" charset="0"/>
              </a:rPr>
              <a:t>choices</a:t>
            </a:r>
            <a:r>
              <a:rPr sz="1500" spc="-60" dirty="0">
                <a:latin typeface="Arial" panose="020B0604020202020204" pitchFamily="34" charset="0"/>
                <a:cs typeface="Arial" panose="020B0604020202020204" pitchFamily="34" charset="0"/>
              </a:rPr>
              <a:t> </a:t>
            </a:r>
            <a:r>
              <a:rPr sz="1500" spc="87" dirty="0">
                <a:latin typeface="Arial" panose="020B0604020202020204" pitchFamily="34" charset="0"/>
                <a:cs typeface="Arial" panose="020B0604020202020204" pitchFamily="34" charset="0"/>
              </a:rPr>
              <a:t>among</a:t>
            </a:r>
            <a:r>
              <a:rPr sz="1500" spc="-60" dirty="0">
                <a:latin typeface="Arial" panose="020B0604020202020204" pitchFamily="34" charset="0"/>
                <a:cs typeface="Arial" panose="020B0604020202020204" pitchFamily="34" charset="0"/>
              </a:rPr>
              <a:t> </a:t>
            </a:r>
            <a:r>
              <a:rPr sz="1500" spc="20" dirty="0">
                <a:latin typeface="Arial" panose="020B0604020202020204" pitchFamily="34" charset="0"/>
                <a:cs typeface="Arial" panose="020B0604020202020204" pitchFamily="34" charset="0"/>
              </a:rPr>
              <a:t>customers.</a:t>
            </a:r>
            <a:endParaRPr sz="1500" dirty="0">
              <a:latin typeface="Arial" panose="020B0604020202020204" pitchFamily="34" charset="0"/>
              <a:cs typeface="Arial" panose="020B0604020202020204" pitchFamily="34" charset="0"/>
            </a:endParaRPr>
          </a:p>
          <a:p>
            <a:pPr marL="626518" marR="6773" indent="-417396">
              <a:buFont typeface="Arial MT"/>
              <a:buChar char="●"/>
              <a:tabLst>
                <a:tab pos="625671" algn="l"/>
                <a:tab pos="626518" algn="l"/>
              </a:tabLst>
            </a:pPr>
            <a:r>
              <a:rPr sz="1500" b="1" spc="40" dirty="0">
                <a:latin typeface="Arial" panose="020B0604020202020204" pitchFamily="34" charset="0"/>
                <a:cs typeface="Arial" panose="020B0604020202020204" pitchFamily="34" charset="0"/>
              </a:rPr>
              <a:t>Conversely,</a:t>
            </a:r>
            <a:r>
              <a:rPr sz="1500" b="1" spc="-113" dirty="0">
                <a:latin typeface="Arial" panose="020B0604020202020204" pitchFamily="34" charset="0"/>
                <a:cs typeface="Arial" panose="020B0604020202020204" pitchFamily="34" charset="0"/>
              </a:rPr>
              <a:t> </a:t>
            </a:r>
            <a:r>
              <a:rPr sz="1500" b="1" spc="67" dirty="0">
                <a:latin typeface="Arial" panose="020B0604020202020204" pitchFamily="34" charset="0"/>
                <a:cs typeface="Arial" panose="020B0604020202020204" pitchFamily="34" charset="0"/>
              </a:rPr>
              <a:t>hand</a:t>
            </a:r>
            <a:r>
              <a:rPr sz="1500" b="1" spc="-107" dirty="0">
                <a:latin typeface="Arial" panose="020B0604020202020204" pitchFamily="34" charset="0"/>
                <a:cs typeface="Arial" panose="020B0604020202020204" pitchFamily="34" charset="0"/>
              </a:rPr>
              <a:t> </a:t>
            </a:r>
            <a:r>
              <a:rPr sz="1500" b="1" spc="47" dirty="0">
                <a:latin typeface="Arial" panose="020B0604020202020204" pitchFamily="34" charset="0"/>
                <a:cs typeface="Arial" panose="020B0604020202020204" pitchFamily="34" charset="0"/>
              </a:rPr>
              <a:t>soap,</a:t>
            </a:r>
            <a:r>
              <a:rPr sz="1500" b="1" spc="-113" dirty="0">
                <a:latin typeface="Arial" panose="020B0604020202020204" pitchFamily="34" charset="0"/>
                <a:cs typeface="Arial" panose="020B0604020202020204" pitchFamily="34" charset="0"/>
              </a:rPr>
              <a:t> </a:t>
            </a:r>
            <a:r>
              <a:rPr sz="1500" b="1" spc="47" dirty="0">
                <a:latin typeface="Arial" panose="020B0604020202020204" pitchFamily="34" charset="0"/>
                <a:cs typeface="Arial" panose="020B0604020202020204" pitchFamily="34" charset="0"/>
              </a:rPr>
              <a:t>sandwich</a:t>
            </a:r>
            <a:r>
              <a:rPr sz="1500" b="1" spc="-107" dirty="0">
                <a:latin typeface="Arial" panose="020B0604020202020204" pitchFamily="34" charset="0"/>
                <a:cs typeface="Arial" panose="020B0604020202020204" pitchFamily="34" charset="0"/>
              </a:rPr>
              <a:t> </a:t>
            </a:r>
            <a:r>
              <a:rPr sz="1500" b="1" spc="33" dirty="0">
                <a:latin typeface="Arial" panose="020B0604020202020204" pitchFamily="34" charset="0"/>
                <a:cs typeface="Arial" panose="020B0604020202020204" pitchFamily="34" charset="0"/>
              </a:rPr>
              <a:t>loaves,</a:t>
            </a:r>
            <a:r>
              <a:rPr sz="1500" b="1" spc="-107" dirty="0">
                <a:latin typeface="Arial" panose="020B0604020202020204" pitchFamily="34" charset="0"/>
                <a:cs typeface="Arial" panose="020B0604020202020204" pitchFamily="34" charset="0"/>
              </a:rPr>
              <a:t> </a:t>
            </a:r>
            <a:r>
              <a:rPr sz="1500" b="1" spc="-7" dirty="0">
                <a:latin typeface="Arial" panose="020B0604020202020204" pitchFamily="34" charset="0"/>
                <a:cs typeface="Arial" panose="020B0604020202020204" pitchFamily="34" charset="0"/>
              </a:rPr>
              <a:t>flour,</a:t>
            </a:r>
            <a:r>
              <a:rPr sz="1500" b="1" spc="-113" dirty="0">
                <a:latin typeface="Arial" panose="020B0604020202020204" pitchFamily="34" charset="0"/>
                <a:cs typeface="Arial" panose="020B0604020202020204" pitchFamily="34" charset="0"/>
              </a:rPr>
              <a:t> </a:t>
            </a:r>
            <a:r>
              <a:rPr sz="1500" b="1" spc="80" dirty="0">
                <a:latin typeface="Arial" panose="020B0604020202020204" pitchFamily="34" charset="0"/>
                <a:cs typeface="Arial" panose="020B0604020202020204" pitchFamily="34" charset="0"/>
              </a:rPr>
              <a:t>and</a:t>
            </a:r>
            <a:r>
              <a:rPr sz="1500" b="1" spc="-107" dirty="0">
                <a:latin typeface="Arial" panose="020B0604020202020204" pitchFamily="34" charset="0"/>
                <a:cs typeface="Arial" panose="020B0604020202020204" pitchFamily="34" charset="0"/>
              </a:rPr>
              <a:t> </a:t>
            </a:r>
            <a:r>
              <a:rPr sz="1500" b="1" spc="27" dirty="0">
                <a:latin typeface="Arial" panose="020B0604020202020204" pitchFamily="34" charset="0"/>
                <a:cs typeface="Arial" panose="020B0604020202020204" pitchFamily="34" charset="0"/>
              </a:rPr>
              <a:t>pork</a:t>
            </a:r>
            <a:r>
              <a:rPr sz="1500" b="1" spc="-60" dirty="0">
                <a:latin typeface="Arial" panose="020B0604020202020204" pitchFamily="34" charset="0"/>
                <a:cs typeface="Arial" panose="020B0604020202020204" pitchFamily="34" charset="0"/>
              </a:rPr>
              <a:t> </a:t>
            </a:r>
            <a:r>
              <a:rPr sz="1500" spc="33" dirty="0">
                <a:latin typeface="Arial" panose="020B0604020202020204" pitchFamily="34" charset="0"/>
                <a:cs typeface="Arial" panose="020B0604020202020204" pitchFamily="34" charset="0"/>
              </a:rPr>
              <a:t>ranked</a:t>
            </a:r>
            <a:r>
              <a:rPr sz="1500" spc="-60" dirty="0">
                <a:latin typeface="Arial" panose="020B0604020202020204" pitchFamily="34" charset="0"/>
                <a:cs typeface="Arial" panose="020B0604020202020204" pitchFamily="34" charset="0"/>
              </a:rPr>
              <a:t> </a:t>
            </a:r>
            <a:r>
              <a:rPr sz="1500" spc="93" dirty="0">
                <a:latin typeface="Arial" panose="020B0604020202020204" pitchFamily="34" charset="0"/>
                <a:cs typeface="Arial" panose="020B0604020202020204" pitchFamily="34" charset="0"/>
              </a:rPr>
              <a:t>as</a:t>
            </a:r>
            <a:r>
              <a:rPr sz="1500" spc="-60" dirty="0">
                <a:latin typeface="Arial" panose="020B0604020202020204" pitchFamily="34" charset="0"/>
                <a:cs typeface="Arial" panose="020B0604020202020204" pitchFamily="34" charset="0"/>
              </a:rPr>
              <a:t> </a:t>
            </a:r>
            <a:r>
              <a:rPr sz="1500" spc="33" dirty="0">
                <a:latin typeface="Arial" panose="020B0604020202020204" pitchFamily="34" charset="0"/>
                <a:cs typeface="Arial" panose="020B0604020202020204" pitchFamily="34" charset="0"/>
              </a:rPr>
              <a:t>the</a:t>
            </a:r>
            <a:r>
              <a:rPr sz="1500" spc="-73" dirty="0">
                <a:latin typeface="Arial" panose="020B0604020202020204" pitchFamily="34" charset="0"/>
                <a:cs typeface="Arial" panose="020B0604020202020204" pitchFamily="34" charset="0"/>
              </a:rPr>
              <a:t> </a:t>
            </a:r>
            <a:r>
              <a:rPr sz="1500" b="1" spc="33" dirty="0">
                <a:latin typeface="Arial" panose="020B0604020202020204" pitchFamily="34" charset="0"/>
                <a:cs typeface="Arial" panose="020B0604020202020204" pitchFamily="34" charset="0"/>
              </a:rPr>
              <a:t>least</a:t>
            </a:r>
            <a:r>
              <a:rPr sz="1500" b="1" spc="-113" dirty="0">
                <a:latin typeface="Arial" panose="020B0604020202020204" pitchFamily="34" charset="0"/>
                <a:cs typeface="Arial" panose="020B0604020202020204" pitchFamily="34" charset="0"/>
              </a:rPr>
              <a:t> </a:t>
            </a:r>
            <a:r>
              <a:rPr sz="1500" b="1" spc="40" dirty="0">
                <a:latin typeface="Arial" panose="020B0604020202020204" pitchFamily="34" charset="0"/>
                <a:cs typeface="Arial" panose="020B0604020202020204" pitchFamily="34" charset="0"/>
              </a:rPr>
              <a:t>popular</a:t>
            </a:r>
            <a:r>
              <a:rPr sz="1500" b="1" spc="-27" dirty="0">
                <a:latin typeface="Arial" panose="020B0604020202020204" pitchFamily="34" charset="0"/>
                <a:cs typeface="Arial" panose="020B0604020202020204" pitchFamily="34" charset="0"/>
              </a:rPr>
              <a:t> </a:t>
            </a:r>
            <a:r>
              <a:rPr sz="1500" spc="33" dirty="0">
                <a:latin typeface="Arial" panose="020B0604020202020204" pitchFamily="34" charset="0"/>
                <a:cs typeface="Arial" panose="020B0604020202020204" pitchFamily="34" charset="0"/>
              </a:rPr>
              <a:t>products</a:t>
            </a:r>
            <a:r>
              <a:rPr sz="1500" spc="-60" dirty="0">
                <a:latin typeface="Arial" panose="020B0604020202020204" pitchFamily="34" charset="0"/>
                <a:cs typeface="Arial" panose="020B0604020202020204" pitchFamily="34" charset="0"/>
              </a:rPr>
              <a:t> </a:t>
            </a:r>
            <a:r>
              <a:rPr sz="1500" spc="13" dirty="0">
                <a:latin typeface="Arial" panose="020B0604020202020204" pitchFamily="34" charset="0"/>
                <a:cs typeface="Arial" panose="020B0604020202020204" pitchFamily="34" charset="0"/>
              </a:rPr>
              <a:t>during</a:t>
            </a:r>
            <a:r>
              <a:rPr sz="1500" spc="-60" dirty="0">
                <a:latin typeface="Arial" panose="020B0604020202020204" pitchFamily="34" charset="0"/>
                <a:cs typeface="Arial" panose="020B0604020202020204" pitchFamily="34" charset="0"/>
              </a:rPr>
              <a:t> </a:t>
            </a:r>
            <a:r>
              <a:rPr sz="1500" spc="-13" dirty="0">
                <a:latin typeface="Arial" panose="020B0604020202020204" pitchFamily="34" charset="0"/>
                <a:cs typeface="Arial" panose="020B0604020202020204" pitchFamily="34" charset="0"/>
              </a:rPr>
              <a:t>this </a:t>
            </a:r>
            <a:r>
              <a:rPr sz="1500" spc="-447" dirty="0">
                <a:latin typeface="Arial" panose="020B0604020202020204" pitchFamily="34" charset="0"/>
                <a:cs typeface="Arial" panose="020B0604020202020204" pitchFamily="34" charset="0"/>
              </a:rPr>
              <a:t> </a:t>
            </a:r>
            <a:r>
              <a:rPr sz="1500" spc="-7" dirty="0">
                <a:latin typeface="Arial" panose="020B0604020202020204" pitchFamily="34" charset="0"/>
                <a:cs typeface="Arial" panose="020B0604020202020204" pitchFamily="34" charset="0"/>
              </a:rPr>
              <a:t>period.</a:t>
            </a:r>
            <a:endParaRPr sz="1500" dirty="0">
              <a:latin typeface="Arial" panose="020B0604020202020204" pitchFamily="34" charset="0"/>
              <a:cs typeface="Arial" panose="020B0604020202020204" pitchFamily="34" charset="0"/>
            </a:endParaRPr>
          </a:p>
          <a:p>
            <a:pPr marL="16933"/>
            <a:r>
              <a:rPr sz="1500" b="1" spc="27" dirty="0">
                <a:latin typeface="Arial" panose="020B0604020202020204" pitchFamily="34" charset="0"/>
                <a:cs typeface="Arial" panose="020B0604020202020204" pitchFamily="34" charset="0"/>
              </a:rPr>
              <a:t>Weekly</a:t>
            </a:r>
            <a:r>
              <a:rPr sz="1500" b="1" spc="-120" dirty="0">
                <a:latin typeface="Arial" panose="020B0604020202020204" pitchFamily="34" charset="0"/>
                <a:cs typeface="Arial" panose="020B0604020202020204" pitchFamily="34" charset="0"/>
              </a:rPr>
              <a:t> </a:t>
            </a:r>
            <a:r>
              <a:rPr sz="1500" b="1" spc="60" dirty="0">
                <a:latin typeface="Arial" panose="020B0604020202020204" pitchFamily="34" charset="0"/>
                <a:cs typeface="Arial" panose="020B0604020202020204" pitchFamily="34" charset="0"/>
              </a:rPr>
              <a:t>Demand</a:t>
            </a:r>
            <a:r>
              <a:rPr sz="1500" b="1" spc="-120" dirty="0">
                <a:latin typeface="Arial" panose="020B0604020202020204" pitchFamily="34" charset="0"/>
                <a:cs typeface="Arial" panose="020B0604020202020204" pitchFamily="34" charset="0"/>
              </a:rPr>
              <a:t> </a:t>
            </a:r>
            <a:r>
              <a:rPr sz="1500" b="1" spc="7" dirty="0">
                <a:latin typeface="Arial" panose="020B0604020202020204" pitchFamily="34" charset="0"/>
                <a:cs typeface="Arial" panose="020B0604020202020204" pitchFamily="34" charset="0"/>
              </a:rPr>
              <a:t>Trends:</a:t>
            </a:r>
            <a:endParaRPr sz="1500" dirty="0">
              <a:latin typeface="Arial" panose="020B0604020202020204" pitchFamily="34" charset="0"/>
              <a:cs typeface="Arial" panose="020B0604020202020204" pitchFamily="34" charset="0"/>
            </a:endParaRPr>
          </a:p>
          <a:p>
            <a:pPr marL="626518" indent="-417396">
              <a:buFont typeface="Arial MT"/>
              <a:buChar char="●"/>
              <a:tabLst>
                <a:tab pos="625671" algn="l"/>
                <a:tab pos="626518" algn="l"/>
              </a:tabLst>
            </a:pPr>
            <a:r>
              <a:rPr sz="1500" spc="40" dirty="0">
                <a:latin typeface="Arial" panose="020B0604020202020204" pitchFamily="34" charset="0"/>
                <a:cs typeface="Arial" panose="020B0604020202020204" pitchFamily="34" charset="0"/>
              </a:rPr>
              <a:t>Weekly</a:t>
            </a:r>
            <a:r>
              <a:rPr sz="1500" spc="-73" dirty="0">
                <a:latin typeface="Arial" panose="020B0604020202020204" pitchFamily="34" charset="0"/>
                <a:cs typeface="Arial" panose="020B0604020202020204" pitchFamily="34" charset="0"/>
              </a:rPr>
              <a:t> </a:t>
            </a:r>
            <a:r>
              <a:rPr sz="1500" spc="93" dirty="0">
                <a:latin typeface="Arial" panose="020B0604020202020204" pitchFamily="34" charset="0"/>
                <a:cs typeface="Arial" panose="020B0604020202020204" pitchFamily="34" charset="0"/>
              </a:rPr>
              <a:t>demand</a:t>
            </a:r>
            <a:r>
              <a:rPr sz="1500" spc="-67" dirty="0">
                <a:latin typeface="Arial" panose="020B0604020202020204" pitchFamily="34" charset="0"/>
                <a:cs typeface="Arial" panose="020B0604020202020204" pitchFamily="34" charset="0"/>
              </a:rPr>
              <a:t> </a:t>
            </a:r>
            <a:r>
              <a:rPr sz="1500" spc="20" dirty="0">
                <a:latin typeface="Arial" panose="020B0604020202020204" pitchFamily="34" charset="0"/>
                <a:cs typeface="Arial" panose="020B0604020202020204" pitchFamily="34" charset="0"/>
              </a:rPr>
              <a:t>trends</a:t>
            </a:r>
            <a:r>
              <a:rPr sz="1500" spc="-67" dirty="0">
                <a:latin typeface="Arial" panose="020B0604020202020204" pitchFamily="34" charset="0"/>
                <a:cs typeface="Arial" panose="020B0604020202020204" pitchFamily="34" charset="0"/>
              </a:rPr>
              <a:t> </a:t>
            </a:r>
            <a:r>
              <a:rPr sz="1500" spc="-27" dirty="0">
                <a:latin typeface="Arial" panose="020B0604020202020204" pitchFamily="34" charset="0"/>
                <a:cs typeface="Arial" panose="020B0604020202020204" pitchFamily="34" charset="0"/>
              </a:rPr>
              <a:t>for</a:t>
            </a:r>
            <a:r>
              <a:rPr sz="1500" spc="-73" dirty="0">
                <a:latin typeface="Arial" panose="020B0604020202020204" pitchFamily="34" charset="0"/>
                <a:cs typeface="Arial" panose="020B0604020202020204" pitchFamily="34" charset="0"/>
              </a:rPr>
              <a:t> </a:t>
            </a:r>
            <a:r>
              <a:rPr sz="1500" spc="40" dirty="0">
                <a:latin typeface="Arial" panose="020B0604020202020204" pitchFamily="34" charset="0"/>
                <a:cs typeface="Arial" panose="020B0604020202020204" pitchFamily="34" charset="0"/>
              </a:rPr>
              <a:t>most</a:t>
            </a:r>
            <a:r>
              <a:rPr sz="1500" spc="-67" dirty="0">
                <a:latin typeface="Arial" panose="020B0604020202020204" pitchFamily="34" charset="0"/>
                <a:cs typeface="Arial" panose="020B0604020202020204" pitchFamily="34" charset="0"/>
              </a:rPr>
              <a:t> </a:t>
            </a:r>
            <a:r>
              <a:rPr sz="1500" spc="33" dirty="0">
                <a:latin typeface="Arial" panose="020B0604020202020204" pitchFamily="34" charset="0"/>
                <a:cs typeface="Arial" panose="020B0604020202020204" pitchFamily="34" charset="0"/>
              </a:rPr>
              <a:t>products</a:t>
            </a:r>
            <a:r>
              <a:rPr sz="1500" spc="-67" dirty="0">
                <a:latin typeface="Arial" panose="020B0604020202020204" pitchFamily="34" charset="0"/>
                <a:cs typeface="Arial" panose="020B0604020202020204" pitchFamily="34" charset="0"/>
              </a:rPr>
              <a:t> </a:t>
            </a:r>
            <a:r>
              <a:rPr sz="1500" spc="47" dirty="0">
                <a:latin typeface="Arial" panose="020B0604020202020204" pitchFamily="34" charset="0"/>
                <a:cs typeface="Arial" panose="020B0604020202020204" pitchFamily="34" charset="0"/>
              </a:rPr>
              <a:t>displayed</a:t>
            </a:r>
            <a:r>
              <a:rPr sz="1500" spc="-67" dirty="0">
                <a:latin typeface="Arial" panose="020B0604020202020204" pitchFamily="34" charset="0"/>
                <a:cs typeface="Arial" panose="020B0604020202020204" pitchFamily="34" charset="0"/>
              </a:rPr>
              <a:t> </a:t>
            </a:r>
            <a:r>
              <a:rPr sz="1500" spc="180" dirty="0">
                <a:latin typeface="Arial" panose="020B0604020202020204" pitchFamily="34" charset="0"/>
                <a:cs typeface="Arial" panose="020B0604020202020204" pitchFamily="34" charset="0"/>
              </a:rPr>
              <a:t>a</a:t>
            </a:r>
            <a:r>
              <a:rPr sz="1500" spc="-107" dirty="0">
                <a:latin typeface="Arial" panose="020B0604020202020204" pitchFamily="34" charset="0"/>
                <a:cs typeface="Arial" panose="020B0604020202020204" pitchFamily="34" charset="0"/>
              </a:rPr>
              <a:t> </a:t>
            </a:r>
            <a:r>
              <a:rPr sz="1500" b="1" spc="33" dirty="0">
                <a:latin typeface="Arial" panose="020B0604020202020204" pitchFamily="34" charset="0"/>
                <a:cs typeface="Arial" panose="020B0604020202020204" pitchFamily="34" charset="0"/>
              </a:rPr>
              <a:t>consistent</a:t>
            </a:r>
            <a:r>
              <a:rPr sz="1500" b="1" spc="-113" dirty="0">
                <a:latin typeface="Arial" panose="020B0604020202020204" pitchFamily="34" charset="0"/>
                <a:cs typeface="Arial" panose="020B0604020202020204" pitchFamily="34" charset="0"/>
              </a:rPr>
              <a:t> </a:t>
            </a:r>
            <a:r>
              <a:rPr sz="1500" b="1" spc="53" dirty="0">
                <a:latin typeface="Arial" panose="020B0604020202020204" pitchFamily="34" charset="0"/>
                <a:cs typeface="Arial" panose="020B0604020202020204" pitchFamily="34" charset="0"/>
              </a:rPr>
              <a:t>decrease</a:t>
            </a:r>
            <a:r>
              <a:rPr sz="1500" b="1" spc="-47" dirty="0">
                <a:latin typeface="Arial" panose="020B0604020202020204" pitchFamily="34" charset="0"/>
                <a:cs typeface="Arial" panose="020B0604020202020204" pitchFamily="34" charset="0"/>
              </a:rPr>
              <a:t> </a:t>
            </a:r>
            <a:r>
              <a:rPr sz="1500" spc="33" dirty="0">
                <a:latin typeface="Arial" panose="020B0604020202020204" pitchFamily="34" charset="0"/>
                <a:cs typeface="Arial" panose="020B0604020202020204" pitchFamily="34" charset="0"/>
              </a:rPr>
              <a:t>over</a:t>
            </a:r>
            <a:r>
              <a:rPr sz="1500" spc="-73" dirty="0">
                <a:latin typeface="Arial" panose="020B0604020202020204" pitchFamily="34" charset="0"/>
                <a:cs typeface="Arial" panose="020B0604020202020204" pitchFamily="34" charset="0"/>
              </a:rPr>
              <a:t> </a:t>
            </a:r>
            <a:r>
              <a:rPr sz="1500" dirty="0">
                <a:latin typeface="Arial" panose="020B0604020202020204" pitchFamily="34" charset="0"/>
                <a:cs typeface="Arial" panose="020B0604020202020204" pitchFamily="34" charset="0"/>
              </a:rPr>
              <a:t>time.</a:t>
            </a:r>
          </a:p>
          <a:p>
            <a:pPr marL="626518" indent="-417396">
              <a:buFont typeface="Arial MT"/>
              <a:buChar char="●"/>
              <a:tabLst>
                <a:tab pos="625671" algn="l"/>
                <a:tab pos="626518" algn="l"/>
              </a:tabLst>
            </a:pPr>
            <a:r>
              <a:rPr sz="1500" spc="40" dirty="0">
                <a:latin typeface="Arial" panose="020B0604020202020204" pitchFamily="34" charset="0"/>
                <a:cs typeface="Arial" panose="020B0604020202020204" pitchFamily="34" charset="0"/>
              </a:rPr>
              <a:t>One</a:t>
            </a:r>
            <a:r>
              <a:rPr sz="1500" spc="-73" dirty="0">
                <a:latin typeface="Arial" panose="020B0604020202020204" pitchFamily="34" charset="0"/>
                <a:cs typeface="Arial" panose="020B0604020202020204" pitchFamily="34" charset="0"/>
              </a:rPr>
              <a:t> </a:t>
            </a:r>
            <a:r>
              <a:rPr sz="1500" spc="7" dirty="0">
                <a:latin typeface="Arial" panose="020B0604020202020204" pitchFamily="34" charset="0"/>
                <a:cs typeface="Arial" panose="020B0604020202020204" pitchFamily="34" charset="0"/>
              </a:rPr>
              <a:t>product,</a:t>
            </a:r>
            <a:r>
              <a:rPr sz="1500" spc="-67" dirty="0">
                <a:latin typeface="Arial" panose="020B0604020202020204" pitchFamily="34" charset="0"/>
                <a:cs typeface="Arial" panose="020B0604020202020204" pitchFamily="34" charset="0"/>
              </a:rPr>
              <a:t> </a:t>
            </a:r>
            <a:r>
              <a:rPr sz="1500" spc="-7" dirty="0">
                <a:latin typeface="Arial" panose="020B0604020202020204" pitchFamily="34" charset="0"/>
                <a:cs typeface="Arial" panose="020B0604020202020204" pitchFamily="34" charset="0"/>
              </a:rPr>
              <a:t>yogurt,</a:t>
            </a:r>
            <a:r>
              <a:rPr sz="1500" spc="-67" dirty="0">
                <a:latin typeface="Arial" panose="020B0604020202020204" pitchFamily="34" charset="0"/>
                <a:cs typeface="Arial" panose="020B0604020202020204" pitchFamily="34" charset="0"/>
              </a:rPr>
              <a:t> </a:t>
            </a:r>
            <a:r>
              <a:rPr sz="1500" spc="47" dirty="0">
                <a:latin typeface="Arial" panose="020B0604020202020204" pitchFamily="34" charset="0"/>
                <a:cs typeface="Arial" panose="020B0604020202020204" pitchFamily="34" charset="0"/>
              </a:rPr>
              <a:t>showed</a:t>
            </a:r>
            <a:r>
              <a:rPr sz="1500" spc="-73" dirty="0">
                <a:latin typeface="Arial" panose="020B0604020202020204" pitchFamily="34" charset="0"/>
                <a:cs typeface="Arial" panose="020B0604020202020204" pitchFamily="34" charset="0"/>
              </a:rPr>
              <a:t> </a:t>
            </a:r>
            <a:r>
              <a:rPr sz="1500" spc="180" dirty="0">
                <a:latin typeface="Arial" panose="020B0604020202020204" pitchFamily="34" charset="0"/>
                <a:cs typeface="Arial" panose="020B0604020202020204" pitchFamily="34" charset="0"/>
              </a:rPr>
              <a:t>a</a:t>
            </a:r>
            <a:r>
              <a:rPr sz="1500" spc="-67" dirty="0">
                <a:latin typeface="Arial" panose="020B0604020202020204" pitchFamily="34" charset="0"/>
                <a:cs typeface="Arial" panose="020B0604020202020204" pitchFamily="34" charset="0"/>
              </a:rPr>
              <a:t> </a:t>
            </a:r>
            <a:r>
              <a:rPr sz="1500" spc="-7" dirty="0">
                <a:latin typeface="Arial" panose="020B0604020202020204" pitchFamily="34" charset="0"/>
                <a:cs typeface="Arial" panose="020B0604020202020204" pitchFamily="34" charset="0"/>
              </a:rPr>
              <a:t>slight</a:t>
            </a:r>
            <a:r>
              <a:rPr sz="1500" spc="-67" dirty="0">
                <a:latin typeface="Arial" panose="020B0604020202020204" pitchFamily="34" charset="0"/>
                <a:cs typeface="Arial" panose="020B0604020202020204" pitchFamily="34" charset="0"/>
              </a:rPr>
              <a:t> </a:t>
            </a:r>
            <a:r>
              <a:rPr sz="1500" spc="13" dirty="0">
                <a:latin typeface="Arial" panose="020B0604020202020204" pitchFamily="34" charset="0"/>
                <a:cs typeface="Arial" panose="020B0604020202020204" pitchFamily="34" charset="0"/>
              </a:rPr>
              <a:t>positive</a:t>
            </a:r>
            <a:r>
              <a:rPr sz="1500" spc="-73" dirty="0">
                <a:latin typeface="Arial" panose="020B0604020202020204" pitchFamily="34" charset="0"/>
                <a:cs typeface="Arial" panose="020B0604020202020204" pitchFamily="34" charset="0"/>
              </a:rPr>
              <a:t> </a:t>
            </a:r>
            <a:r>
              <a:rPr sz="1500" spc="53" dirty="0">
                <a:latin typeface="Arial" panose="020B0604020202020204" pitchFamily="34" charset="0"/>
                <a:cs typeface="Arial" panose="020B0604020202020204" pitchFamily="34" charset="0"/>
              </a:rPr>
              <a:t>increase</a:t>
            </a:r>
            <a:r>
              <a:rPr sz="1500" spc="-67" dirty="0">
                <a:latin typeface="Arial" panose="020B0604020202020204" pitchFamily="34" charset="0"/>
                <a:cs typeface="Arial" panose="020B0604020202020204" pitchFamily="34" charset="0"/>
              </a:rPr>
              <a:t> </a:t>
            </a:r>
            <a:r>
              <a:rPr sz="1500" spc="-20" dirty="0">
                <a:latin typeface="Arial" panose="020B0604020202020204" pitchFamily="34" charset="0"/>
                <a:cs typeface="Arial" panose="020B0604020202020204" pitchFamily="34" charset="0"/>
              </a:rPr>
              <a:t>in</a:t>
            </a:r>
            <a:r>
              <a:rPr sz="1500" spc="-67" dirty="0">
                <a:latin typeface="Arial" panose="020B0604020202020204" pitchFamily="34" charset="0"/>
                <a:cs typeface="Arial" panose="020B0604020202020204" pitchFamily="34" charset="0"/>
              </a:rPr>
              <a:t> </a:t>
            </a:r>
            <a:r>
              <a:rPr sz="1500" spc="60" dirty="0">
                <a:latin typeface="Arial" panose="020B0604020202020204" pitchFamily="34" charset="0"/>
                <a:cs typeface="Arial" panose="020B0604020202020204" pitchFamily="34" charset="0"/>
              </a:rPr>
              <a:t>demand.</a:t>
            </a:r>
            <a:endParaRPr sz="1500" dirty="0">
              <a:latin typeface="Arial" panose="020B0604020202020204" pitchFamily="34" charset="0"/>
              <a:cs typeface="Arial" panose="020B0604020202020204" pitchFamily="34" charset="0"/>
            </a:endParaRPr>
          </a:p>
        </p:txBody>
      </p:sp>
      <p:grpSp>
        <p:nvGrpSpPr>
          <p:cNvPr id="6" name="object 2">
            <a:extLst>
              <a:ext uri="{FF2B5EF4-FFF2-40B4-BE49-F238E27FC236}">
                <a16:creationId xmlns:a16="http://schemas.microsoft.com/office/drawing/2014/main" id="{2CFC483D-73E0-DEC2-AF2F-9B20BE51918E}"/>
              </a:ext>
            </a:extLst>
          </p:cNvPr>
          <p:cNvGrpSpPr/>
          <p:nvPr/>
        </p:nvGrpSpPr>
        <p:grpSpPr>
          <a:xfrm>
            <a:off x="0" y="6252767"/>
            <a:ext cx="12192000" cy="605367"/>
            <a:chOff x="0" y="4689575"/>
            <a:chExt cx="9144000" cy="454025"/>
          </a:xfrm>
        </p:grpSpPr>
        <p:sp>
          <p:nvSpPr>
            <p:cNvPr id="7" name="object 3">
              <a:extLst>
                <a:ext uri="{FF2B5EF4-FFF2-40B4-BE49-F238E27FC236}">
                  <a16:creationId xmlns:a16="http://schemas.microsoft.com/office/drawing/2014/main" id="{3891E104-3D93-EBCA-C681-47E4C7BFE833}"/>
                </a:ext>
              </a:extLst>
            </p:cNvPr>
            <p:cNvSpPr/>
            <p:nvPr/>
          </p:nvSpPr>
          <p:spPr>
            <a:xfrm>
              <a:off x="0" y="4727675"/>
              <a:ext cx="9144000" cy="415925"/>
            </a:xfrm>
            <a:custGeom>
              <a:avLst/>
              <a:gdLst/>
              <a:ahLst/>
              <a:cxnLst/>
              <a:rect l="l" t="t" r="r" b="b"/>
              <a:pathLst>
                <a:path w="9144000" h="415925">
                  <a:moveTo>
                    <a:pt x="9143999" y="415799"/>
                  </a:moveTo>
                  <a:lnTo>
                    <a:pt x="0" y="415799"/>
                  </a:lnTo>
                  <a:lnTo>
                    <a:pt x="0" y="0"/>
                  </a:lnTo>
                  <a:lnTo>
                    <a:pt x="9143999" y="0"/>
                  </a:lnTo>
                  <a:lnTo>
                    <a:pt x="9143999" y="415799"/>
                  </a:lnTo>
                  <a:close/>
                </a:path>
              </a:pathLst>
            </a:custGeom>
            <a:solidFill>
              <a:srgbClr val="1975D1">
                <a:alpha val="23419"/>
              </a:srgbClr>
            </a:solidFill>
          </p:spPr>
          <p:txBody>
            <a:bodyPr wrap="square" lIns="0" tIns="0" rIns="0" bIns="0" rtlCol="0"/>
            <a:lstStyle/>
            <a:p>
              <a:endParaRPr sz="2400"/>
            </a:p>
          </p:txBody>
        </p:sp>
        <p:pic>
          <p:nvPicPr>
            <p:cNvPr id="8" name="object 4">
              <a:extLst>
                <a:ext uri="{FF2B5EF4-FFF2-40B4-BE49-F238E27FC236}">
                  <a16:creationId xmlns:a16="http://schemas.microsoft.com/office/drawing/2014/main" id="{FEB12804-8312-2A9A-9B15-C2362C50FABE}"/>
                </a:ext>
              </a:extLst>
            </p:cNvPr>
            <p:cNvPicPr/>
            <p:nvPr/>
          </p:nvPicPr>
          <p:blipFill>
            <a:blip r:embed="rId2" cstate="print"/>
            <a:stretch>
              <a:fillRect/>
            </a:stretch>
          </p:blipFill>
          <p:spPr>
            <a:xfrm>
              <a:off x="8124854" y="4689575"/>
              <a:ext cx="1019145" cy="453899"/>
            </a:xfrm>
            <a:prstGeom prst="rect">
              <a:avLst/>
            </a:prstGeom>
          </p:spPr>
        </p:pic>
      </p:grpSp>
      <p:sp>
        <p:nvSpPr>
          <p:cNvPr id="9" name="object 21">
            <a:extLst>
              <a:ext uri="{FF2B5EF4-FFF2-40B4-BE49-F238E27FC236}">
                <a16:creationId xmlns:a16="http://schemas.microsoft.com/office/drawing/2014/main" id="{AF34099F-6DE0-D23E-07A1-7F6F6EAB52CF}"/>
              </a:ext>
            </a:extLst>
          </p:cNvPr>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5B99F-C758-1CF8-9157-928034D3667C}"/>
              </a:ext>
            </a:extLst>
          </p:cNvPr>
          <p:cNvSpPr>
            <a:spLocks noGrp="1"/>
          </p:cNvSpPr>
          <p:nvPr>
            <p:ph type="title"/>
          </p:nvPr>
        </p:nvSpPr>
        <p:spPr>
          <a:xfrm>
            <a:off x="553655" y="157316"/>
            <a:ext cx="6268770" cy="717558"/>
          </a:xfrm>
        </p:spPr>
        <p:txBody>
          <a:bodyPr vert="horz" lIns="91440" tIns="45720" rIns="91440" bIns="45720" rtlCol="0" anchor="b">
            <a:normAutofit/>
          </a:bodyPr>
          <a:lstStyle/>
          <a:p>
            <a:r>
              <a:rPr lang="en-US" sz="3600" dirty="0">
                <a:latin typeface="Arial" panose="020B0604020202020204" pitchFamily="34" charset="0"/>
                <a:cs typeface="Arial" panose="020B0604020202020204" pitchFamily="34" charset="0"/>
              </a:rPr>
              <a:t>Recommendation:</a:t>
            </a:r>
          </a:p>
        </p:txBody>
      </p:sp>
      <p:sp>
        <p:nvSpPr>
          <p:cNvPr id="3" name="Content Placeholder 2">
            <a:extLst>
              <a:ext uri="{FF2B5EF4-FFF2-40B4-BE49-F238E27FC236}">
                <a16:creationId xmlns:a16="http://schemas.microsoft.com/office/drawing/2014/main" id="{250B00A7-8460-2324-EF07-65D49AC98A9A}"/>
              </a:ext>
            </a:extLst>
          </p:cNvPr>
          <p:cNvSpPr>
            <a:spLocks noGrp="1"/>
          </p:cNvSpPr>
          <p:nvPr>
            <p:ph sz="half" idx="1"/>
          </p:nvPr>
        </p:nvSpPr>
        <p:spPr>
          <a:xfrm>
            <a:off x="336934" y="898162"/>
            <a:ext cx="7347071" cy="4982756"/>
          </a:xfrm>
        </p:spPr>
        <p:txBody>
          <a:bodyPr vert="horz" lIns="91440" tIns="45720" rIns="91440" bIns="45720" rtlCol="0" anchor="t">
            <a:noAutofit/>
          </a:bodyPr>
          <a:lstStyle/>
          <a:p>
            <a:pPr>
              <a:lnSpc>
                <a:spcPct val="100000"/>
              </a:lnSpc>
            </a:pPr>
            <a:r>
              <a:rPr lang="en-US" sz="1500" dirty="0">
                <a:latin typeface="Arial" panose="020B0604020202020204" pitchFamily="34" charset="0"/>
                <a:cs typeface="Arial" panose="020B0604020202020204" pitchFamily="34" charset="0"/>
              </a:rPr>
              <a:t>Focus on promoting and stocking up on poultry, soda, and cereals as they are consistently top-selling products.</a:t>
            </a:r>
          </a:p>
          <a:p>
            <a:pPr>
              <a:lnSpc>
                <a:spcPct val="100000"/>
              </a:lnSpc>
            </a:pPr>
            <a:r>
              <a:rPr lang="en-US" sz="1500" dirty="0">
                <a:latin typeface="Arial" panose="020B0604020202020204" pitchFamily="34" charset="0"/>
                <a:cs typeface="Arial" panose="020B0604020202020204" pitchFamily="34" charset="0"/>
              </a:rPr>
              <a:t>Consider increasing the stock of soap and toilet paper as they are the highest sold non-eatable products.</a:t>
            </a:r>
          </a:p>
          <a:p>
            <a:pPr>
              <a:lnSpc>
                <a:spcPct val="100000"/>
              </a:lnSpc>
            </a:pPr>
            <a:r>
              <a:rPr lang="en-US" sz="1500" dirty="0">
                <a:latin typeface="Arial" panose="020B0604020202020204" pitchFamily="34" charset="0"/>
                <a:cs typeface="Arial" panose="020B0604020202020204" pitchFamily="34" charset="0"/>
              </a:rPr>
              <a:t>Evaluate the reasons behind the low sales of hand soap and take measures to increase its sales.</a:t>
            </a:r>
          </a:p>
          <a:p>
            <a:pPr>
              <a:lnSpc>
                <a:spcPct val="100000"/>
              </a:lnSpc>
            </a:pPr>
            <a:r>
              <a:rPr lang="en-US" sz="1500" dirty="0">
                <a:latin typeface="Arial" panose="020B0604020202020204" pitchFamily="34" charset="0"/>
                <a:cs typeface="Arial" panose="020B0604020202020204" pitchFamily="34" charset="0"/>
              </a:rPr>
              <a:t>Schedule promotions and offers on Sundays to maximize sales on the day with the highest sales.</a:t>
            </a:r>
          </a:p>
          <a:p>
            <a:pPr>
              <a:lnSpc>
                <a:spcPct val="100000"/>
              </a:lnSpc>
            </a:pPr>
            <a:r>
              <a:rPr lang="en-US" sz="1500" dirty="0">
                <a:latin typeface="Arial" panose="020B0604020202020204" pitchFamily="34" charset="0"/>
                <a:cs typeface="Arial" panose="020B0604020202020204" pitchFamily="34" charset="0"/>
              </a:rPr>
              <a:t>Plan marketing campaigns and discounts during February to increase sales during the historically low-sales month.</a:t>
            </a:r>
          </a:p>
          <a:p>
            <a:pPr>
              <a:lnSpc>
                <a:spcPct val="100000"/>
              </a:lnSpc>
            </a:pPr>
            <a:r>
              <a:rPr lang="en-US" sz="1500" dirty="0">
                <a:latin typeface="Arial" panose="020B0604020202020204" pitchFamily="34" charset="0"/>
                <a:cs typeface="Arial" panose="020B0604020202020204" pitchFamily="34" charset="0"/>
              </a:rPr>
              <a:t>Plan marketing campaigns and discounts during January and March to increase sales during the historically high-sales months.</a:t>
            </a:r>
          </a:p>
          <a:p>
            <a:pPr>
              <a:lnSpc>
                <a:spcPct val="100000"/>
              </a:lnSpc>
            </a:pPr>
            <a:r>
              <a:rPr lang="en-US" sz="1500" dirty="0">
                <a:latin typeface="Arial" panose="020B0604020202020204" pitchFamily="34" charset="0"/>
                <a:cs typeface="Arial" panose="020B0604020202020204" pitchFamily="34" charset="0"/>
              </a:rPr>
              <a:t>Aim to replicate the sales patterns of Q1 2019 and Q3 2018.</a:t>
            </a:r>
          </a:p>
          <a:p>
            <a:pPr>
              <a:lnSpc>
                <a:spcPct val="100000"/>
              </a:lnSpc>
            </a:pPr>
            <a:r>
              <a:rPr lang="en-US" sz="1500" dirty="0">
                <a:latin typeface="Arial" panose="020B0604020202020204" pitchFamily="34" charset="0"/>
                <a:cs typeface="Arial" panose="020B0604020202020204" pitchFamily="34" charset="0"/>
              </a:rPr>
              <a:t>Keep the stock of products sold in Q2 consistent with the previous years to maintain sales levels.</a:t>
            </a:r>
          </a:p>
          <a:p>
            <a:pPr>
              <a:lnSpc>
                <a:spcPct val="100000"/>
              </a:lnSpc>
            </a:pPr>
            <a:r>
              <a:rPr lang="en-US" sz="1500" dirty="0">
                <a:latin typeface="Arial" panose="020B0604020202020204" pitchFamily="34" charset="0"/>
                <a:cs typeface="Arial" panose="020B0604020202020204" pitchFamily="34" charset="0"/>
              </a:rPr>
              <a:t>Keep in mind the limited data for 2020 while making sales and marketing decisions.</a:t>
            </a:r>
          </a:p>
          <a:p>
            <a:pPr>
              <a:lnSpc>
                <a:spcPct val="100000"/>
              </a:lnSpc>
            </a:pPr>
            <a:endParaRPr lang="en-US" sz="900" dirty="0"/>
          </a:p>
        </p:txBody>
      </p:sp>
      <p:pic>
        <p:nvPicPr>
          <p:cNvPr id="25" name="Picture 4" descr="Plastic containers in bright colours">
            <a:extLst>
              <a:ext uri="{FF2B5EF4-FFF2-40B4-BE49-F238E27FC236}">
                <a16:creationId xmlns:a16="http://schemas.microsoft.com/office/drawing/2014/main" id="{143EB470-654D-C2A4-25C7-1A238D70D353}"/>
              </a:ext>
            </a:extLst>
          </p:cNvPr>
          <p:cNvPicPr>
            <a:picLocks noChangeAspect="1"/>
          </p:cNvPicPr>
          <p:nvPr/>
        </p:nvPicPr>
        <p:blipFill rotWithShape="1">
          <a:blip r:embed="rId2"/>
          <a:srcRect l="27825" r="28298" b="-1"/>
          <a:stretch/>
        </p:blipFill>
        <p:spPr>
          <a:xfrm>
            <a:off x="7684006" y="874874"/>
            <a:ext cx="4507993" cy="5983126"/>
          </a:xfrm>
          <a:prstGeom prst="rect">
            <a:avLst/>
          </a:prstGeom>
        </p:spPr>
      </p:pic>
      <p:grpSp>
        <p:nvGrpSpPr>
          <p:cNvPr id="4" name="object 2">
            <a:extLst>
              <a:ext uri="{FF2B5EF4-FFF2-40B4-BE49-F238E27FC236}">
                <a16:creationId xmlns:a16="http://schemas.microsoft.com/office/drawing/2014/main" id="{70EC24B1-A42B-4D29-D180-676C1E696E78}"/>
              </a:ext>
            </a:extLst>
          </p:cNvPr>
          <p:cNvGrpSpPr/>
          <p:nvPr/>
        </p:nvGrpSpPr>
        <p:grpSpPr>
          <a:xfrm>
            <a:off x="0" y="6252767"/>
            <a:ext cx="12192000" cy="605367"/>
            <a:chOff x="0" y="4689575"/>
            <a:chExt cx="9144000" cy="454025"/>
          </a:xfrm>
        </p:grpSpPr>
        <p:sp>
          <p:nvSpPr>
            <p:cNvPr id="5" name="object 3">
              <a:extLst>
                <a:ext uri="{FF2B5EF4-FFF2-40B4-BE49-F238E27FC236}">
                  <a16:creationId xmlns:a16="http://schemas.microsoft.com/office/drawing/2014/main" id="{7DB25DA5-F430-1C9A-91B9-B80FFBDE2963}"/>
                </a:ext>
              </a:extLst>
            </p:cNvPr>
            <p:cNvSpPr/>
            <p:nvPr/>
          </p:nvSpPr>
          <p:spPr>
            <a:xfrm>
              <a:off x="0" y="4727675"/>
              <a:ext cx="9144000" cy="415925"/>
            </a:xfrm>
            <a:custGeom>
              <a:avLst/>
              <a:gdLst/>
              <a:ahLst/>
              <a:cxnLst/>
              <a:rect l="l" t="t" r="r" b="b"/>
              <a:pathLst>
                <a:path w="9144000" h="415925">
                  <a:moveTo>
                    <a:pt x="9143999" y="415799"/>
                  </a:moveTo>
                  <a:lnTo>
                    <a:pt x="0" y="415799"/>
                  </a:lnTo>
                  <a:lnTo>
                    <a:pt x="0" y="0"/>
                  </a:lnTo>
                  <a:lnTo>
                    <a:pt x="9143999" y="0"/>
                  </a:lnTo>
                  <a:lnTo>
                    <a:pt x="9143999" y="415799"/>
                  </a:lnTo>
                  <a:close/>
                </a:path>
              </a:pathLst>
            </a:custGeom>
            <a:solidFill>
              <a:srgbClr val="1975D1">
                <a:alpha val="23419"/>
              </a:srgbClr>
            </a:solidFill>
          </p:spPr>
          <p:txBody>
            <a:bodyPr wrap="square" lIns="0" tIns="0" rIns="0" bIns="0" rtlCol="0"/>
            <a:lstStyle/>
            <a:p>
              <a:endParaRPr sz="2400"/>
            </a:p>
          </p:txBody>
        </p:sp>
        <p:pic>
          <p:nvPicPr>
            <p:cNvPr id="6" name="object 4">
              <a:extLst>
                <a:ext uri="{FF2B5EF4-FFF2-40B4-BE49-F238E27FC236}">
                  <a16:creationId xmlns:a16="http://schemas.microsoft.com/office/drawing/2014/main" id="{C729014B-1770-ACC2-A433-35406B0DAF95}"/>
                </a:ext>
              </a:extLst>
            </p:cNvPr>
            <p:cNvPicPr/>
            <p:nvPr/>
          </p:nvPicPr>
          <p:blipFill>
            <a:blip r:embed="rId3" cstate="print"/>
            <a:stretch>
              <a:fillRect/>
            </a:stretch>
          </p:blipFill>
          <p:spPr>
            <a:xfrm>
              <a:off x="8124854" y="4689575"/>
              <a:ext cx="1019145" cy="453899"/>
            </a:xfrm>
            <a:prstGeom prst="rect">
              <a:avLst/>
            </a:prstGeom>
          </p:spPr>
        </p:pic>
      </p:grpSp>
      <p:sp>
        <p:nvSpPr>
          <p:cNvPr id="7" name="object 21">
            <a:extLst>
              <a:ext uri="{FF2B5EF4-FFF2-40B4-BE49-F238E27FC236}">
                <a16:creationId xmlns:a16="http://schemas.microsoft.com/office/drawing/2014/main" id="{A37D71F0-6176-BB6E-22D8-EB21A9BC510A}"/>
              </a:ext>
            </a:extLst>
          </p:cNvPr>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dirty="0"/>
          </a:p>
        </p:txBody>
      </p:sp>
    </p:spTree>
    <p:extLst>
      <p:ext uri="{BB962C8B-B14F-4D97-AF65-F5344CB8AC3E}">
        <p14:creationId xmlns:p14="http://schemas.microsoft.com/office/powerpoint/2010/main" val="1854911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93757" y="2762122"/>
            <a:ext cx="4555913" cy="1724425"/>
          </a:xfrm>
          <a:prstGeom prst="rect">
            <a:avLst/>
          </a:prstGeom>
        </p:spPr>
        <p:txBody>
          <a:bodyPr vert="horz" wrap="square" lIns="0" tIns="16933" rIns="0" bIns="0" rtlCol="0" anchor="ctr">
            <a:spAutoFit/>
          </a:bodyPr>
          <a:lstStyle/>
          <a:p>
            <a:pPr marL="918610" marR="6773" indent="-902524">
              <a:lnSpc>
                <a:spcPct val="136400"/>
              </a:lnSpc>
              <a:spcBef>
                <a:spcPts val="133"/>
              </a:spcBef>
            </a:pPr>
            <a:r>
              <a:rPr sz="4267" dirty="0"/>
              <a:t>MARKET</a:t>
            </a:r>
            <a:r>
              <a:rPr sz="4267" spc="-440" dirty="0"/>
              <a:t> </a:t>
            </a:r>
            <a:r>
              <a:rPr sz="4267" spc="-7" dirty="0"/>
              <a:t>BASKET  </a:t>
            </a:r>
            <a:r>
              <a:rPr sz="4267" spc="-67" dirty="0"/>
              <a:t>ANALYSIS</a:t>
            </a:r>
            <a:endParaRPr sz="4267"/>
          </a:p>
        </p:txBody>
      </p:sp>
      <p:pic>
        <p:nvPicPr>
          <p:cNvPr id="3" name="object 3"/>
          <p:cNvPicPr/>
          <p:nvPr/>
        </p:nvPicPr>
        <p:blipFill>
          <a:blip r:embed="rId2" cstate="print"/>
          <a:stretch>
            <a:fillRect/>
          </a:stretch>
        </p:blipFill>
        <p:spPr>
          <a:xfrm>
            <a:off x="2862199" y="2959166"/>
            <a:ext cx="2003399" cy="200339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15431-98E7-22CC-3276-F1F6B7CE1B97}"/>
              </a:ext>
            </a:extLst>
          </p:cNvPr>
          <p:cNvSpPr>
            <a:spLocks noGrp="1"/>
          </p:cNvSpPr>
          <p:nvPr>
            <p:ph type="title"/>
          </p:nvPr>
        </p:nvSpPr>
        <p:spPr>
          <a:xfrm>
            <a:off x="621398" y="225259"/>
            <a:ext cx="6268770" cy="589738"/>
          </a:xfrm>
        </p:spPr>
        <p:txBody>
          <a:bodyPr anchor="b">
            <a:normAutofit/>
          </a:bodyPr>
          <a:lstStyle/>
          <a:p>
            <a:r>
              <a:rPr lang="en-US" sz="3600" dirty="0">
                <a:latin typeface="Arial" panose="020B0604020202020204" pitchFamily="34" charset="0"/>
                <a:cs typeface="Arial" panose="020B0604020202020204" pitchFamily="34" charset="0"/>
              </a:rPr>
              <a:t>Market Basket Analysis</a:t>
            </a:r>
          </a:p>
        </p:txBody>
      </p:sp>
      <p:sp>
        <p:nvSpPr>
          <p:cNvPr id="3" name="Content Placeholder 2">
            <a:extLst>
              <a:ext uri="{FF2B5EF4-FFF2-40B4-BE49-F238E27FC236}">
                <a16:creationId xmlns:a16="http://schemas.microsoft.com/office/drawing/2014/main" id="{17290E6B-5FCB-D2EE-21DE-BDC029651B8B}"/>
              </a:ext>
            </a:extLst>
          </p:cNvPr>
          <p:cNvSpPr>
            <a:spLocks noGrp="1"/>
          </p:cNvSpPr>
          <p:nvPr>
            <p:ph idx="1"/>
          </p:nvPr>
        </p:nvSpPr>
        <p:spPr>
          <a:xfrm>
            <a:off x="451185" y="2916084"/>
            <a:ext cx="11740815" cy="3335454"/>
          </a:xfrm>
        </p:spPr>
        <p:txBody>
          <a:bodyPr vert="horz" lIns="91440" tIns="45720" rIns="91440" bIns="45720" rtlCol="0" anchor="t">
            <a:noAutofit/>
          </a:bodyPr>
          <a:lstStyle/>
          <a:p>
            <a:pPr algn="just">
              <a:lnSpc>
                <a:spcPct val="100000"/>
              </a:lnSpc>
            </a:pPr>
            <a:r>
              <a:rPr lang="en-US" sz="1400" b="1" dirty="0">
                <a:latin typeface="Arial" panose="020B0604020202020204" pitchFamily="34" charset="0"/>
                <a:ea typeface="+mn-lt"/>
                <a:cs typeface="Arial" panose="020B0604020202020204" pitchFamily="34" charset="0"/>
              </a:rPr>
              <a:t>Definition:</a:t>
            </a:r>
            <a:r>
              <a:rPr lang="en-US" sz="1400" dirty="0">
                <a:latin typeface="Arial" panose="020B0604020202020204" pitchFamily="34" charset="0"/>
                <a:ea typeface="+mn-lt"/>
                <a:cs typeface="Arial" panose="020B0604020202020204" pitchFamily="34" charset="0"/>
              </a:rPr>
              <a:t> Market Basket Analysis is a statistical technique that analyzes customer purchase patterns to identify associations between different products. It helps businesses understand which products are frequently purchased together and how customers' buying habits affect sales.</a:t>
            </a:r>
            <a:endParaRPr lang="en-US" sz="1400" dirty="0">
              <a:latin typeface="Arial" panose="020B0604020202020204" pitchFamily="34" charset="0"/>
              <a:cs typeface="Arial" panose="020B0604020202020204" pitchFamily="34" charset="0"/>
            </a:endParaRPr>
          </a:p>
          <a:p>
            <a:pPr algn="just">
              <a:lnSpc>
                <a:spcPct val="100000"/>
              </a:lnSpc>
            </a:pPr>
            <a:r>
              <a:rPr lang="en-US" sz="1400" b="1" dirty="0">
                <a:latin typeface="Arial" panose="020B0604020202020204" pitchFamily="34" charset="0"/>
                <a:ea typeface="+mn-lt"/>
                <a:cs typeface="Arial" panose="020B0604020202020204" pitchFamily="34" charset="0"/>
              </a:rPr>
              <a:t>Data:</a:t>
            </a:r>
            <a:r>
              <a:rPr lang="en-US" sz="1400" dirty="0">
                <a:latin typeface="Arial" panose="020B0604020202020204" pitchFamily="34" charset="0"/>
                <a:ea typeface="+mn-lt"/>
                <a:cs typeface="Arial" panose="020B0604020202020204" pitchFamily="34" charset="0"/>
              </a:rPr>
              <a:t> To conduct market basket analysis, businesses need transactional data that includes details such as customer ID, product ID, and transaction date. This data is then used to create a matrix that represents the relationships between different products.</a:t>
            </a:r>
            <a:endParaRPr lang="en-US" sz="1400" dirty="0">
              <a:latin typeface="Arial" panose="020B0604020202020204" pitchFamily="34" charset="0"/>
              <a:cs typeface="Arial" panose="020B0604020202020204" pitchFamily="34" charset="0"/>
            </a:endParaRPr>
          </a:p>
          <a:p>
            <a:pPr algn="just">
              <a:lnSpc>
                <a:spcPct val="100000"/>
              </a:lnSpc>
            </a:pPr>
            <a:r>
              <a:rPr lang="en-US" sz="1400" b="1" dirty="0">
                <a:latin typeface="Arial" panose="020B0604020202020204" pitchFamily="34" charset="0"/>
                <a:ea typeface="+mn-lt"/>
                <a:cs typeface="Arial" panose="020B0604020202020204" pitchFamily="34" charset="0"/>
              </a:rPr>
              <a:t>Association Rules:</a:t>
            </a:r>
            <a:r>
              <a:rPr lang="en-US" sz="1400" dirty="0">
                <a:latin typeface="Arial" panose="020B0604020202020204" pitchFamily="34" charset="0"/>
                <a:ea typeface="+mn-lt"/>
                <a:cs typeface="Arial" panose="020B0604020202020204" pitchFamily="34" charset="0"/>
              </a:rPr>
              <a:t> Association rules are used to identify the strength of the relationship between different products. These rules are expressed in terms of support, confidence, and lift. Support refers to the frequency of co-occurrence of items in a transaction, while confidence measures the probability that if a customer buys one item, they will also buy another. Lift measures the degree of correlation between two items.</a:t>
            </a:r>
            <a:endParaRPr lang="en-US" sz="1400" dirty="0">
              <a:latin typeface="Arial" panose="020B0604020202020204" pitchFamily="34" charset="0"/>
              <a:cs typeface="Arial" panose="020B0604020202020204" pitchFamily="34" charset="0"/>
            </a:endParaRPr>
          </a:p>
          <a:p>
            <a:pPr algn="just">
              <a:lnSpc>
                <a:spcPct val="100000"/>
              </a:lnSpc>
            </a:pPr>
            <a:r>
              <a:rPr lang="en-US" sz="1400" b="1" dirty="0">
                <a:latin typeface="Arial" panose="020B0604020202020204" pitchFamily="34" charset="0"/>
                <a:ea typeface="+mn-lt"/>
                <a:cs typeface="Arial" panose="020B0604020202020204" pitchFamily="34" charset="0"/>
              </a:rPr>
              <a:t>Applications</a:t>
            </a:r>
            <a:r>
              <a:rPr lang="en-US" sz="1400" dirty="0">
                <a:latin typeface="Arial" panose="020B0604020202020204" pitchFamily="34" charset="0"/>
                <a:ea typeface="+mn-lt"/>
                <a:cs typeface="Arial" panose="020B0604020202020204" pitchFamily="34" charset="0"/>
              </a:rPr>
              <a:t>: Market Basket Analysis is used in a variety of industries, including retail, e-commerce, and marketing. Retailers use this technique to optimize product placement and promotions. E-commerce companies use it to personalize product recommendations, and marketers use it to develop targeted advertising campaigns.</a:t>
            </a:r>
            <a:endParaRPr lang="en-US" sz="1400" dirty="0">
              <a:latin typeface="Arial" panose="020B0604020202020204" pitchFamily="34" charset="0"/>
              <a:cs typeface="Arial" panose="020B0604020202020204" pitchFamily="34" charset="0"/>
            </a:endParaRPr>
          </a:p>
          <a:p>
            <a:pPr algn="just">
              <a:lnSpc>
                <a:spcPct val="100000"/>
              </a:lnSpc>
            </a:pPr>
            <a:r>
              <a:rPr lang="en-US" sz="1400" b="1" dirty="0">
                <a:latin typeface="Arial" panose="020B0604020202020204" pitchFamily="34" charset="0"/>
                <a:ea typeface="+mn-lt"/>
                <a:cs typeface="Arial" panose="020B0604020202020204" pitchFamily="34" charset="0"/>
              </a:rPr>
              <a:t>Benefits: </a:t>
            </a:r>
            <a:r>
              <a:rPr lang="en-US" sz="1400" dirty="0">
                <a:latin typeface="Arial" panose="020B0604020202020204" pitchFamily="34" charset="0"/>
                <a:ea typeface="+mn-lt"/>
                <a:cs typeface="Arial" panose="020B0604020202020204" pitchFamily="34" charset="0"/>
              </a:rPr>
              <a:t>Market Basket Analysis helps businesses increase revenue by identifying cross-selling opportunities and developing targeted promotions. It also helps improve customer satisfaction by providing personalized recommendations and improving the overall shopping experience</a:t>
            </a:r>
            <a:endParaRPr lang="en-US" sz="1400" dirty="0">
              <a:latin typeface="Arial" panose="020B0604020202020204" pitchFamily="34" charset="0"/>
              <a:cs typeface="Arial" panose="020B0604020202020204" pitchFamily="34" charset="0"/>
            </a:endParaRPr>
          </a:p>
        </p:txBody>
      </p:sp>
      <p:grpSp>
        <p:nvGrpSpPr>
          <p:cNvPr id="4" name="object 2">
            <a:extLst>
              <a:ext uri="{FF2B5EF4-FFF2-40B4-BE49-F238E27FC236}">
                <a16:creationId xmlns:a16="http://schemas.microsoft.com/office/drawing/2014/main" id="{CAA8AD4C-4A60-EF22-D16C-0F91F41BD694}"/>
              </a:ext>
            </a:extLst>
          </p:cNvPr>
          <p:cNvGrpSpPr/>
          <p:nvPr/>
        </p:nvGrpSpPr>
        <p:grpSpPr>
          <a:xfrm>
            <a:off x="0" y="6252767"/>
            <a:ext cx="12192000" cy="605367"/>
            <a:chOff x="0" y="4689575"/>
            <a:chExt cx="9144000" cy="454025"/>
          </a:xfrm>
        </p:grpSpPr>
        <p:sp>
          <p:nvSpPr>
            <p:cNvPr id="6" name="object 3">
              <a:extLst>
                <a:ext uri="{FF2B5EF4-FFF2-40B4-BE49-F238E27FC236}">
                  <a16:creationId xmlns:a16="http://schemas.microsoft.com/office/drawing/2014/main" id="{75B9D668-9CBD-FE78-3477-0B912207EA40}"/>
                </a:ext>
              </a:extLst>
            </p:cNvPr>
            <p:cNvSpPr/>
            <p:nvPr/>
          </p:nvSpPr>
          <p:spPr>
            <a:xfrm>
              <a:off x="0" y="4727675"/>
              <a:ext cx="9144000" cy="415925"/>
            </a:xfrm>
            <a:custGeom>
              <a:avLst/>
              <a:gdLst/>
              <a:ahLst/>
              <a:cxnLst/>
              <a:rect l="l" t="t" r="r" b="b"/>
              <a:pathLst>
                <a:path w="9144000" h="415925">
                  <a:moveTo>
                    <a:pt x="9143999" y="415799"/>
                  </a:moveTo>
                  <a:lnTo>
                    <a:pt x="0" y="415799"/>
                  </a:lnTo>
                  <a:lnTo>
                    <a:pt x="0" y="0"/>
                  </a:lnTo>
                  <a:lnTo>
                    <a:pt x="9143999" y="0"/>
                  </a:lnTo>
                  <a:lnTo>
                    <a:pt x="9143999" y="415799"/>
                  </a:lnTo>
                  <a:close/>
                </a:path>
              </a:pathLst>
            </a:custGeom>
            <a:solidFill>
              <a:srgbClr val="1975D1">
                <a:alpha val="23419"/>
              </a:srgbClr>
            </a:solidFill>
          </p:spPr>
          <p:txBody>
            <a:bodyPr wrap="square" lIns="0" tIns="0" rIns="0" bIns="0" rtlCol="0"/>
            <a:lstStyle/>
            <a:p>
              <a:endParaRPr sz="2400"/>
            </a:p>
          </p:txBody>
        </p:sp>
        <p:pic>
          <p:nvPicPr>
            <p:cNvPr id="7" name="object 4">
              <a:extLst>
                <a:ext uri="{FF2B5EF4-FFF2-40B4-BE49-F238E27FC236}">
                  <a16:creationId xmlns:a16="http://schemas.microsoft.com/office/drawing/2014/main" id="{103F659C-E943-FFCE-2347-BF8AA10FE86E}"/>
                </a:ext>
              </a:extLst>
            </p:cNvPr>
            <p:cNvPicPr/>
            <p:nvPr/>
          </p:nvPicPr>
          <p:blipFill>
            <a:blip r:embed="rId2" cstate="print"/>
            <a:stretch>
              <a:fillRect/>
            </a:stretch>
          </p:blipFill>
          <p:spPr>
            <a:xfrm>
              <a:off x="8124854" y="4689575"/>
              <a:ext cx="1019145" cy="453899"/>
            </a:xfrm>
            <a:prstGeom prst="rect">
              <a:avLst/>
            </a:prstGeom>
          </p:spPr>
        </p:pic>
      </p:grpSp>
      <p:sp>
        <p:nvSpPr>
          <p:cNvPr id="8" name="object 21">
            <a:extLst>
              <a:ext uri="{FF2B5EF4-FFF2-40B4-BE49-F238E27FC236}">
                <a16:creationId xmlns:a16="http://schemas.microsoft.com/office/drawing/2014/main" id="{CD22A612-EA78-7831-CCEB-45C3E1D2B586}"/>
              </a:ext>
            </a:extLst>
          </p:cNvPr>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dirty="0"/>
          </a:p>
        </p:txBody>
      </p:sp>
      <p:grpSp>
        <p:nvGrpSpPr>
          <p:cNvPr id="9" name="object 6">
            <a:extLst>
              <a:ext uri="{FF2B5EF4-FFF2-40B4-BE49-F238E27FC236}">
                <a16:creationId xmlns:a16="http://schemas.microsoft.com/office/drawing/2014/main" id="{B4DC580D-F3D9-4B8F-4397-53F288F3DCBE}"/>
              </a:ext>
            </a:extLst>
          </p:cNvPr>
          <p:cNvGrpSpPr/>
          <p:nvPr/>
        </p:nvGrpSpPr>
        <p:grpSpPr>
          <a:xfrm>
            <a:off x="451186" y="867026"/>
            <a:ext cx="6991834" cy="2016693"/>
            <a:chOff x="71900" y="698475"/>
            <a:chExt cx="6293485" cy="2670175"/>
          </a:xfrm>
        </p:grpSpPr>
        <p:pic>
          <p:nvPicPr>
            <p:cNvPr id="10" name="object 7">
              <a:extLst>
                <a:ext uri="{FF2B5EF4-FFF2-40B4-BE49-F238E27FC236}">
                  <a16:creationId xmlns:a16="http://schemas.microsoft.com/office/drawing/2014/main" id="{E555EF4F-F9D6-8812-CB6A-34D0FA22C335}"/>
                </a:ext>
              </a:extLst>
            </p:cNvPr>
            <p:cNvPicPr/>
            <p:nvPr/>
          </p:nvPicPr>
          <p:blipFill>
            <a:blip r:embed="rId3" cstate="print"/>
            <a:stretch>
              <a:fillRect/>
            </a:stretch>
          </p:blipFill>
          <p:spPr>
            <a:xfrm>
              <a:off x="201310" y="708000"/>
              <a:ext cx="6026237" cy="2484179"/>
            </a:xfrm>
            <a:prstGeom prst="rect">
              <a:avLst/>
            </a:prstGeom>
          </p:spPr>
        </p:pic>
        <p:sp>
          <p:nvSpPr>
            <p:cNvPr id="11" name="object 8">
              <a:extLst>
                <a:ext uri="{FF2B5EF4-FFF2-40B4-BE49-F238E27FC236}">
                  <a16:creationId xmlns:a16="http://schemas.microsoft.com/office/drawing/2014/main" id="{D7023B2C-DF20-4B57-3F05-083BCEDA774A}"/>
                </a:ext>
              </a:extLst>
            </p:cNvPr>
            <p:cNvSpPr/>
            <p:nvPr/>
          </p:nvSpPr>
          <p:spPr>
            <a:xfrm>
              <a:off x="76662" y="703237"/>
              <a:ext cx="6283960" cy="2660650"/>
            </a:xfrm>
            <a:custGeom>
              <a:avLst/>
              <a:gdLst/>
              <a:ahLst/>
              <a:cxnLst/>
              <a:rect l="l" t="t" r="r" b="b"/>
              <a:pathLst>
                <a:path w="6283960" h="2660650">
                  <a:moveTo>
                    <a:pt x="0" y="0"/>
                  </a:moveTo>
                  <a:lnTo>
                    <a:pt x="6283525" y="0"/>
                  </a:lnTo>
                  <a:lnTo>
                    <a:pt x="6283525" y="2660375"/>
                  </a:lnTo>
                  <a:lnTo>
                    <a:pt x="0" y="2660375"/>
                  </a:lnTo>
                  <a:lnTo>
                    <a:pt x="0" y="0"/>
                  </a:lnTo>
                  <a:close/>
                </a:path>
              </a:pathLst>
            </a:custGeom>
            <a:ln w="9524">
              <a:solidFill>
                <a:srgbClr val="D9D9D9"/>
              </a:solidFill>
            </a:ln>
          </p:spPr>
          <p:txBody>
            <a:bodyPr wrap="square" lIns="0" tIns="0" rIns="0" bIns="0" rtlCol="0"/>
            <a:lstStyle/>
            <a:p>
              <a:endParaRPr/>
            </a:p>
          </p:txBody>
        </p:sp>
        <p:sp>
          <p:nvSpPr>
            <p:cNvPr id="12" name="object 9">
              <a:extLst>
                <a:ext uri="{FF2B5EF4-FFF2-40B4-BE49-F238E27FC236}">
                  <a16:creationId xmlns:a16="http://schemas.microsoft.com/office/drawing/2014/main" id="{51E9ACAA-F72F-E24B-9767-C5C8A0373CDD}"/>
                </a:ext>
              </a:extLst>
            </p:cNvPr>
            <p:cNvSpPr/>
            <p:nvPr/>
          </p:nvSpPr>
          <p:spPr>
            <a:xfrm>
              <a:off x="4914474" y="2719650"/>
              <a:ext cx="1250315" cy="534670"/>
            </a:xfrm>
            <a:custGeom>
              <a:avLst/>
              <a:gdLst/>
              <a:ahLst/>
              <a:cxnLst/>
              <a:rect l="l" t="t" r="r" b="b"/>
              <a:pathLst>
                <a:path w="1250314" h="534670">
                  <a:moveTo>
                    <a:pt x="1250099" y="534299"/>
                  </a:moveTo>
                  <a:lnTo>
                    <a:pt x="0" y="534299"/>
                  </a:lnTo>
                  <a:lnTo>
                    <a:pt x="0" y="0"/>
                  </a:lnTo>
                  <a:lnTo>
                    <a:pt x="1250099" y="0"/>
                  </a:lnTo>
                  <a:lnTo>
                    <a:pt x="1250099" y="534299"/>
                  </a:lnTo>
                  <a:close/>
                </a:path>
              </a:pathLst>
            </a:custGeom>
            <a:solidFill>
              <a:srgbClr val="FFFFFF"/>
            </a:solidFill>
          </p:spPr>
          <p:txBody>
            <a:bodyPr wrap="square" lIns="0" tIns="0" rIns="0" bIns="0" rtlCol="0"/>
            <a:lstStyle/>
            <a:p>
              <a:endParaRPr/>
            </a:p>
          </p:txBody>
        </p:sp>
      </p:grpSp>
    </p:spTree>
    <p:extLst>
      <p:ext uri="{BB962C8B-B14F-4D97-AF65-F5344CB8AC3E}">
        <p14:creationId xmlns:p14="http://schemas.microsoft.com/office/powerpoint/2010/main" val="5594010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6252767"/>
            <a:ext cx="12192000" cy="605367"/>
            <a:chOff x="0" y="4689575"/>
            <a:chExt cx="9144000" cy="454025"/>
          </a:xfrm>
        </p:grpSpPr>
        <p:sp>
          <p:nvSpPr>
            <p:cNvPr id="3" name="object 3"/>
            <p:cNvSpPr/>
            <p:nvPr/>
          </p:nvSpPr>
          <p:spPr>
            <a:xfrm>
              <a:off x="0" y="4727675"/>
              <a:ext cx="9144000" cy="415925"/>
            </a:xfrm>
            <a:custGeom>
              <a:avLst/>
              <a:gdLst/>
              <a:ahLst/>
              <a:cxnLst/>
              <a:rect l="l" t="t" r="r" b="b"/>
              <a:pathLst>
                <a:path w="9144000" h="415925">
                  <a:moveTo>
                    <a:pt x="9143999" y="415799"/>
                  </a:moveTo>
                  <a:lnTo>
                    <a:pt x="0" y="415799"/>
                  </a:lnTo>
                  <a:lnTo>
                    <a:pt x="0" y="0"/>
                  </a:lnTo>
                  <a:lnTo>
                    <a:pt x="9143999" y="0"/>
                  </a:lnTo>
                  <a:lnTo>
                    <a:pt x="9143999" y="415799"/>
                  </a:lnTo>
                  <a:close/>
                </a:path>
              </a:pathLst>
            </a:custGeom>
            <a:solidFill>
              <a:srgbClr val="1975D1">
                <a:alpha val="23419"/>
              </a:srgbClr>
            </a:solidFill>
          </p:spPr>
          <p:txBody>
            <a:bodyPr wrap="square" lIns="0" tIns="0" rIns="0" bIns="0" rtlCol="0"/>
            <a:lstStyle/>
            <a:p>
              <a:endParaRPr sz="2400"/>
            </a:p>
          </p:txBody>
        </p:sp>
        <p:pic>
          <p:nvPicPr>
            <p:cNvPr id="4" name="object 4"/>
            <p:cNvPicPr/>
            <p:nvPr/>
          </p:nvPicPr>
          <p:blipFill>
            <a:blip r:embed="rId2" cstate="print"/>
            <a:stretch>
              <a:fillRect/>
            </a:stretch>
          </p:blipFill>
          <p:spPr>
            <a:xfrm>
              <a:off x="8124854" y="4689575"/>
              <a:ext cx="1019145" cy="453899"/>
            </a:xfrm>
            <a:prstGeom prst="rect">
              <a:avLst/>
            </a:prstGeom>
          </p:spPr>
        </p:pic>
      </p:grpSp>
      <p:sp>
        <p:nvSpPr>
          <p:cNvPr id="5" name="object 5"/>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a:p>
        </p:txBody>
      </p:sp>
      <p:sp>
        <p:nvSpPr>
          <p:cNvPr id="6" name="object 6"/>
          <p:cNvSpPr txBox="1">
            <a:spLocks noGrp="1"/>
          </p:cNvSpPr>
          <p:nvPr>
            <p:ph type="title"/>
          </p:nvPr>
        </p:nvSpPr>
        <p:spPr>
          <a:xfrm>
            <a:off x="616577" y="261001"/>
            <a:ext cx="9481753" cy="573661"/>
          </a:xfrm>
          <a:prstGeom prst="rect">
            <a:avLst/>
          </a:prstGeom>
        </p:spPr>
        <p:txBody>
          <a:bodyPr vert="horz" wrap="square" lIns="0" tIns="19473" rIns="0" bIns="0" rtlCol="0" anchor="ctr">
            <a:spAutoFit/>
          </a:bodyPr>
          <a:lstStyle/>
          <a:p>
            <a:pPr marL="16933">
              <a:lnSpc>
                <a:spcPct val="100000"/>
              </a:lnSpc>
              <a:spcBef>
                <a:spcPts val="153"/>
              </a:spcBef>
            </a:pPr>
            <a:r>
              <a:rPr sz="3600" spc="73" dirty="0">
                <a:latin typeface="Arial" panose="020B0604020202020204" pitchFamily="34" charset="0"/>
                <a:cs typeface="Arial" panose="020B0604020202020204" pitchFamily="34" charset="0"/>
              </a:rPr>
              <a:t>Market</a:t>
            </a:r>
            <a:r>
              <a:rPr sz="3600" spc="-240" dirty="0">
                <a:latin typeface="Arial" panose="020B0604020202020204" pitchFamily="34" charset="0"/>
                <a:cs typeface="Arial" panose="020B0604020202020204" pitchFamily="34" charset="0"/>
              </a:rPr>
              <a:t> </a:t>
            </a:r>
            <a:r>
              <a:rPr sz="3600" spc="73" dirty="0">
                <a:latin typeface="Arial" panose="020B0604020202020204" pitchFamily="34" charset="0"/>
                <a:cs typeface="Arial" panose="020B0604020202020204" pitchFamily="34" charset="0"/>
              </a:rPr>
              <a:t>Basket</a:t>
            </a:r>
            <a:r>
              <a:rPr sz="3600" spc="-240" dirty="0">
                <a:latin typeface="Arial" panose="020B0604020202020204" pitchFamily="34" charset="0"/>
                <a:cs typeface="Arial" panose="020B0604020202020204" pitchFamily="34" charset="0"/>
              </a:rPr>
              <a:t> </a:t>
            </a:r>
            <a:r>
              <a:rPr sz="3600" spc="120" dirty="0">
                <a:latin typeface="Arial" panose="020B0604020202020204" pitchFamily="34" charset="0"/>
                <a:cs typeface="Arial" panose="020B0604020202020204" pitchFamily="34" charset="0"/>
              </a:rPr>
              <a:t>Analysis</a:t>
            </a:r>
            <a:r>
              <a:rPr sz="3600" spc="-240" dirty="0">
                <a:latin typeface="Arial" panose="020B0604020202020204" pitchFamily="34" charset="0"/>
                <a:cs typeface="Arial" panose="020B0604020202020204" pitchFamily="34" charset="0"/>
              </a:rPr>
              <a:t> </a:t>
            </a:r>
            <a:r>
              <a:rPr sz="3600" spc="-233" dirty="0">
                <a:latin typeface="Arial" panose="020B0604020202020204" pitchFamily="34" charset="0"/>
                <a:cs typeface="Arial" panose="020B0604020202020204" pitchFamily="34" charset="0"/>
              </a:rPr>
              <a:t>:</a:t>
            </a:r>
            <a:r>
              <a:rPr sz="3600" spc="-240" dirty="0">
                <a:latin typeface="Arial" panose="020B0604020202020204" pitchFamily="34" charset="0"/>
                <a:cs typeface="Arial" panose="020B0604020202020204" pitchFamily="34" charset="0"/>
              </a:rPr>
              <a:t> </a:t>
            </a:r>
            <a:r>
              <a:rPr sz="3600" spc="-147" dirty="0">
                <a:latin typeface="Arial" panose="020B0604020202020204" pitchFamily="34" charset="0"/>
                <a:cs typeface="Arial" panose="020B0604020202020204" pitchFamily="34" charset="0"/>
              </a:rPr>
              <a:t>KNIME</a:t>
            </a:r>
            <a:r>
              <a:rPr sz="3600" spc="-240" dirty="0">
                <a:latin typeface="Arial" panose="020B0604020202020204" pitchFamily="34" charset="0"/>
                <a:cs typeface="Arial" panose="020B0604020202020204" pitchFamily="34" charset="0"/>
              </a:rPr>
              <a:t> </a:t>
            </a:r>
            <a:r>
              <a:rPr sz="3600" spc="-33" dirty="0">
                <a:latin typeface="Arial" panose="020B0604020202020204" pitchFamily="34" charset="0"/>
                <a:cs typeface="Arial" panose="020B0604020202020204" pitchFamily="34" charset="0"/>
              </a:rPr>
              <a:t>WORKFLOW</a:t>
            </a:r>
            <a:endParaRPr sz="360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400F24F5-1910-CBE1-9DC4-2081FB42E3B3}"/>
              </a:ext>
            </a:extLst>
          </p:cNvPr>
          <p:cNvPicPr>
            <a:picLocks noChangeAspect="1"/>
          </p:cNvPicPr>
          <p:nvPr/>
        </p:nvPicPr>
        <p:blipFill>
          <a:blip r:embed="rId3"/>
          <a:stretch>
            <a:fillRect/>
          </a:stretch>
        </p:blipFill>
        <p:spPr>
          <a:xfrm>
            <a:off x="-1" y="1229254"/>
            <a:ext cx="12192000" cy="416292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64CEC-CE1F-DE4E-CDE6-D148B0ADF2C9}"/>
              </a:ext>
            </a:extLst>
          </p:cNvPr>
          <p:cNvSpPr>
            <a:spLocks noGrp="1"/>
          </p:cNvSpPr>
          <p:nvPr>
            <p:ph type="title"/>
          </p:nvPr>
        </p:nvSpPr>
        <p:spPr>
          <a:xfrm>
            <a:off x="616577" y="280613"/>
            <a:ext cx="4523822" cy="549979"/>
          </a:xfrm>
        </p:spPr>
        <p:txBody>
          <a:bodyPr vert="horz" lIns="91440" tIns="45720" rIns="91440" bIns="45720" rtlCol="0" anchor="ctr">
            <a:normAutofit fontScale="90000"/>
          </a:bodyPr>
          <a:lstStyle/>
          <a:p>
            <a:pPr algn="ctr"/>
            <a:r>
              <a:rPr lang="en-US" sz="3600" dirty="0">
                <a:latin typeface="Arial" panose="020B0604020202020204" pitchFamily="34" charset="0"/>
                <a:cs typeface="Arial" panose="020B0604020202020204" pitchFamily="34" charset="0"/>
              </a:rPr>
              <a:t>Sample Output Table</a:t>
            </a:r>
          </a:p>
        </p:txBody>
      </p:sp>
      <p:pic>
        <p:nvPicPr>
          <p:cNvPr id="7" name="Picture 6">
            <a:extLst>
              <a:ext uri="{FF2B5EF4-FFF2-40B4-BE49-F238E27FC236}">
                <a16:creationId xmlns:a16="http://schemas.microsoft.com/office/drawing/2014/main" id="{4DD2E72F-5B04-120F-E4BF-19D3B0C5DFAA}"/>
              </a:ext>
            </a:extLst>
          </p:cNvPr>
          <p:cNvPicPr>
            <a:picLocks noChangeAspect="1"/>
          </p:cNvPicPr>
          <p:nvPr/>
        </p:nvPicPr>
        <p:blipFill>
          <a:blip r:embed="rId2"/>
          <a:stretch>
            <a:fillRect/>
          </a:stretch>
        </p:blipFill>
        <p:spPr>
          <a:xfrm>
            <a:off x="2644877" y="1363801"/>
            <a:ext cx="7226710" cy="4850186"/>
          </a:xfrm>
          <a:prstGeom prst="rect">
            <a:avLst/>
          </a:prstGeom>
        </p:spPr>
      </p:pic>
      <p:grpSp>
        <p:nvGrpSpPr>
          <p:cNvPr id="8" name="object 2">
            <a:extLst>
              <a:ext uri="{FF2B5EF4-FFF2-40B4-BE49-F238E27FC236}">
                <a16:creationId xmlns:a16="http://schemas.microsoft.com/office/drawing/2014/main" id="{B34D38B3-7212-BA4E-7AC0-D18ADF4D92ED}"/>
              </a:ext>
            </a:extLst>
          </p:cNvPr>
          <p:cNvGrpSpPr/>
          <p:nvPr/>
        </p:nvGrpSpPr>
        <p:grpSpPr>
          <a:xfrm>
            <a:off x="0" y="6252767"/>
            <a:ext cx="12192000" cy="605367"/>
            <a:chOff x="0" y="4689575"/>
            <a:chExt cx="9144000" cy="454025"/>
          </a:xfrm>
        </p:grpSpPr>
        <p:sp>
          <p:nvSpPr>
            <p:cNvPr id="10" name="object 3">
              <a:extLst>
                <a:ext uri="{FF2B5EF4-FFF2-40B4-BE49-F238E27FC236}">
                  <a16:creationId xmlns:a16="http://schemas.microsoft.com/office/drawing/2014/main" id="{9F20FE9E-2AB1-E286-D18E-F1358465FD03}"/>
                </a:ext>
              </a:extLst>
            </p:cNvPr>
            <p:cNvSpPr/>
            <p:nvPr/>
          </p:nvSpPr>
          <p:spPr>
            <a:xfrm>
              <a:off x="0" y="4727675"/>
              <a:ext cx="9144000" cy="415925"/>
            </a:xfrm>
            <a:custGeom>
              <a:avLst/>
              <a:gdLst/>
              <a:ahLst/>
              <a:cxnLst/>
              <a:rect l="l" t="t" r="r" b="b"/>
              <a:pathLst>
                <a:path w="9144000" h="415925">
                  <a:moveTo>
                    <a:pt x="9143999" y="415799"/>
                  </a:moveTo>
                  <a:lnTo>
                    <a:pt x="0" y="415799"/>
                  </a:lnTo>
                  <a:lnTo>
                    <a:pt x="0" y="0"/>
                  </a:lnTo>
                  <a:lnTo>
                    <a:pt x="9143999" y="0"/>
                  </a:lnTo>
                  <a:lnTo>
                    <a:pt x="9143999" y="415799"/>
                  </a:lnTo>
                  <a:close/>
                </a:path>
              </a:pathLst>
            </a:custGeom>
            <a:solidFill>
              <a:srgbClr val="1975D1">
                <a:alpha val="23419"/>
              </a:srgbClr>
            </a:solidFill>
          </p:spPr>
          <p:txBody>
            <a:bodyPr wrap="square" lIns="0" tIns="0" rIns="0" bIns="0" rtlCol="0"/>
            <a:lstStyle/>
            <a:p>
              <a:endParaRPr sz="2400"/>
            </a:p>
          </p:txBody>
        </p:sp>
        <p:pic>
          <p:nvPicPr>
            <p:cNvPr id="12" name="object 4">
              <a:extLst>
                <a:ext uri="{FF2B5EF4-FFF2-40B4-BE49-F238E27FC236}">
                  <a16:creationId xmlns:a16="http://schemas.microsoft.com/office/drawing/2014/main" id="{6842C3B0-A4EE-C613-7759-22F1DF56E6CC}"/>
                </a:ext>
              </a:extLst>
            </p:cNvPr>
            <p:cNvPicPr/>
            <p:nvPr/>
          </p:nvPicPr>
          <p:blipFill>
            <a:blip r:embed="rId3" cstate="print"/>
            <a:stretch>
              <a:fillRect/>
            </a:stretch>
          </p:blipFill>
          <p:spPr>
            <a:xfrm>
              <a:off x="8124854" y="4689575"/>
              <a:ext cx="1019145" cy="453899"/>
            </a:xfrm>
            <a:prstGeom prst="rect">
              <a:avLst/>
            </a:prstGeom>
          </p:spPr>
        </p:pic>
      </p:grpSp>
      <p:sp>
        <p:nvSpPr>
          <p:cNvPr id="14" name="object 5">
            <a:extLst>
              <a:ext uri="{FF2B5EF4-FFF2-40B4-BE49-F238E27FC236}">
                <a16:creationId xmlns:a16="http://schemas.microsoft.com/office/drawing/2014/main" id="{9744474A-D84E-93B6-AA1C-FF70A1F5D6E8}"/>
              </a:ext>
            </a:extLst>
          </p:cNvPr>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a:p>
        </p:txBody>
      </p:sp>
    </p:spTree>
    <p:extLst>
      <p:ext uri="{BB962C8B-B14F-4D97-AF65-F5344CB8AC3E}">
        <p14:creationId xmlns:p14="http://schemas.microsoft.com/office/powerpoint/2010/main" val="19481701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02739" y="3196879"/>
            <a:ext cx="4559480" cy="694207"/>
          </a:xfrm>
          <a:prstGeom prst="rect">
            <a:avLst/>
          </a:prstGeom>
        </p:spPr>
        <p:txBody>
          <a:bodyPr vert="horz" wrap="square" lIns="0" tIns="16933" rIns="0" bIns="0" rtlCol="0" anchor="ctr">
            <a:spAutoFit/>
          </a:bodyPr>
          <a:lstStyle/>
          <a:p>
            <a:pPr marL="16933">
              <a:lnSpc>
                <a:spcPct val="100000"/>
              </a:lnSpc>
              <a:spcBef>
                <a:spcPts val="133"/>
              </a:spcBef>
            </a:pPr>
            <a:r>
              <a:rPr spc="193" dirty="0"/>
              <a:t>Associations</a:t>
            </a:r>
            <a:r>
              <a:rPr lang="en-US" spc="193" dirty="0"/>
              <a:t> Rule</a:t>
            </a:r>
            <a:endParaRPr spc="193" dirty="0"/>
          </a:p>
        </p:txBody>
      </p:sp>
      <p:pic>
        <p:nvPicPr>
          <p:cNvPr id="3" name="object 3"/>
          <p:cNvPicPr/>
          <p:nvPr/>
        </p:nvPicPr>
        <p:blipFill>
          <a:blip r:embed="rId2" cstate="print"/>
          <a:stretch>
            <a:fillRect/>
          </a:stretch>
        </p:blipFill>
        <p:spPr>
          <a:xfrm>
            <a:off x="1936134" y="2497301"/>
            <a:ext cx="1936133" cy="1936132"/>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5FCB6-C606-5DAC-34E1-1C0BDEF45CE9}"/>
              </a:ext>
            </a:extLst>
          </p:cNvPr>
          <p:cNvSpPr>
            <a:spLocks noGrp="1"/>
          </p:cNvSpPr>
          <p:nvPr>
            <p:ph type="title"/>
          </p:nvPr>
        </p:nvSpPr>
        <p:spPr>
          <a:xfrm>
            <a:off x="660144" y="227224"/>
            <a:ext cx="6340424" cy="520028"/>
          </a:xfrm>
        </p:spPr>
        <p:txBody>
          <a:bodyPr anchor="ctr">
            <a:noAutofit/>
          </a:bodyPr>
          <a:lstStyle/>
          <a:p>
            <a:r>
              <a:rPr lang="en-US" sz="3600" dirty="0">
                <a:latin typeface="Arial" panose="020B0604020202020204" pitchFamily="34" charset="0"/>
                <a:cs typeface="Arial" panose="020B0604020202020204" pitchFamily="34" charset="0"/>
              </a:rPr>
              <a:t>Association Rule Parameters</a:t>
            </a:r>
          </a:p>
        </p:txBody>
      </p:sp>
      <p:sp>
        <p:nvSpPr>
          <p:cNvPr id="3" name="Content Placeholder 2">
            <a:extLst>
              <a:ext uri="{FF2B5EF4-FFF2-40B4-BE49-F238E27FC236}">
                <a16:creationId xmlns:a16="http://schemas.microsoft.com/office/drawing/2014/main" id="{1E010DEB-8C2E-4571-30E5-8BCE512ADEA0}"/>
              </a:ext>
            </a:extLst>
          </p:cNvPr>
          <p:cNvSpPr>
            <a:spLocks noGrp="1"/>
          </p:cNvSpPr>
          <p:nvPr>
            <p:ph idx="1"/>
          </p:nvPr>
        </p:nvSpPr>
        <p:spPr>
          <a:xfrm>
            <a:off x="399848" y="2718054"/>
            <a:ext cx="3668944" cy="3207258"/>
          </a:xfrm>
        </p:spPr>
        <p:txBody>
          <a:bodyPr vert="horz" lIns="91440" tIns="45720" rIns="91440" bIns="45720" rtlCol="0" anchor="t">
            <a:normAutofit/>
          </a:bodyPr>
          <a:lstStyle/>
          <a:p>
            <a:r>
              <a:rPr lang="en-US" sz="1700" dirty="0"/>
              <a:t>Support of Minimum: 0.05</a:t>
            </a:r>
          </a:p>
          <a:p>
            <a:r>
              <a:rPr lang="en-US" sz="1700" dirty="0"/>
              <a:t>Maximum Item Set Length : 10</a:t>
            </a:r>
          </a:p>
          <a:p>
            <a:r>
              <a:rPr lang="en-US" sz="1700" dirty="0"/>
              <a:t>Minimum Confidence Level:0.6  </a:t>
            </a:r>
          </a:p>
        </p:txBody>
      </p:sp>
      <p:pic>
        <p:nvPicPr>
          <p:cNvPr id="6" name="Picture 5">
            <a:extLst>
              <a:ext uri="{FF2B5EF4-FFF2-40B4-BE49-F238E27FC236}">
                <a16:creationId xmlns:a16="http://schemas.microsoft.com/office/drawing/2014/main" id="{C04FE6BB-074F-ECFA-560E-2CA999C1E444}"/>
              </a:ext>
            </a:extLst>
          </p:cNvPr>
          <p:cNvPicPr>
            <a:picLocks noChangeAspect="1"/>
          </p:cNvPicPr>
          <p:nvPr/>
        </p:nvPicPr>
        <p:blipFill>
          <a:blip r:embed="rId2"/>
          <a:stretch>
            <a:fillRect/>
          </a:stretch>
        </p:blipFill>
        <p:spPr>
          <a:xfrm>
            <a:off x="4754716" y="1161288"/>
            <a:ext cx="6591710" cy="4764024"/>
          </a:xfrm>
          <a:prstGeom prst="rect">
            <a:avLst/>
          </a:prstGeom>
        </p:spPr>
      </p:pic>
      <p:grpSp>
        <p:nvGrpSpPr>
          <p:cNvPr id="5" name="object 2">
            <a:extLst>
              <a:ext uri="{FF2B5EF4-FFF2-40B4-BE49-F238E27FC236}">
                <a16:creationId xmlns:a16="http://schemas.microsoft.com/office/drawing/2014/main" id="{BB4236A7-682C-7A7F-F612-60B689229819}"/>
              </a:ext>
            </a:extLst>
          </p:cNvPr>
          <p:cNvGrpSpPr/>
          <p:nvPr/>
        </p:nvGrpSpPr>
        <p:grpSpPr>
          <a:xfrm>
            <a:off x="0" y="6252767"/>
            <a:ext cx="12192000" cy="605367"/>
            <a:chOff x="0" y="4689575"/>
            <a:chExt cx="9144000" cy="454025"/>
          </a:xfrm>
        </p:grpSpPr>
        <p:sp>
          <p:nvSpPr>
            <p:cNvPr id="7" name="object 3">
              <a:extLst>
                <a:ext uri="{FF2B5EF4-FFF2-40B4-BE49-F238E27FC236}">
                  <a16:creationId xmlns:a16="http://schemas.microsoft.com/office/drawing/2014/main" id="{9FAFAFE6-054E-CABA-46AC-18476EC10C9B}"/>
                </a:ext>
              </a:extLst>
            </p:cNvPr>
            <p:cNvSpPr/>
            <p:nvPr/>
          </p:nvSpPr>
          <p:spPr>
            <a:xfrm>
              <a:off x="0" y="4727675"/>
              <a:ext cx="9144000" cy="415925"/>
            </a:xfrm>
            <a:custGeom>
              <a:avLst/>
              <a:gdLst/>
              <a:ahLst/>
              <a:cxnLst/>
              <a:rect l="l" t="t" r="r" b="b"/>
              <a:pathLst>
                <a:path w="9144000" h="415925">
                  <a:moveTo>
                    <a:pt x="9143999" y="415799"/>
                  </a:moveTo>
                  <a:lnTo>
                    <a:pt x="0" y="415799"/>
                  </a:lnTo>
                  <a:lnTo>
                    <a:pt x="0" y="0"/>
                  </a:lnTo>
                  <a:lnTo>
                    <a:pt x="9143999" y="0"/>
                  </a:lnTo>
                  <a:lnTo>
                    <a:pt x="9143999" y="415799"/>
                  </a:lnTo>
                  <a:close/>
                </a:path>
              </a:pathLst>
            </a:custGeom>
            <a:solidFill>
              <a:srgbClr val="1975D1">
                <a:alpha val="23419"/>
              </a:srgbClr>
            </a:solidFill>
          </p:spPr>
          <p:txBody>
            <a:bodyPr wrap="square" lIns="0" tIns="0" rIns="0" bIns="0" rtlCol="0"/>
            <a:lstStyle/>
            <a:p>
              <a:endParaRPr sz="2400"/>
            </a:p>
          </p:txBody>
        </p:sp>
        <p:pic>
          <p:nvPicPr>
            <p:cNvPr id="8" name="object 4">
              <a:extLst>
                <a:ext uri="{FF2B5EF4-FFF2-40B4-BE49-F238E27FC236}">
                  <a16:creationId xmlns:a16="http://schemas.microsoft.com/office/drawing/2014/main" id="{6D72AC75-3303-31C7-DAF1-5A0C9DDAC869}"/>
                </a:ext>
              </a:extLst>
            </p:cNvPr>
            <p:cNvPicPr/>
            <p:nvPr/>
          </p:nvPicPr>
          <p:blipFill>
            <a:blip r:embed="rId3" cstate="print"/>
            <a:stretch>
              <a:fillRect/>
            </a:stretch>
          </p:blipFill>
          <p:spPr>
            <a:xfrm>
              <a:off x="8124854" y="4689575"/>
              <a:ext cx="1019145" cy="453899"/>
            </a:xfrm>
            <a:prstGeom prst="rect">
              <a:avLst/>
            </a:prstGeom>
          </p:spPr>
        </p:pic>
      </p:grpSp>
      <p:sp>
        <p:nvSpPr>
          <p:cNvPr id="10" name="object 5">
            <a:extLst>
              <a:ext uri="{FF2B5EF4-FFF2-40B4-BE49-F238E27FC236}">
                <a16:creationId xmlns:a16="http://schemas.microsoft.com/office/drawing/2014/main" id="{02183EBC-8FD0-86E5-4836-D33D4A6435C2}"/>
              </a:ext>
            </a:extLst>
          </p:cNvPr>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a:p>
        </p:txBody>
      </p:sp>
    </p:spTree>
    <p:extLst>
      <p:ext uri="{BB962C8B-B14F-4D97-AF65-F5344CB8AC3E}">
        <p14:creationId xmlns:p14="http://schemas.microsoft.com/office/powerpoint/2010/main" val="1980165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3856E-C19B-53C4-DE97-7B4880C09DC6}"/>
              </a:ext>
            </a:extLst>
          </p:cNvPr>
          <p:cNvSpPr>
            <a:spLocks noGrp="1"/>
          </p:cNvSpPr>
          <p:nvPr>
            <p:ph type="title"/>
          </p:nvPr>
        </p:nvSpPr>
        <p:spPr>
          <a:xfrm>
            <a:off x="894735" y="244637"/>
            <a:ext cx="6718481" cy="598686"/>
          </a:xfrm>
        </p:spPr>
        <p:txBody>
          <a:bodyPr anchor="b">
            <a:normAutofit fontScale="90000"/>
          </a:bodyPr>
          <a:lstStyle/>
          <a:p>
            <a:r>
              <a:rPr lang="en-US" sz="5200" dirty="0">
                <a:ea typeface="+mj-lt"/>
                <a:cs typeface="+mj-lt"/>
              </a:rPr>
              <a:t>Executive Summary:</a:t>
            </a:r>
            <a:endParaRPr lang="en-US" sz="5200" dirty="0"/>
          </a:p>
        </p:txBody>
      </p:sp>
      <p:pic>
        <p:nvPicPr>
          <p:cNvPr id="6" name="Picture 4" descr="White percentage symbol on red background">
            <a:extLst>
              <a:ext uri="{FF2B5EF4-FFF2-40B4-BE49-F238E27FC236}">
                <a16:creationId xmlns:a16="http://schemas.microsoft.com/office/drawing/2014/main" id="{92F705D6-A8B9-7D14-5018-8054CF01FF94}"/>
              </a:ext>
            </a:extLst>
          </p:cNvPr>
          <p:cNvPicPr>
            <a:picLocks noChangeAspect="1"/>
          </p:cNvPicPr>
          <p:nvPr/>
        </p:nvPicPr>
        <p:blipFill rotWithShape="1">
          <a:blip r:embed="rId2"/>
          <a:srcRect l="45479" r="10735" b="-3"/>
          <a:stretch/>
        </p:blipFill>
        <p:spPr>
          <a:xfrm>
            <a:off x="20" y="10"/>
            <a:ext cx="894715" cy="757074"/>
          </a:xfrm>
          <a:prstGeom prst="rect">
            <a:avLst/>
          </a:prstGeom>
        </p:spPr>
      </p:pic>
      <p:sp>
        <p:nvSpPr>
          <p:cNvPr id="3" name="Content Placeholder 2">
            <a:extLst>
              <a:ext uri="{FF2B5EF4-FFF2-40B4-BE49-F238E27FC236}">
                <a16:creationId xmlns:a16="http://schemas.microsoft.com/office/drawing/2014/main" id="{91FDE9B1-94D1-721C-204D-A2208FBF3D58}"/>
              </a:ext>
            </a:extLst>
          </p:cNvPr>
          <p:cNvSpPr>
            <a:spLocks noGrp="1"/>
          </p:cNvSpPr>
          <p:nvPr>
            <p:ph idx="1"/>
          </p:nvPr>
        </p:nvSpPr>
        <p:spPr>
          <a:xfrm>
            <a:off x="616576" y="920901"/>
            <a:ext cx="9658133" cy="5692462"/>
          </a:xfrm>
        </p:spPr>
        <p:txBody>
          <a:bodyPr vert="horz" lIns="91440" tIns="45720" rIns="91440" bIns="45720" rtlCol="0" anchor="t">
            <a:normAutofit/>
          </a:bodyPr>
          <a:lstStyle/>
          <a:p>
            <a:pPr>
              <a:lnSpc>
                <a:spcPct val="100000"/>
              </a:lnSpc>
            </a:pPr>
            <a:r>
              <a:rPr lang="en-US" sz="1400" b="1" dirty="0">
                <a:latin typeface="Arial" panose="020B0604020202020204" pitchFamily="34" charset="0"/>
                <a:ea typeface="+mn-lt"/>
                <a:cs typeface="Arial" panose="020B0604020202020204" pitchFamily="34" charset="0"/>
              </a:rPr>
              <a:t>Data:</a:t>
            </a:r>
            <a:r>
              <a:rPr lang="en-US" sz="1400" dirty="0">
                <a:latin typeface="Arial" panose="020B0604020202020204" pitchFamily="34" charset="0"/>
                <a:ea typeface="+mn-lt"/>
                <a:cs typeface="Arial" panose="020B0604020202020204" pitchFamily="34" charset="0"/>
              </a:rPr>
              <a:t>  from 01-01-2018 to  26-02-2020</a:t>
            </a:r>
          </a:p>
          <a:p>
            <a:pPr>
              <a:lnSpc>
                <a:spcPct val="100000"/>
              </a:lnSpc>
              <a:buFont typeface="Arial,Sans-Serif" panose="020B0604020202020204" pitchFamily="34" charset="0"/>
            </a:pPr>
            <a:r>
              <a:rPr lang="en-US" sz="1400" b="1" dirty="0">
                <a:latin typeface="Arial" panose="020B0604020202020204" pitchFamily="34" charset="0"/>
                <a:ea typeface="+mn-lt"/>
                <a:cs typeface="Arial" panose="020B0604020202020204" pitchFamily="34" charset="0"/>
              </a:rPr>
              <a:t>Objective:</a:t>
            </a:r>
            <a:r>
              <a:rPr lang="en-US" sz="1400" dirty="0">
                <a:latin typeface="Arial" panose="020B0604020202020204" pitchFamily="34" charset="0"/>
                <a:ea typeface="+mn-lt"/>
                <a:cs typeface="Arial" panose="020B0604020202020204" pitchFamily="34" charset="0"/>
              </a:rPr>
              <a:t> project involves conducting a thorough analysis of Point of Sale (POS) Data for providing recommendations through which a grocery store can increase its revenue by popular combo offers &amp; discounts for customers.</a:t>
            </a:r>
          </a:p>
          <a:p>
            <a:pPr>
              <a:lnSpc>
                <a:spcPct val="100000"/>
              </a:lnSpc>
              <a:buFont typeface="Arial,Sans-Serif" panose="020B0604020202020204" pitchFamily="34" charset="0"/>
              <a:buChar char="•"/>
            </a:pPr>
            <a:r>
              <a:rPr lang="en-US" sz="1400" b="1" dirty="0">
                <a:latin typeface="Arial" panose="020B0604020202020204" pitchFamily="34" charset="0"/>
                <a:ea typeface="+mn-lt"/>
                <a:cs typeface="Arial" panose="020B0604020202020204" pitchFamily="34" charset="0"/>
              </a:rPr>
              <a:t>Dataset: </a:t>
            </a:r>
            <a:r>
              <a:rPr lang="en-US" sz="1400" b="0" i="0" dirty="0">
                <a:solidFill>
                  <a:srgbClr val="000000"/>
                </a:solidFill>
                <a:effectLst/>
                <a:latin typeface="Arial" panose="020B0604020202020204" pitchFamily="34" charset="0"/>
                <a:cs typeface="Arial" panose="020B0604020202020204" pitchFamily="34" charset="0"/>
              </a:rPr>
              <a:t>We have received the 2 years and 2 months data of a Grocery store. Consisting 20641 entries with 3 variable details regarding the demography of the transaction and item information.</a:t>
            </a:r>
          </a:p>
          <a:p>
            <a:pPr>
              <a:lnSpc>
                <a:spcPct val="100000"/>
              </a:lnSpc>
              <a:buFont typeface="Arial,Sans-Serif" panose="020B0604020202020204" pitchFamily="34" charset="0"/>
            </a:pPr>
            <a:r>
              <a:rPr lang="en-US" sz="1400" b="1" dirty="0">
                <a:latin typeface="Arial" panose="020B0604020202020204" pitchFamily="34" charset="0"/>
                <a:ea typeface="+mn-lt"/>
                <a:cs typeface="Arial" panose="020B0604020202020204" pitchFamily="34" charset="0"/>
              </a:rPr>
              <a:t>Missing values : </a:t>
            </a:r>
            <a:r>
              <a:rPr lang="en-US" sz="1400" dirty="0">
                <a:latin typeface="Arial" panose="020B0604020202020204" pitchFamily="34" charset="0"/>
                <a:ea typeface="+mn-lt"/>
                <a:cs typeface="Arial" panose="020B0604020202020204" pitchFamily="34" charset="0"/>
              </a:rPr>
              <a:t>None</a:t>
            </a:r>
          </a:p>
          <a:p>
            <a:pPr>
              <a:lnSpc>
                <a:spcPct val="100000"/>
              </a:lnSpc>
              <a:buFont typeface="Arial,Sans-Serif" panose="020B0604020202020204" pitchFamily="34" charset="0"/>
            </a:pPr>
            <a:r>
              <a:rPr lang="en-US" sz="1400" b="1" dirty="0">
                <a:latin typeface="Arial" panose="020B0604020202020204" pitchFamily="34" charset="0"/>
                <a:ea typeface="+mn-lt"/>
                <a:cs typeface="Arial" panose="020B0604020202020204" pitchFamily="34" charset="0"/>
              </a:rPr>
              <a:t>Duplicate values: </a:t>
            </a:r>
            <a:r>
              <a:rPr lang="en-US" sz="1400" dirty="0">
                <a:latin typeface="Arial" panose="020B0604020202020204" pitchFamily="34" charset="0"/>
                <a:ea typeface="+mn-lt"/>
                <a:cs typeface="Arial" panose="020B0604020202020204" pitchFamily="34" charset="0"/>
              </a:rPr>
              <a:t>4730 </a:t>
            </a:r>
            <a:endParaRPr lang="en-US" sz="1400" dirty="0">
              <a:latin typeface="Arial" panose="020B0604020202020204" pitchFamily="34" charset="0"/>
              <a:cs typeface="Arial" panose="020B0604020202020204" pitchFamily="34" charset="0"/>
            </a:endParaRPr>
          </a:p>
          <a:p>
            <a:pPr>
              <a:lnSpc>
                <a:spcPct val="100000"/>
              </a:lnSpc>
              <a:buFont typeface="Arial,Sans-Serif" panose="020B0604020202020204" pitchFamily="34" charset="0"/>
            </a:pPr>
            <a:r>
              <a:rPr lang="en-US" sz="1400" dirty="0">
                <a:latin typeface="Arial" panose="020B0604020202020204" pitchFamily="34" charset="0"/>
                <a:ea typeface="+mn-lt"/>
                <a:cs typeface="Arial" panose="020B0604020202020204" pitchFamily="34" charset="0"/>
              </a:rPr>
              <a:t>The exploratory analysis and insights provide a clear understanding of the data and highlight the key trends and patterns in sales.</a:t>
            </a:r>
          </a:p>
          <a:p>
            <a:pPr>
              <a:lnSpc>
                <a:spcPct val="100000"/>
              </a:lnSpc>
              <a:buFont typeface="Arial,Sans-Serif" panose="020B0604020202020204" pitchFamily="34" charset="0"/>
            </a:pPr>
            <a:r>
              <a:rPr lang="en-US" sz="1400" b="1" dirty="0">
                <a:latin typeface="Arial" panose="020B0604020202020204" pitchFamily="34" charset="0"/>
                <a:ea typeface="+mn-lt"/>
                <a:cs typeface="Arial" panose="020B0604020202020204" pitchFamily="34" charset="0"/>
              </a:rPr>
              <a:t>Market Basket Analysis </a:t>
            </a:r>
            <a:r>
              <a:rPr lang="en-US" sz="1400" dirty="0">
                <a:latin typeface="Arial" panose="020B0604020202020204" pitchFamily="34" charset="0"/>
                <a:ea typeface="+mn-lt"/>
                <a:cs typeface="Arial" panose="020B0604020202020204" pitchFamily="34" charset="0"/>
              </a:rPr>
              <a:t>using association rules was performed to identify the relationships between the products purchased by the customers. </a:t>
            </a:r>
          </a:p>
          <a:p>
            <a:pPr>
              <a:lnSpc>
                <a:spcPct val="100000"/>
              </a:lnSpc>
              <a:buFont typeface="Arial,Sans-Serif" panose="020B0604020202020204" pitchFamily="34" charset="0"/>
            </a:pPr>
            <a:r>
              <a:rPr lang="en-US" sz="1400" dirty="0">
                <a:latin typeface="Arial" panose="020B0604020202020204" pitchFamily="34" charset="0"/>
                <a:ea typeface="+mn-lt"/>
                <a:cs typeface="Arial" panose="020B0604020202020204" pitchFamily="34" charset="0"/>
              </a:rPr>
              <a:t>This analysis helped to identify the products that are frequently purchased together, which can be used to create lucrative offers for the customers.</a:t>
            </a:r>
          </a:p>
          <a:p>
            <a:pPr>
              <a:lnSpc>
                <a:spcPct val="100000"/>
              </a:lnSpc>
              <a:buFont typeface="Arial,Sans-Serif" panose="020B0604020202020204" pitchFamily="34" charset="0"/>
            </a:pPr>
            <a:r>
              <a:rPr lang="en-US" sz="1400" b="1" spc="25" dirty="0">
                <a:latin typeface="Arial" panose="020B0604020202020204" pitchFamily="34" charset="0"/>
                <a:cs typeface="Arial" panose="020B0604020202020204" pitchFamily="34" charset="0"/>
              </a:rPr>
              <a:t>Yearly</a:t>
            </a:r>
            <a:r>
              <a:rPr lang="en-US" sz="1400" b="1" spc="-100" dirty="0">
                <a:latin typeface="Arial" panose="020B0604020202020204" pitchFamily="34" charset="0"/>
                <a:cs typeface="Arial" panose="020B0604020202020204" pitchFamily="34" charset="0"/>
              </a:rPr>
              <a:t> </a:t>
            </a:r>
            <a:r>
              <a:rPr lang="en-US" sz="1400" b="1" spc="50" dirty="0">
                <a:latin typeface="Arial" panose="020B0604020202020204" pitchFamily="34" charset="0"/>
                <a:cs typeface="Arial" panose="020B0604020202020204" pitchFamily="34" charset="0"/>
              </a:rPr>
              <a:t>Comparisons</a:t>
            </a:r>
            <a:r>
              <a:rPr lang="en-US" sz="1400" b="1" spc="-100" dirty="0">
                <a:latin typeface="Arial" panose="020B0604020202020204" pitchFamily="34" charset="0"/>
                <a:cs typeface="Arial" panose="020B0604020202020204" pitchFamily="34" charset="0"/>
              </a:rPr>
              <a:t> </a:t>
            </a:r>
            <a:r>
              <a:rPr lang="en-US" sz="1400" spc="-60" dirty="0">
                <a:latin typeface="Arial" panose="020B0604020202020204" pitchFamily="34" charset="0"/>
                <a:cs typeface="Arial" panose="020B0604020202020204" pitchFamily="34" charset="0"/>
              </a:rPr>
              <a:t>(2018 </a:t>
            </a:r>
            <a:r>
              <a:rPr lang="en-US" sz="1400" spc="50" dirty="0">
                <a:latin typeface="Arial" panose="020B0604020202020204" pitchFamily="34" charset="0"/>
                <a:cs typeface="Arial" panose="020B0604020202020204" pitchFamily="34" charset="0"/>
              </a:rPr>
              <a:t>&amp;</a:t>
            </a:r>
            <a:r>
              <a:rPr lang="en-US" sz="1400" spc="-60" dirty="0">
                <a:latin typeface="Arial" panose="020B0604020202020204" pitchFamily="34" charset="0"/>
                <a:cs typeface="Arial" panose="020B0604020202020204" pitchFamily="34" charset="0"/>
              </a:rPr>
              <a:t> </a:t>
            </a:r>
            <a:r>
              <a:rPr lang="en-US" sz="1400" spc="-75" dirty="0">
                <a:latin typeface="Arial" panose="020B0604020202020204" pitchFamily="34" charset="0"/>
                <a:cs typeface="Arial" panose="020B0604020202020204" pitchFamily="34" charset="0"/>
              </a:rPr>
              <a:t>2019):</a:t>
            </a:r>
            <a:endParaRPr lang="en-US" sz="1400" dirty="0">
              <a:latin typeface="Arial" panose="020B0604020202020204" pitchFamily="34" charset="0"/>
              <a:cs typeface="Arial" panose="020B0604020202020204" pitchFamily="34" charset="0"/>
            </a:endParaRPr>
          </a:p>
          <a:p>
            <a:pPr marL="789940" lvl="1" indent="-320675">
              <a:lnSpc>
                <a:spcPct val="100000"/>
              </a:lnSpc>
              <a:spcBef>
                <a:spcPts val="215"/>
              </a:spcBef>
              <a:buFont typeface="Arial MT"/>
              <a:buChar char="○"/>
              <a:tabLst>
                <a:tab pos="789940" algn="l"/>
                <a:tab pos="790575" algn="l"/>
              </a:tabLst>
            </a:pPr>
            <a:r>
              <a:rPr lang="en-US" sz="1400" spc="-15" dirty="0">
                <a:latin typeface="Arial" panose="020B0604020202020204" pitchFamily="34" charset="0"/>
                <a:cs typeface="Arial" panose="020B0604020202020204" pitchFamily="34" charset="0"/>
              </a:rPr>
              <a:t>In</a:t>
            </a:r>
            <a:r>
              <a:rPr lang="en-US" sz="1400" spc="-130" dirty="0">
                <a:latin typeface="Arial" panose="020B0604020202020204" pitchFamily="34" charset="0"/>
                <a:cs typeface="Arial" panose="020B0604020202020204" pitchFamily="34" charset="0"/>
              </a:rPr>
              <a:t> </a:t>
            </a:r>
            <a:r>
              <a:rPr lang="en-US" sz="1400" b="1" spc="-90" dirty="0">
                <a:latin typeface="Arial" panose="020B0604020202020204" pitchFamily="34" charset="0"/>
                <a:cs typeface="Arial" panose="020B0604020202020204" pitchFamily="34" charset="0"/>
              </a:rPr>
              <a:t>2019,</a:t>
            </a:r>
            <a:r>
              <a:rPr lang="en-US" sz="1400" b="1" spc="-30" dirty="0">
                <a:latin typeface="Arial" panose="020B0604020202020204" pitchFamily="34" charset="0"/>
                <a:cs typeface="Arial" panose="020B0604020202020204" pitchFamily="34" charset="0"/>
              </a:rPr>
              <a:t> </a:t>
            </a:r>
            <a:r>
              <a:rPr lang="en-US" sz="1400" spc="145" dirty="0">
                <a:latin typeface="Arial" panose="020B0604020202020204" pitchFamily="34" charset="0"/>
                <a:cs typeface="Arial" panose="020B0604020202020204" pitchFamily="34" charset="0"/>
              </a:rPr>
              <a:t>a</a:t>
            </a:r>
            <a:r>
              <a:rPr lang="en-US" sz="1400" spc="-55" dirty="0">
                <a:latin typeface="Arial" panose="020B0604020202020204" pitchFamily="34" charset="0"/>
                <a:cs typeface="Arial" panose="020B0604020202020204" pitchFamily="34" charset="0"/>
              </a:rPr>
              <a:t> </a:t>
            </a:r>
            <a:r>
              <a:rPr lang="en-US" sz="1400" b="1" spc="45" dirty="0">
                <a:latin typeface="Arial" panose="020B0604020202020204" pitchFamily="34" charset="0"/>
                <a:cs typeface="Arial" panose="020B0604020202020204" pitchFamily="34" charset="0"/>
              </a:rPr>
              <a:t>decrease</a:t>
            </a:r>
            <a:r>
              <a:rPr lang="en-US" sz="1400" b="1" spc="-95" dirty="0">
                <a:latin typeface="Arial" panose="020B0604020202020204" pitchFamily="34" charset="0"/>
                <a:cs typeface="Arial" panose="020B0604020202020204" pitchFamily="34" charset="0"/>
              </a:rPr>
              <a:t> </a:t>
            </a:r>
            <a:r>
              <a:rPr lang="en-US" sz="1400" b="1" spc="-5" dirty="0">
                <a:latin typeface="Arial" panose="020B0604020202020204" pitchFamily="34" charset="0"/>
                <a:cs typeface="Arial" panose="020B0604020202020204" pitchFamily="34" charset="0"/>
              </a:rPr>
              <a:t>of</a:t>
            </a:r>
            <a:r>
              <a:rPr lang="en-US" sz="1400" b="1" spc="-100" dirty="0">
                <a:latin typeface="Arial" panose="020B0604020202020204" pitchFamily="34" charset="0"/>
                <a:cs typeface="Arial" panose="020B0604020202020204" pitchFamily="34" charset="0"/>
              </a:rPr>
              <a:t> </a:t>
            </a:r>
            <a:r>
              <a:rPr lang="en-US" sz="1400" b="1" spc="-40" dirty="0">
                <a:latin typeface="Arial" panose="020B0604020202020204" pitchFamily="34" charset="0"/>
                <a:cs typeface="Arial" panose="020B0604020202020204" pitchFamily="34" charset="0"/>
              </a:rPr>
              <a:t>26</a:t>
            </a:r>
            <a:r>
              <a:rPr lang="en-US" sz="1400" b="1" spc="-30" dirty="0">
                <a:latin typeface="Arial" panose="020B0604020202020204" pitchFamily="34" charset="0"/>
                <a:cs typeface="Arial" panose="020B0604020202020204" pitchFamily="34" charset="0"/>
              </a:rPr>
              <a:t> </a:t>
            </a:r>
            <a:r>
              <a:rPr lang="en-US" sz="1400" spc="-15" dirty="0">
                <a:latin typeface="Arial" panose="020B0604020202020204" pitchFamily="34" charset="0"/>
                <a:cs typeface="Arial" panose="020B0604020202020204" pitchFamily="34" charset="0"/>
              </a:rPr>
              <a:t>in</a:t>
            </a:r>
            <a:r>
              <a:rPr lang="en-US" sz="1400" spc="-55" dirty="0">
                <a:latin typeface="Arial" panose="020B0604020202020204" pitchFamily="34" charset="0"/>
                <a:cs typeface="Arial" panose="020B0604020202020204" pitchFamily="34" charset="0"/>
              </a:rPr>
              <a:t> </a:t>
            </a:r>
            <a:r>
              <a:rPr lang="en-US" sz="1400" spc="25" dirty="0">
                <a:latin typeface="Arial" panose="020B0604020202020204" pitchFamily="34" charset="0"/>
                <a:cs typeface="Arial" panose="020B0604020202020204" pitchFamily="34" charset="0"/>
              </a:rPr>
              <a:t>the</a:t>
            </a:r>
            <a:r>
              <a:rPr lang="en-US" sz="1400" spc="-55" dirty="0">
                <a:latin typeface="Arial" panose="020B0604020202020204" pitchFamily="34" charset="0"/>
                <a:cs typeface="Arial" panose="020B0604020202020204" pitchFamily="34" charset="0"/>
              </a:rPr>
              <a:t> </a:t>
            </a:r>
            <a:r>
              <a:rPr lang="en-US" sz="1400" spc="20" dirty="0">
                <a:latin typeface="Arial" panose="020B0604020202020204" pitchFamily="34" charset="0"/>
                <a:cs typeface="Arial" panose="020B0604020202020204" pitchFamily="34" charset="0"/>
              </a:rPr>
              <a:t>total</a:t>
            </a:r>
            <a:r>
              <a:rPr lang="en-US" sz="1400" spc="-55" dirty="0">
                <a:latin typeface="Arial" panose="020B0604020202020204" pitchFamily="34" charset="0"/>
                <a:cs typeface="Arial" panose="020B0604020202020204" pitchFamily="34" charset="0"/>
              </a:rPr>
              <a:t> </a:t>
            </a:r>
            <a:r>
              <a:rPr lang="en-US" sz="1400" spc="40" dirty="0">
                <a:latin typeface="Arial" panose="020B0604020202020204" pitchFamily="34" charset="0"/>
                <a:cs typeface="Arial" panose="020B0604020202020204" pitchFamily="34" charset="0"/>
              </a:rPr>
              <a:t>number</a:t>
            </a:r>
            <a:r>
              <a:rPr lang="en-US" sz="1400" spc="-55" dirty="0">
                <a:latin typeface="Arial" panose="020B0604020202020204" pitchFamily="34" charset="0"/>
                <a:cs typeface="Arial" panose="020B0604020202020204" pitchFamily="34" charset="0"/>
              </a:rPr>
              <a:t> </a:t>
            </a:r>
            <a:r>
              <a:rPr lang="en-US" sz="1400" spc="-10" dirty="0">
                <a:latin typeface="Arial" panose="020B0604020202020204" pitchFamily="34" charset="0"/>
                <a:cs typeface="Arial" panose="020B0604020202020204" pitchFamily="34" charset="0"/>
              </a:rPr>
              <a:t>of</a:t>
            </a:r>
            <a:r>
              <a:rPr lang="en-US" sz="1400" spc="-55" dirty="0">
                <a:latin typeface="Arial" panose="020B0604020202020204" pitchFamily="34" charset="0"/>
                <a:cs typeface="Arial" panose="020B0604020202020204" pitchFamily="34" charset="0"/>
              </a:rPr>
              <a:t> </a:t>
            </a:r>
            <a:r>
              <a:rPr lang="en-US" sz="1400" b="1" spc="20" dirty="0">
                <a:latin typeface="Arial" panose="020B0604020202020204" pitchFamily="34" charset="0"/>
                <a:cs typeface="Arial" panose="020B0604020202020204" pitchFamily="34" charset="0"/>
              </a:rPr>
              <a:t>orders</a:t>
            </a:r>
            <a:r>
              <a:rPr lang="en-US" sz="1400" b="1" spc="-30" dirty="0">
                <a:latin typeface="Arial" panose="020B0604020202020204" pitchFamily="34" charset="0"/>
                <a:cs typeface="Arial" panose="020B0604020202020204" pitchFamily="34" charset="0"/>
              </a:rPr>
              <a:t> </a:t>
            </a:r>
            <a:r>
              <a:rPr lang="en-US" sz="1400" spc="65" dirty="0">
                <a:latin typeface="Arial" panose="020B0604020202020204" pitchFamily="34" charset="0"/>
                <a:cs typeface="Arial" panose="020B0604020202020204" pitchFamily="34" charset="0"/>
              </a:rPr>
              <a:t>compared</a:t>
            </a:r>
            <a:r>
              <a:rPr lang="en-US" sz="1400" spc="-60" dirty="0">
                <a:latin typeface="Arial" panose="020B0604020202020204" pitchFamily="34" charset="0"/>
                <a:cs typeface="Arial" panose="020B0604020202020204" pitchFamily="34" charset="0"/>
              </a:rPr>
              <a:t> </a:t>
            </a:r>
            <a:r>
              <a:rPr lang="en-US" sz="1400" spc="5" dirty="0">
                <a:latin typeface="Arial" panose="020B0604020202020204" pitchFamily="34" charset="0"/>
                <a:cs typeface="Arial" panose="020B0604020202020204" pitchFamily="34" charset="0"/>
              </a:rPr>
              <a:t>to</a:t>
            </a:r>
            <a:r>
              <a:rPr lang="en-US" sz="1400" spc="-125" dirty="0">
                <a:latin typeface="Arial" panose="020B0604020202020204" pitchFamily="34" charset="0"/>
                <a:cs typeface="Arial" panose="020B0604020202020204" pitchFamily="34" charset="0"/>
              </a:rPr>
              <a:t> </a:t>
            </a:r>
            <a:r>
              <a:rPr lang="en-US" sz="1400" b="1" spc="-100" dirty="0">
                <a:latin typeface="Arial" panose="020B0604020202020204" pitchFamily="34" charset="0"/>
                <a:cs typeface="Arial" panose="020B0604020202020204" pitchFamily="34" charset="0"/>
              </a:rPr>
              <a:t>2018</a:t>
            </a:r>
            <a:r>
              <a:rPr lang="en-US" sz="1400" spc="-100" dirty="0">
                <a:latin typeface="Arial" panose="020B0604020202020204" pitchFamily="34" charset="0"/>
                <a:cs typeface="Arial" panose="020B0604020202020204" pitchFamily="34" charset="0"/>
              </a:rPr>
              <a:t>.</a:t>
            </a:r>
            <a:endParaRPr lang="en-US" sz="1400" dirty="0">
              <a:latin typeface="Arial" panose="020B0604020202020204" pitchFamily="34" charset="0"/>
              <a:cs typeface="Arial" panose="020B0604020202020204" pitchFamily="34" charset="0"/>
            </a:endParaRPr>
          </a:p>
          <a:p>
            <a:pPr marL="789940" lvl="1" indent="-320675">
              <a:lnSpc>
                <a:spcPct val="100000"/>
              </a:lnSpc>
              <a:spcBef>
                <a:spcPts val="215"/>
              </a:spcBef>
              <a:buFont typeface="Arial MT"/>
              <a:buChar char="○"/>
              <a:tabLst>
                <a:tab pos="789940" algn="l"/>
                <a:tab pos="790575" algn="l"/>
              </a:tabLst>
            </a:pPr>
            <a:r>
              <a:rPr lang="en-US" sz="1400" spc="-20" dirty="0">
                <a:latin typeface="Arial" panose="020B0604020202020204" pitchFamily="34" charset="0"/>
                <a:cs typeface="Arial" panose="020B0604020202020204" pitchFamily="34" charset="0"/>
              </a:rPr>
              <a:t>A</a:t>
            </a:r>
            <a:r>
              <a:rPr lang="en-US" sz="1400" spc="-60" dirty="0">
                <a:latin typeface="Arial" panose="020B0604020202020204" pitchFamily="34" charset="0"/>
                <a:cs typeface="Arial" panose="020B0604020202020204" pitchFamily="34" charset="0"/>
              </a:rPr>
              <a:t> </a:t>
            </a:r>
            <a:r>
              <a:rPr lang="en-US" sz="1400" b="1" spc="45" dirty="0">
                <a:latin typeface="Arial" panose="020B0604020202020204" pitchFamily="34" charset="0"/>
                <a:cs typeface="Arial" panose="020B0604020202020204" pitchFamily="34" charset="0"/>
              </a:rPr>
              <a:t>decrease</a:t>
            </a:r>
            <a:r>
              <a:rPr lang="en-US" sz="1400" b="1" spc="-100" dirty="0">
                <a:latin typeface="Arial" panose="020B0604020202020204" pitchFamily="34" charset="0"/>
                <a:cs typeface="Arial" panose="020B0604020202020204" pitchFamily="34" charset="0"/>
              </a:rPr>
              <a:t> </a:t>
            </a:r>
            <a:r>
              <a:rPr lang="en-US" sz="1400" b="1" spc="-5" dirty="0">
                <a:latin typeface="Arial" panose="020B0604020202020204" pitchFamily="34" charset="0"/>
                <a:cs typeface="Arial" panose="020B0604020202020204" pitchFamily="34" charset="0"/>
              </a:rPr>
              <a:t>of</a:t>
            </a:r>
            <a:r>
              <a:rPr lang="en-US" sz="1400" b="1" spc="-95" dirty="0">
                <a:latin typeface="Arial" panose="020B0604020202020204" pitchFamily="34" charset="0"/>
                <a:cs typeface="Arial" panose="020B0604020202020204" pitchFamily="34" charset="0"/>
              </a:rPr>
              <a:t> 155</a:t>
            </a:r>
            <a:r>
              <a:rPr lang="en-US" sz="1400" b="1" spc="-100" dirty="0">
                <a:latin typeface="Arial" panose="020B0604020202020204" pitchFamily="34" charset="0"/>
                <a:cs typeface="Arial" panose="020B0604020202020204" pitchFamily="34" charset="0"/>
              </a:rPr>
              <a:t> </a:t>
            </a:r>
            <a:r>
              <a:rPr lang="en-US" sz="1400" b="1" spc="20" dirty="0">
                <a:latin typeface="Arial" panose="020B0604020202020204" pitchFamily="34" charset="0"/>
                <a:cs typeface="Arial" panose="020B0604020202020204" pitchFamily="34" charset="0"/>
              </a:rPr>
              <a:t>units</a:t>
            </a:r>
            <a:r>
              <a:rPr lang="en-US" sz="1400" b="1" spc="-30" dirty="0">
                <a:latin typeface="Arial" panose="020B0604020202020204" pitchFamily="34" charset="0"/>
                <a:cs typeface="Arial" panose="020B0604020202020204" pitchFamily="34" charset="0"/>
              </a:rPr>
              <a:t> </a:t>
            </a:r>
            <a:r>
              <a:rPr lang="en-US" sz="1400" spc="-15" dirty="0">
                <a:latin typeface="Arial" panose="020B0604020202020204" pitchFamily="34" charset="0"/>
                <a:cs typeface="Arial" panose="020B0604020202020204" pitchFamily="34" charset="0"/>
              </a:rPr>
              <a:t>in</a:t>
            </a:r>
            <a:r>
              <a:rPr lang="en-US" sz="1400" spc="-60" dirty="0">
                <a:latin typeface="Arial" panose="020B0604020202020204" pitchFamily="34" charset="0"/>
                <a:cs typeface="Arial" panose="020B0604020202020204" pitchFamily="34" charset="0"/>
              </a:rPr>
              <a:t> </a:t>
            </a:r>
            <a:r>
              <a:rPr lang="en-US" sz="1400" spc="25" dirty="0">
                <a:latin typeface="Arial" panose="020B0604020202020204" pitchFamily="34" charset="0"/>
                <a:cs typeface="Arial" panose="020B0604020202020204" pitchFamily="34" charset="0"/>
              </a:rPr>
              <a:t>the</a:t>
            </a:r>
            <a:r>
              <a:rPr lang="en-US" sz="1400" spc="-55" dirty="0">
                <a:latin typeface="Arial" panose="020B0604020202020204" pitchFamily="34" charset="0"/>
                <a:cs typeface="Arial" panose="020B0604020202020204" pitchFamily="34" charset="0"/>
              </a:rPr>
              <a:t> </a:t>
            </a:r>
            <a:r>
              <a:rPr lang="en-US" sz="1400" spc="20" dirty="0">
                <a:latin typeface="Arial" panose="020B0604020202020204" pitchFamily="34" charset="0"/>
                <a:cs typeface="Arial" panose="020B0604020202020204" pitchFamily="34" charset="0"/>
              </a:rPr>
              <a:t>total</a:t>
            </a:r>
            <a:r>
              <a:rPr lang="en-US" sz="1400" spc="-60" dirty="0">
                <a:latin typeface="Arial" panose="020B0604020202020204" pitchFamily="34" charset="0"/>
                <a:cs typeface="Arial" panose="020B0604020202020204" pitchFamily="34" charset="0"/>
              </a:rPr>
              <a:t> </a:t>
            </a:r>
            <a:r>
              <a:rPr lang="en-US" sz="1400" spc="40" dirty="0">
                <a:latin typeface="Arial" panose="020B0604020202020204" pitchFamily="34" charset="0"/>
                <a:cs typeface="Arial" panose="020B0604020202020204" pitchFamily="34" charset="0"/>
              </a:rPr>
              <a:t>number</a:t>
            </a:r>
            <a:r>
              <a:rPr lang="en-US" sz="1400" spc="-60" dirty="0">
                <a:latin typeface="Arial" panose="020B0604020202020204" pitchFamily="34" charset="0"/>
                <a:cs typeface="Arial" panose="020B0604020202020204" pitchFamily="34" charset="0"/>
              </a:rPr>
              <a:t> </a:t>
            </a:r>
            <a:r>
              <a:rPr lang="en-US" sz="1400" spc="-10" dirty="0">
                <a:latin typeface="Arial" panose="020B0604020202020204" pitchFamily="34" charset="0"/>
                <a:cs typeface="Arial" panose="020B0604020202020204" pitchFamily="34" charset="0"/>
              </a:rPr>
              <a:t>of</a:t>
            </a:r>
            <a:r>
              <a:rPr lang="en-US" sz="1400" spc="-55" dirty="0">
                <a:latin typeface="Arial" panose="020B0604020202020204" pitchFamily="34" charset="0"/>
                <a:cs typeface="Arial" panose="020B0604020202020204" pitchFamily="34" charset="0"/>
              </a:rPr>
              <a:t> </a:t>
            </a:r>
            <a:r>
              <a:rPr lang="en-US" sz="1400" b="1" spc="35" dirty="0">
                <a:latin typeface="Arial" panose="020B0604020202020204" pitchFamily="34" charset="0"/>
                <a:cs typeface="Arial" panose="020B0604020202020204" pitchFamily="34" charset="0"/>
              </a:rPr>
              <a:t>products</a:t>
            </a:r>
            <a:r>
              <a:rPr lang="en-US" sz="1400" b="1" spc="-100" dirty="0">
                <a:latin typeface="Arial" panose="020B0604020202020204" pitchFamily="34" charset="0"/>
                <a:cs typeface="Arial" panose="020B0604020202020204" pitchFamily="34" charset="0"/>
              </a:rPr>
              <a:t> </a:t>
            </a:r>
            <a:r>
              <a:rPr lang="en-US" sz="1400" b="1" spc="-5" dirty="0">
                <a:latin typeface="Arial" panose="020B0604020202020204" pitchFamily="34" charset="0"/>
                <a:cs typeface="Arial" panose="020B0604020202020204" pitchFamily="34" charset="0"/>
              </a:rPr>
              <a:t>sold</a:t>
            </a:r>
            <a:r>
              <a:rPr lang="en-US" sz="1400" spc="-5" dirty="0">
                <a:latin typeface="Arial" panose="020B0604020202020204" pitchFamily="34" charset="0"/>
                <a:cs typeface="Arial" panose="020B0604020202020204" pitchFamily="34" charset="0"/>
              </a:rPr>
              <a:t>.</a:t>
            </a:r>
            <a:endParaRPr lang="en-US" sz="1400" dirty="0">
              <a:latin typeface="Arial" panose="020B0604020202020204" pitchFamily="34" charset="0"/>
              <a:cs typeface="Arial" panose="020B0604020202020204" pitchFamily="34" charset="0"/>
            </a:endParaRPr>
          </a:p>
          <a:p>
            <a:pPr>
              <a:lnSpc>
                <a:spcPct val="100000"/>
              </a:lnSpc>
              <a:buFont typeface="Arial,Sans-Serif" panose="020B0604020202020204" pitchFamily="34" charset="0"/>
            </a:pPr>
            <a:endParaRPr lang="en-US" sz="1400" dirty="0">
              <a:latin typeface="Arial" panose="020B0604020202020204" pitchFamily="34" charset="0"/>
              <a:ea typeface="+mn-lt"/>
              <a:cs typeface="Arial" panose="020B0604020202020204" pitchFamily="34" charset="0"/>
            </a:endParaRPr>
          </a:p>
        </p:txBody>
      </p:sp>
      <p:sp>
        <p:nvSpPr>
          <p:cNvPr id="4" name="object 21">
            <a:extLst>
              <a:ext uri="{FF2B5EF4-FFF2-40B4-BE49-F238E27FC236}">
                <a16:creationId xmlns:a16="http://schemas.microsoft.com/office/drawing/2014/main" id="{ECE5D859-AF4A-C59B-C9B6-D9CD96ABE4DB}"/>
              </a:ext>
            </a:extLst>
          </p:cNvPr>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dirty="0"/>
          </a:p>
        </p:txBody>
      </p:sp>
      <p:grpSp>
        <p:nvGrpSpPr>
          <p:cNvPr id="5" name="object 2">
            <a:extLst>
              <a:ext uri="{FF2B5EF4-FFF2-40B4-BE49-F238E27FC236}">
                <a16:creationId xmlns:a16="http://schemas.microsoft.com/office/drawing/2014/main" id="{4C623DD8-A3E8-3B3E-0F9A-240DFE19B852}"/>
              </a:ext>
            </a:extLst>
          </p:cNvPr>
          <p:cNvGrpSpPr/>
          <p:nvPr/>
        </p:nvGrpSpPr>
        <p:grpSpPr>
          <a:xfrm>
            <a:off x="0" y="6252767"/>
            <a:ext cx="12192000" cy="605367"/>
            <a:chOff x="0" y="4689575"/>
            <a:chExt cx="9144000" cy="454025"/>
          </a:xfrm>
        </p:grpSpPr>
        <p:sp>
          <p:nvSpPr>
            <p:cNvPr id="7" name="object 3">
              <a:extLst>
                <a:ext uri="{FF2B5EF4-FFF2-40B4-BE49-F238E27FC236}">
                  <a16:creationId xmlns:a16="http://schemas.microsoft.com/office/drawing/2014/main" id="{DED3965E-7E8C-89E9-019B-4C1C57999BBA}"/>
                </a:ext>
              </a:extLst>
            </p:cNvPr>
            <p:cNvSpPr/>
            <p:nvPr/>
          </p:nvSpPr>
          <p:spPr>
            <a:xfrm>
              <a:off x="0" y="4727675"/>
              <a:ext cx="9144000" cy="415925"/>
            </a:xfrm>
            <a:custGeom>
              <a:avLst/>
              <a:gdLst/>
              <a:ahLst/>
              <a:cxnLst/>
              <a:rect l="l" t="t" r="r" b="b"/>
              <a:pathLst>
                <a:path w="9144000" h="415925">
                  <a:moveTo>
                    <a:pt x="9143999" y="415799"/>
                  </a:moveTo>
                  <a:lnTo>
                    <a:pt x="0" y="415799"/>
                  </a:lnTo>
                  <a:lnTo>
                    <a:pt x="0" y="0"/>
                  </a:lnTo>
                  <a:lnTo>
                    <a:pt x="9143999" y="0"/>
                  </a:lnTo>
                  <a:lnTo>
                    <a:pt x="9143999" y="415799"/>
                  </a:lnTo>
                  <a:close/>
                </a:path>
              </a:pathLst>
            </a:custGeom>
            <a:solidFill>
              <a:srgbClr val="1975D1">
                <a:alpha val="23419"/>
              </a:srgbClr>
            </a:solidFill>
          </p:spPr>
          <p:txBody>
            <a:bodyPr wrap="square" lIns="0" tIns="0" rIns="0" bIns="0" rtlCol="0"/>
            <a:lstStyle/>
            <a:p>
              <a:endParaRPr sz="2400"/>
            </a:p>
          </p:txBody>
        </p:sp>
        <p:pic>
          <p:nvPicPr>
            <p:cNvPr id="8" name="object 4">
              <a:extLst>
                <a:ext uri="{FF2B5EF4-FFF2-40B4-BE49-F238E27FC236}">
                  <a16:creationId xmlns:a16="http://schemas.microsoft.com/office/drawing/2014/main" id="{2FAA9080-38CF-E68C-7A1F-A497E377F1F7}"/>
                </a:ext>
              </a:extLst>
            </p:cNvPr>
            <p:cNvPicPr/>
            <p:nvPr/>
          </p:nvPicPr>
          <p:blipFill>
            <a:blip r:embed="rId3" cstate="print"/>
            <a:stretch>
              <a:fillRect/>
            </a:stretch>
          </p:blipFill>
          <p:spPr>
            <a:xfrm>
              <a:off x="8124854" y="4689575"/>
              <a:ext cx="1019145" cy="453899"/>
            </a:xfrm>
            <a:prstGeom prst="rect">
              <a:avLst/>
            </a:prstGeom>
          </p:spPr>
        </p:pic>
      </p:grpSp>
    </p:spTree>
    <p:extLst>
      <p:ext uri="{BB962C8B-B14F-4D97-AF65-F5344CB8AC3E}">
        <p14:creationId xmlns:p14="http://schemas.microsoft.com/office/powerpoint/2010/main" val="17800404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6252767"/>
            <a:ext cx="12192000" cy="605367"/>
            <a:chOff x="0" y="4689575"/>
            <a:chExt cx="9144000" cy="454025"/>
          </a:xfrm>
        </p:grpSpPr>
        <p:sp>
          <p:nvSpPr>
            <p:cNvPr id="3" name="object 3"/>
            <p:cNvSpPr/>
            <p:nvPr/>
          </p:nvSpPr>
          <p:spPr>
            <a:xfrm>
              <a:off x="0" y="4727675"/>
              <a:ext cx="9144000" cy="415925"/>
            </a:xfrm>
            <a:custGeom>
              <a:avLst/>
              <a:gdLst/>
              <a:ahLst/>
              <a:cxnLst/>
              <a:rect l="l" t="t" r="r" b="b"/>
              <a:pathLst>
                <a:path w="9144000" h="415925">
                  <a:moveTo>
                    <a:pt x="9143999" y="415799"/>
                  </a:moveTo>
                  <a:lnTo>
                    <a:pt x="0" y="415799"/>
                  </a:lnTo>
                  <a:lnTo>
                    <a:pt x="0" y="0"/>
                  </a:lnTo>
                  <a:lnTo>
                    <a:pt x="9143999" y="0"/>
                  </a:lnTo>
                  <a:lnTo>
                    <a:pt x="9143999" y="415799"/>
                  </a:lnTo>
                  <a:close/>
                </a:path>
              </a:pathLst>
            </a:custGeom>
            <a:solidFill>
              <a:srgbClr val="1975D1">
                <a:alpha val="23419"/>
              </a:srgbClr>
            </a:solidFill>
          </p:spPr>
          <p:txBody>
            <a:bodyPr wrap="square" lIns="0" tIns="0" rIns="0" bIns="0" rtlCol="0"/>
            <a:lstStyle/>
            <a:p>
              <a:endParaRPr sz="2400"/>
            </a:p>
          </p:txBody>
        </p:sp>
        <p:pic>
          <p:nvPicPr>
            <p:cNvPr id="4" name="object 4"/>
            <p:cNvPicPr/>
            <p:nvPr/>
          </p:nvPicPr>
          <p:blipFill>
            <a:blip r:embed="rId2" cstate="print"/>
            <a:stretch>
              <a:fillRect/>
            </a:stretch>
          </p:blipFill>
          <p:spPr>
            <a:xfrm>
              <a:off x="8124854" y="4689575"/>
              <a:ext cx="1019145" cy="453899"/>
            </a:xfrm>
            <a:prstGeom prst="rect">
              <a:avLst/>
            </a:prstGeom>
          </p:spPr>
        </p:pic>
      </p:grpSp>
      <p:sp>
        <p:nvSpPr>
          <p:cNvPr id="5" name="object 5"/>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a:p>
        </p:txBody>
      </p:sp>
      <p:sp>
        <p:nvSpPr>
          <p:cNvPr id="6" name="object 6"/>
          <p:cNvSpPr txBox="1">
            <a:spLocks noGrp="1"/>
          </p:cNvSpPr>
          <p:nvPr>
            <p:ph type="title"/>
          </p:nvPr>
        </p:nvSpPr>
        <p:spPr>
          <a:xfrm>
            <a:off x="714299" y="194388"/>
            <a:ext cx="6187946" cy="573661"/>
          </a:xfrm>
          <a:prstGeom prst="rect">
            <a:avLst/>
          </a:prstGeom>
        </p:spPr>
        <p:txBody>
          <a:bodyPr vert="horz" wrap="square" lIns="0" tIns="19473" rIns="0" bIns="0" rtlCol="0" anchor="ctr">
            <a:spAutoFit/>
          </a:bodyPr>
          <a:lstStyle/>
          <a:p>
            <a:pPr marL="16933">
              <a:lnSpc>
                <a:spcPct val="100000"/>
              </a:lnSpc>
              <a:spcBef>
                <a:spcPts val="153"/>
              </a:spcBef>
            </a:pPr>
            <a:r>
              <a:rPr sz="3600" spc="107" dirty="0">
                <a:latin typeface="Arial" panose="020B0604020202020204" pitchFamily="34" charset="0"/>
                <a:cs typeface="Arial" panose="020B0604020202020204" pitchFamily="34" charset="0"/>
              </a:rPr>
              <a:t>Associations</a:t>
            </a:r>
            <a:r>
              <a:rPr sz="3600" spc="-240" dirty="0">
                <a:latin typeface="Arial" panose="020B0604020202020204" pitchFamily="34" charset="0"/>
                <a:cs typeface="Arial" panose="020B0604020202020204" pitchFamily="34" charset="0"/>
              </a:rPr>
              <a:t> </a:t>
            </a:r>
            <a:r>
              <a:rPr sz="3600" spc="-233" dirty="0">
                <a:latin typeface="Arial" panose="020B0604020202020204" pitchFamily="34" charset="0"/>
                <a:cs typeface="Arial" panose="020B0604020202020204" pitchFamily="34" charset="0"/>
              </a:rPr>
              <a:t>:</a:t>
            </a:r>
            <a:r>
              <a:rPr sz="3600" spc="-240" dirty="0">
                <a:latin typeface="Arial" panose="020B0604020202020204" pitchFamily="34" charset="0"/>
                <a:cs typeface="Arial" panose="020B0604020202020204" pitchFamily="34" charset="0"/>
              </a:rPr>
              <a:t> </a:t>
            </a:r>
            <a:r>
              <a:rPr sz="3600" spc="-147" dirty="0">
                <a:latin typeface="Arial" panose="020B0604020202020204" pitchFamily="34" charset="0"/>
                <a:cs typeface="Arial" panose="020B0604020202020204" pitchFamily="34" charset="0"/>
              </a:rPr>
              <a:t>KNIME</a:t>
            </a:r>
            <a:r>
              <a:rPr sz="3600" spc="-240" dirty="0">
                <a:latin typeface="Arial" panose="020B0604020202020204" pitchFamily="34" charset="0"/>
                <a:cs typeface="Arial" panose="020B0604020202020204" pitchFamily="34" charset="0"/>
              </a:rPr>
              <a:t> </a:t>
            </a:r>
            <a:r>
              <a:rPr sz="3600" spc="67" dirty="0">
                <a:latin typeface="Arial" panose="020B0604020202020204" pitchFamily="34" charset="0"/>
                <a:cs typeface="Arial" panose="020B0604020202020204" pitchFamily="34" charset="0"/>
              </a:rPr>
              <a:t>Output</a:t>
            </a:r>
            <a:endParaRPr sz="360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BA0A529F-C699-C863-AA53-8190435E7A74}"/>
              </a:ext>
            </a:extLst>
          </p:cNvPr>
          <p:cNvPicPr>
            <a:picLocks noChangeAspect="1"/>
          </p:cNvPicPr>
          <p:nvPr/>
        </p:nvPicPr>
        <p:blipFill>
          <a:blip r:embed="rId3"/>
          <a:stretch>
            <a:fillRect/>
          </a:stretch>
        </p:blipFill>
        <p:spPr>
          <a:xfrm>
            <a:off x="2123768" y="978957"/>
            <a:ext cx="8101780" cy="519913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4299" y="194388"/>
            <a:ext cx="2835146" cy="573661"/>
          </a:xfrm>
          <a:prstGeom prst="rect">
            <a:avLst/>
          </a:prstGeom>
        </p:spPr>
        <p:txBody>
          <a:bodyPr vert="horz" wrap="square" lIns="0" tIns="19473" rIns="0" bIns="0" rtlCol="0" anchor="ctr">
            <a:spAutoFit/>
          </a:bodyPr>
          <a:lstStyle/>
          <a:p>
            <a:pPr marL="16933">
              <a:lnSpc>
                <a:spcPct val="100000"/>
              </a:lnSpc>
              <a:spcBef>
                <a:spcPts val="153"/>
              </a:spcBef>
            </a:pPr>
            <a:r>
              <a:rPr sz="3600" spc="107" dirty="0">
                <a:latin typeface="Arial" panose="020B0604020202020204" pitchFamily="34" charset="0"/>
                <a:cs typeface="Arial" panose="020B0604020202020204" pitchFamily="34" charset="0"/>
              </a:rPr>
              <a:t>Associations</a:t>
            </a:r>
            <a:endParaRPr sz="3600" dirty="0">
              <a:latin typeface="Arial" panose="020B0604020202020204" pitchFamily="34" charset="0"/>
              <a:cs typeface="Arial" panose="020B0604020202020204" pitchFamily="34" charset="0"/>
            </a:endParaRPr>
          </a:p>
        </p:txBody>
      </p:sp>
      <p:sp>
        <p:nvSpPr>
          <p:cNvPr id="3" name="object 3"/>
          <p:cNvSpPr txBox="1"/>
          <p:nvPr/>
        </p:nvSpPr>
        <p:spPr>
          <a:xfrm>
            <a:off x="598533" y="1005334"/>
            <a:ext cx="10170160" cy="2185214"/>
          </a:xfrm>
          <a:prstGeom prst="rect">
            <a:avLst/>
          </a:prstGeom>
          <a:solidFill>
            <a:srgbClr val="1975D1">
              <a:alpha val="4429"/>
            </a:srgbClr>
          </a:solidFill>
        </p:spPr>
        <p:txBody>
          <a:bodyPr vert="horz" wrap="square" lIns="0" tIns="106680" rIns="0" bIns="0" rtlCol="0">
            <a:spAutoFit/>
          </a:bodyPr>
          <a:lstStyle/>
          <a:p>
            <a:pPr marL="114297" marR="1115879" algn="just">
              <a:spcBef>
                <a:spcPts val="840"/>
              </a:spcBef>
            </a:pPr>
            <a:r>
              <a:rPr sz="1500" spc="-7" dirty="0">
                <a:latin typeface="Arial" panose="020B0604020202020204" pitchFamily="34" charset="0"/>
                <a:cs typeface="Arial" panose="020B0604020202020204" pitchFamily="34" charset="0"/>
              </a:rPr>
              <a:t>The</a:t>
            </a:r>
            <a:r>
              <a:rPr sz="1500" spc="-67" dirty="0">
                <a:latin typeface="Arial" panose="020B0604020202020204" pitchFamily="34" charset="0"/>
                <a:cs typeface="Arial" panose="020B0604020202020204" pitchFamily="34" charset="0"/>
              </a:rPr>
              <a:t> </a:t>
            </a:r>
            <a:r>
              <a:rPr sz="1500" spc="60" dirty="0">
                <a:latin typeface="Arial" panose="020B0604020202020204" pitchFamily="34" charset="0"/>
                <a:cs typeface="Arial" panose="020B0604020202020204" pitchFamily="34" charset="0"/>
              </a:rPr>
              <a:t>generated</a:t>
            </a:r>
            <a:r>
              <a:rPr sz="1500" spc="-60" dirty="0">
                <a:latin typeface="Arial" panose="020B0604020202020204" pitchFamily="34" charset="0"/>
                <a:cs typeface="Arial" panose="020B0604020202020204" pitchFamily="34" charset="0"/>
              </a:rPr>
              <a:t> </a:t>
            </a:r>
            <a:r>
              <a:rPr sz="1500" spc="40" dirty="0">
                <a:latin typeface="Arial" panose="020B0604020202020204" pitchFamily="34" charset="0"/>
                <a:cs typeface="Arial" panose="020B0604020202020204" pitchFamily="34" charset="0"/>
              </a:rPr>
              <a:t>association</a:t>
            </a:r>
            <a:r>
              <a:rPr sz="1500" spc="-60" dirty="0">
                <a:latin typeface="Arial" panose="020B0604020202020204" pitchFamily="34" charset="0"/>
                <a:cs typeface="Arial" panose="020B0604020202020204" pitchFamily="34" charset="0"/>
              </a:rPr>
              <a:t> </a:t>
            </a:r>
            <a:r>
              <a:rPr sz="1500" dirty="0">
                <a:latin typeface="Arial" panose="020B0604020202020204" pitchFamily="34" charset="0"/>
                <a:cs typeface="Arial" panose="020B0604020202020204" pitchFamily="34" charset="0"/>
              </a:rPr>
              <a:t>rules</a:t>
            </a:r>
            <a:r>
              <a:rPr sz="1500" spc="-60" dirty="0">
                <a:latin typeface="Arial" panose="020B0604020202020204" pitchFamily="34" charset="0"/>
                <a:cs typeface="Arial" panose="020B0604020202020204" pitchFamily="34" charset="0"/>
              </a:rPr>
              <a:t> </a:t>
            </a:r>
            <a:r>
              <a:rPr sz="1500" spc="40" dirty="0">
                <a:latin typeface="Arial" panose="020B0604020202020204" pitchFamily="34" charset="0"/>
                <a:cs typeface="Arial" panose="020B0604020202020204" pitchFamily="34" charset="0"/>
              </a:rPr>
              <a:t>serve</a:t>
            </a:r>
            <a:r>
              <a:rPr sz="1500" spc="-67" dirty="0">
                <a:latin typeface="Arial" panose="020B0604020202020204" pitchFamily="34" charset="0"/>
                <a:cs typeface="Arial" panose="020B0604020202020204" pitchFamily="34" charset="0"/>
              </a:rPr>
              <a:t> </a:t>
            </a:r>
            <a:r>
              <a:rPr sz="1500" spc="93" dirty="0">
                <a:latin typeface="Arial" panose="020B0604020202020204" pitchFamily="34" charset="0"/>
                <a:cs typeface="Arial" panose="020B0604020202020204" pitchFamily="34" charset="0"/>
              </a:rPr>
              <a:t>as</a:t>
            </a:r>
            <a:r>
              <a:rPr sz="1500" spc="-60" dirty="0">
                <a:latin typeface="Arial" panose="020B0604020202020204" pitchFamily="34" charset="0"/>
                <a:cs typeface="Arial" panose="020B0604020202020204" pitchFamily="34" charset="0"/>
              </a:rPr>
              <a:t> </a:t>
            </a:r>
            <a:r>
              <a:rPr sz="1500" spc="180" dirty="0">
                <a:latin typeface="Arial" panose="020B0604020202020204" pitchFamily="34" charset="0"/>
                <a:cs typeface="Arial" panose="020B0604020202020204" pitchFamily="34" charset="0"/>
              </a:rPr>
              <a:t>a</a:t>
            </a:r>
            <a:r>
              <a:rPr sz="1500" spc="-60" dirty="0">
                <a:latin typeface="Arial" panose="020B0604020202020204" pitchFamily="34" charset="0"/>
                <a:cs typeface="Arial" panose="020B0604020202020204" pitchFamily="34" charset="0"/>
              </a:rPr>
              <a:t> </a:t>
            </a:r>
            <a:r>
              <a:rPr sz="1500" spc="60" dirty="0">
                <a:latin typeface="Arial" panose="020B0604020202020204" pitchFamily="34" charset="0"/>
                <a:cs typeface="Arial" panose="020B0604020202020204" pitchFamily="34" charset="0"/>
              </a:rPr>
              <a:t>recommendation</a:t>
            </a:r>
            <a:r>
              <a:rPr sz="1500" spc="-60" dirty="0">
                <a:latin typeface="Arial" panose="020B0604020202020204" pitchFamily="34" charset="0"/>
                <a:cs typeface="Arial" panose="020B0604020202020204" pitchFamily="34" charset="0"/>
              </a:rPr>
              <a:t> </a:t>
            </a:r>
            <a:r>
              <a:rPr sz="1500" spc="47" dirty="0">
                <a:latin typeface="Arial" panose="020B0604020202020204" pitchFamily="34" charset="0"/>
                <a:cs typeface="Arial" panose="020B0604020202020204" pitchFamily="34" charset="0"/>
              </a:rPr>
              <a:t>system</a:t>
            </a:r>
            <a:r>
              <a:rPr sz="1500" spc="-60" dirty="0">
                <a:latin typeface="Arial" panose="020B0604020202020204" pitchFamily="34" charset="0"/>
                <a:cs typeface="Arial" panose="020B0604020202020204" pitchFamily="34" charset="0"/>
              </a:rPr>
              <a:t> </a:t>
            </a:r>
            <a:r>
              <a:rPr sz="1500" spc="13" dirty="0">
                <a:latin typeface="Arial" panose="020B0604020202020204" pitchFamily="34" charset="0"/>
                <a:cs typeface="Arial" panose="020B0604020202020204" pitchFamily="34" charset="0"/>
              </a:rPr>
              <a:t>during</a:t>
            </a:r>
            <a:r>
              <a:rPr sz="1500" spc="-67" dirty="0">
                <a:latin typeface="Arial" panose="020B0604020202020204" pitchFamily="34" charset="0"/>
                <a:cs typeface="Arial" panose="020B0604020202020204" pitchFamily="34" charset="0"/>
              </a:rPr>
              <a:t> </a:t>
            </a:r>
            <a:r>
              <a:rPr sz="1500" spc="47" dirty="0">
                <a:latin typeface="Arial" panose="020B0604020202020204" pitchFamily="34" charset="0"/>
                <a:cs typeface="Arial" panose="020B0604020202020204" pitchFamily="34" charset="0"/>
              </a:rPr>
              <a:t>customer</a:t>
            </a:r>
            <a:r>
              <a:rPr sz="1500" spc="-60" dirty="0">
                <a:latin typeface="Arial" panose="020B0604020202020204" pitchFamily="34" charset="0"/>
                <a:cs typeface="Arial" panose="020B0604020202020204" pitchFamily="34" charset="0"/>
              </a:rPr>
              <a:t> </a:t>
            </a:r>
            <a:r>
              <a:rPr sz="1500" spc="27" dirty="0">
                <a:latin typeface="Arial" panose="020B0604020202020204" pitchFamily="34" charset="0"/>
                <a:cs typeface="Arial" panose="020B0604020202020204" pitchFamily="34" charset="0"/>
              </a:rPr>
              <a:t>shopping </a:t>
            </a:r>
            <a:r>
              <a:rPr sz="1500" spc="-447" dirty="0">
                <a:latin typeface="Arial" panose="020B0604020202020204" pitchFamily="34" charset="0"/>
                <a:cs typeface="Arial" panose="020B0604020202020204" pitchFamily="34" charset="0"/>
              </a:rPr>
              <a:t> </a:t>
            </a:r>
            <a:r>
              <a:rPr sz="1500" spc="7" dirty="0">
                <a:latin typeface="Arial" panose="020B0604020202020204" pitchFamily="34" charset="0"/>
                <a:cs typeface="Arial" panose="020B0604020202020204" pitchFamily="34" charset="0"/>
              </a:rPr>
              <a:t>experiences.</a:t>
            </a:r>
            <a:endParaRPr sz="1500" dirty="0">
              <a:latin typeface="Arial" panose="020B0604020202020204" pitchFamily="34" charset="0"/>
              <a:cs typeface="Arial" panose="020B0604020202020204" pitchFamily="34" charset="0"/>
            </a:endParaRPr>
          </a:p>
          <a:p>
            <a:pPr marL="114297" marR="408083" algn="just">
              <a:spcBef>
                <a:spcPts val="1760"/>
              </a:spcBef>
            </a:pPr>
            <a:r>
              <a:rPr sz="1500" b="1" spc="47" dirty="0">
                <a:latin typeface="Arial" panose="020B0604020202020204" pitchFamily="34" charset="0"/>
                <a:cs typeface="Arial" panose="020B0604020202020204" pitchFamily="34" charset="0"/>
              </a:rPr>
              <a:t>Recommendation</a:t>
            </a:r>
            <a:r>
              <a:rPr sz="1500" b="1" spc="-120" dirty="0">
                <a:latin typeface="Arial" panose="020B0604020202020204" pitchFamily="34" charset="0"/>
                <a:cs typeface="Arial" panose="020B0604020202020204" pitchFamily="34" charset="0"/>
              </a:rPr>
              <a:t> </a:t>
            </a:r>
            <a:r>
              <a:rPr sz="1500" b="1" spc="-13" dirty="0">
                <a:latin typeface="Arial" panose="020B0604020202020204" pitchFamily="34" charset="0"/>
                <a:cs typeface="Arial" panose="020B0604020202020204" pitchFamily="34" charset="0"/>
              </a:rPr>
              <a:t>Logic:</a:t>
            </a:r>
            <a:r>
              <a:rPr sz="1500" b="1" spc="-47" dirty="0">
                <a:latin typeface="Arial" panose="020B0604020202020204" pitchFamily="34" charset="0"/>
                <a:cs typeface="Arial" panose="020B0604020202020204" pitchFamily="34" charset="0"/>
              </a:rPr>
              <a:t> </a:t>
            </a:r>
            <a:r>
              <a:rPr sz="1500" spc="-60" dirty="0">
                <a:latin typeface="Arial" panose="020B0604020202020204" pitchFamily="34" charset="0"/>
                <a:cs typeface="Arial" panose="020B0604020202020204" pitchFamily="34" charset="0"/>
              </a:rPr>
              <a:t>If</a:t>
            </a:r>
            <a:r>
              <a:rPr sz="1500" spc="-67" dirty="0">
                <a:latin typeface="Arial" panose="020B0604020202020204" pitchFamily="34" charset="0"/>
                <a:cs typeface="Arial" panose="020B0604020202020204" pitchFamily="34" charset="0"/>
              </a:rPr>
              <a:t> </a:t>
            </a:r>
            <a:r>
              <a:rPr sz="1500" spc="180" dirty="0">
                <a:latin typeface="Arial" panose="020B0604020202020204" pitchFamily="34" charset="0"/>
                <a:cs typeface="Arial" panose="020B0604020202020204" pitchFamily="34" charset="0"/>
              </a:rPr>
              <a:t>a</a:t>
            </a:r>
            <a:r>
              <a:rPr sz="1500" spc="-67" dirty="0">
                <a:latin typeface="Arial" panose="020B0604020202020204" pitchFamily="34" charset="0"/>
                <a:cs typeface="Arial" panose="020B0604020202020204" pitchFamily="34" charset="0"/>
              </a:rPr>
              <a:t> </a:t>
            </a:r>
            <a:r>
              <a:rPr sz="1500" spc="47" dirty="0">
                <a:latin typeface="Arial" panose="020B0604020202020204" pitchFamily="34" charset="0"/>
                <a:cs typeface="Arial" panose="020B0604020202020204" pitchFamily="34" charset="0"/>
              </a:rPr>
              <a:t>customer</a:t>
            </a:r>
            <a:r>
              <a:rPr sz="1500" spc="-67" dirty="0">
                <a:latin typeface="Arial" panose="020B0604020202020204" pitchFamily="34" charset="0"/>
                <a:cs typeface="Arial" panose="020B0604020202020204" pitchFamily="34" charset="0"/>
              </a:rPr>
              <a:t> </a:t>
            </a:r>
            <a:r>
              <a:rPr sz="1500" spc="33" dirty="0">
                <a:latin typeface="Arial" panose="020B0604020202020204" pitchFamily="34" charset="0"/>
                <a:cs typeface="Arial" panose="020B0604020202020204" pitchFamily="34" charset="0"/>
              </a:rPr>
              <a:t>shows</a:t>
            </a:r>
            <a:r>
              <a:rPr sz="1500" spc="-67" dirty="0">
                <a:latin typeface="Arial" panose="020B0604020202020204" pitchFamily="34" charset="0"/>
                <a:cs typeface="Arial" panose="020B0604020202020204" pitchFamily="34" charset="0"/>
              </a:rPr>
              <a:t> </a:t>
            </a:r>
            <a:r>
              <a:rPr sz="1500" spc="7" dirty="0">
                <a:latin typeface="Arial" panose="020B0604020202020204" pitchFamily="34" charset="0"/>
                <a:cs typeface="Arial" panose="020B0604020202020204" pitchFamily="34" charset="0"/>
              </a:rPr>
              <a:t>interest</a:t>
            </a:r>
            <a:r>
              <a:rPr sz="1500" spc="-67" dirty="0">
                <a:latin typeface="Arial" panose="020B0604020202020204" pitchFamily="34" charset="0"/>
                <a:cs typeface="Arial" panose="020B0604020202020204" pitchFamily="34" charset="0"/>
              </a:rPr>
              <a:t> </a:t>
            </a:r>
            <a:r>
              <a:rPr sz="1500" spc="-20" dirty="0">
                <a:latin typeface="Arial" panose="020B0604020202020204" pitchFamily="34" charset="0"/>
                <a:cs typeface="Arial" panose="020B0604020202020204" pitchFamily="34" charset="0"/>
              </a:rPr>
              <a:t>in</a:t>
            </a:r>
            <a:r>
              <a:rPr sz="1500" spc="-67" dirty="0">
                <a:latin typeface="Arial" panose="020B0604020202020204" pitchFamily="34" charset="0"/>
                <a:cs typeface="Arial" panose="020B0604020202020204" pitchFamily="34" charset="0"/>
              </a:rPr>
              <a:t> </a:t>
            </a:r>
            <a:r>
              <a:rPr sz="1500" spc="-13" dirty="0">
                <a:latin typeface="Arial" panose="020B0604020202020204" pitchFamily="34" charset="0"/>
                <a:cs typeface="Arial" panose="020B0604020202020204" pitchFamily="34" charset="0"/>
              </a:rPr>
              <a:t>or</a:t>
            </a:r>
            <a:r>
              <a:rPr sz="1500" spc="-67" dirty="0">
                <a:latin typeface="Arial" panose="020B0604020202020204" pitchFamily="34" charset="0"/>
                <a:cs typeface="Arial" panose="020B0604020202020204" pitchFamily="34" charset="0"/>
              </a:rPr>
              <a:t> </a:t>
            </a:r>
            <a:r>
              <a:rPr sz="1500" spc="73" dirty="0">
                <a:latin typeface="Arial" panose="020B0604020202020204" pitchFamily="34" charset="0"/>
                <a:cs typeface="Arial" panose="020B0604020202020204" pitchFamily="34" charset="0"/>
              </a:rPr>
              <a:t>has</a:t>
            </a:r>
            <a:r>
              <a:rPr sz="1500" spc="-67" dirty="0">
                <a:latin typeface="Arial" panose="020B0604020202020204" pitchFamily="34" charset="0"/>
                <a:cs typeface="Arial" panose="020B0604020202020204" pitchFamily="34" charset="0"/>
              </a:rPr>
              <a:t> </a:t>
            </a:r>
            <a:r>
              <a:rPr sz="1500" spc="33" dirty="0">
                <a:latin typeface="Arial" panose="020B0604020202020204" pitchFamily="34" charset="0"/>
                <a:cs typeface="Arial" panose="020B0604020202020204" pitchFamily="34" charset="0"/>
              </a:rPr>
              <a:t>items</a:t>
            </a:r>
            <a:r>
              <a:rPr sz="1500" spc="-67" dirty="0">
                <a:latin typeface="Arial" panose="020B0604020202020204" pitchFamily="34" charset="0"/>
                <a:cs typeface="Arial" panose="020B0604020202020204" pitchFamily="34" charset="0"/>
              </a:rPr>
              <a:t> </a:t>
            </a:r>
            <a:r>
              <a:rPr sz="1500" spc="13" dirty="0">
                <a:latin typeface="Arial" panose="020B0604020202020204" pitchFamily="34" charset="0"/>
                <a:cs typeface="Arial" panose="020B0604020202020204" pitchFamily="34" charset="0"/>
              </a:rPr>
              <a:t>from</a:t>
            </a:r>
            <a:r>
              <a:rPr sz="1500" spc="-67" dirty="0">
                <a:latin typeface="Arial" panose="020B0604020202020204" pitchFamily="34" charset="0"/>
                <a:cs typeface="Arial" panose="020B0604020202020204" pitchFamily="34" charset="0"/>
              </a:rPr>
              <a:t> </a:t>
            </a:r>
            <a:r>
              <a:rPr sz="1500" spc="47" dirty="0">
                <a:latin typeface="Arial" panose="020B0604020202020204" pitchFamily="34" charset="0"/>
                <a:cs typeface="Arial" panose="020B0604020202020204" pitchFamily="34" charset="0"/>
              </a:rPr>
              <a:t>Set</a:t>
            </a:r>
            <a:r>
              <a:rPr sz="1500" spc="-60" dirty="0">
                <a:latin typeface="Arial" panose="020B0604020202020204" pitchFamily="34" charset="0"/>
                <a:cs typeface="Arial" panose="020B0604020202020204" pitchFamily="34" charset="0"/>
              </a:rPr>
              <a:t> </a:t>
            </a:r>
            <a:r>
              <a:rPr sz="1500" spc="-27" dirty="0">
                <a:latin typeface="Arial" panose="020B0604020202020204" pitchFamily="34" charset="0"/>
                <a:cs typeface="Arial" panose="020B0604020202020204" pitchFamily="34" charset="0"/>
              </a:rPr>
              <a:t>A</a:t>
            </a:r>
            <a:r>
              <a:rPr sz="1500" spc="-67" dirty="0">
                <a:latin typeface="Arial" panose="020B0604020202020204" pitchFamily="34" charset="0"/>
                <a:cs typeface="Arial" panose="020B0604020202020204" pitchFamily="34" charset="0"/>
              </a:rPr>
              <a:t> </a:t>
            </a:r>
            <a:r>
              <a:rPr sz="1500" spc="-20" dirty="0">
                <a:latin typeface="Arial" panose="020B0604020202020204" pitchFamily="34" charset="0"/>
                <a:cs typeface="Arial" panose="020B0604020202020204" pitchFamily="34" charset="0"/>
              </a:rPr>
              <a:t>in</a:t>
            </a:r>
            <a:r>
              <a:rPr sz="1500" spc="-67" dirty="0">
                <a:latin typeface="Arial" panose="020B0604020202020204" pitchFamily="34" charset="0"/>
                <a:cs typeface="Arial" panose="020B0604020202020204" pitchFamily="34" charset="0"/>
              </a:rPr>
              <a:t> </a:t>
            </a:r>
            <a:r>
              <a:rPr sz="1500" spc="-7" dirty="0">
                <a:latin typeface="Arial" panose="020B0604020202020204" pitchFamily="34" charset="0"/>
                <a:cs typeface="Arial" panose="020B0604020202020204" pitchFamily="34" charset="0"/>
              </a:rPr>
              <a:t>their</a:t>
            </a:r>
            <a:r>
              <a:rPr sz="1500" spc="-67" dirty="0">
                <a:latin typeface="Arial" panose="020B0604020202020204" pitchFamily="34" charset="0"/>
                <a:cs typeface="Arial" panose="020B0604020202020204" pitchFamily="34" charset="0"/>
              </a:rPr>
              <a:t> </a:t>
            </a:r>
            <a:r>
              <a:rPr sz="1500" spc="13" dirty="0">
                <a:latin typeface="Arial" panose="020B0604020202020204" pitchFamily="34" charset="0"/>
                <a:cs typeface="Arial" panose="020B0604020202020204" pitchFamily="34" charset="0"/>
              </a:rPr>
              <a:t>cart,</a:t>
            </a:r>
            <a:r>
              <a:rPr sz="1500" spc="-67" dirty="0">
                <a:latin typeface="Arial" panose="020B0604020202020204" pitchFamily="34" charset="0"/>
                <a:cs typeface="Arial" panose="020B0604020202020204" pitchFamily="34" charset="0"/>
              </a:rPr>
              <a:t> </a:t>
            </a:r>
            <a:r>
              <a:rPr sz="1500" spc="40" dirty="0">
                <a:latin typeface="Arial" panose="020B0604020202020204" pitchFamily="34" charset="0"/>
                <a:cs typeface="Arial" panose="020B0604020202020204" pitchFamily="34" charset="0"/>
              </a:rPr>
              <a:t>they</a:t>
            </a:r>
            <a:r>
              <a:rPr sz="1500" spc="-67" dirty="0">
                <a:latin typeface="Arial" panose="020B0604020202020204" pitchFamily="34" charset="0"/>
                <a:cs typeface="Arial" panose="020B0604020202020204" pitchFamily="34" charset="0"/>
              </a:rPr>
              <a:t> </a:t>
            </a:r>
            <a:r>
              <a:rPr sz="1500" spc="-33" dirty="0">
                <a:latin typeface="Arial" panose="020B0604020202020204" pitchFamily="34" charset="0"/>
                <a:cs typeface="Arial" panose="020B0604020202020204" pitchFamily="34" charset="0"/>
              </a:rPr>
              <a:t>will</a:t>
            </a:r>
            <a:r>
              <a:rPr sz="1500" spc="-67" dirty="0">
                <a:latin typeface="Arial" panose="020B0604020202020204" pitchFamily="34" charset="0"/>
                <a:cs typeface="Arial" panose="020B0604020202020204" pitchFamily="34" charset="0"/>
              </a:rPr>
              <a:t> </a:t>
            </a:r>
            <a:r>
              <a:rPr sz="1500" spc="80" dirty="0">
                <a:latin typeface="Arial" panose="020B0604020202020204" pitchFamily="34" charset="0"/>
                <a:cs typeface="Arial" panose="020B0604020202020204" pitchFamily="34" charset="0"/>
              </a:rPr>
              <a:t>be </a:t>
            </a:r>
            <a:r>
              <a:rPr sz="1500" spc="-447" dirty="0">
                <a:latin typeface="Arial" panose="020B0604020202020204" pitchFamily="34" charset="0"/>
                <a:cs typeface="Arial" panose="020B0604020202020204" pitchFamily="34" charset="0"/>
              </a:rPr>
              <a:t> </a:t>
            </a:r>
            <a:r>
              <a:rPr sz="1500" spc="73" dirty="0">
                <a:latin typeface="Arial" panose="020B0604020202020204" pitchFamily="34" charset="0"/>
                <a:cs typeface="Arial" panose="020B0604020202020204" pitchFamily="34" charset="0"/>
              </a:rPr>
              <a:t>recommended</a:t>
            </a:r>
            <a:r>
              <a:rPr sz="1500" spc="-80" dirty="0">
                <a:latin typeface="Arial" panose="020B0604020202020204" pitchFamily="34" charset="0"/>
                <a:cs typeface="Arial" panose="020B0604020202020204" pitchFamily="34" charset="0"/>
              </a:rPr>
              <a:t> </a:t>
            </a:r>
            <a:r>
              <a:rPr sz="1500" spc="33" dirty="0">
                <a:latin typeface="Arial" panose="020B0604020202020204" pitchFamily="34" charset="0"/>
                <a:cs typeface="Arial" panose="020B0604020202020204" pitchFamily="34" charset="0"/>
              </a:rPr>
              <a:t>products</a:t>
            </a:r>
            <a:r>
              <a:rPr sz="1500" spc="-73" dirty="0">
                <a:latin typeface="Arial" panose="020B0604020202020204" pitchFamily="34" charset="0"/>
                <a:cs typeface="Arial" panose="020B0604020202020204" pitchFamily="34" charset="0"/>
              </a:rPr>
              <a:t> </a:t>
            </a:r>
            <a:r>
              <a:rPr sz="1500" spc="13" dirty="0">
                <a:latin typeface="Arial" panose="020B0604020202020204" pitchFamily="34" charset="0"/>
                <a:cs typeface="Arial" panose="020B0604020202020204" pitchFamily="34" charset="0"/>
              </a:rPr>
              <a:t>from</a:t>
            </a:r>
            <a:r>
              <a:rPr sz="1500" spc="-73" dirty="0">
                <a:latin typeface="Arial" panose="020B0604020202020204" pitchFamily="34" charset="0"/>
                <a:cs typeface="Arial" panose="020B0604020202020204" pitchFamily="34" charset="0"/>
              </a:rPr>
              <a:t> </a:t>
            </a:r>
            <a:r>
              <a:rPr sz="1500" spc="47" dirty="0">
                <a:latin typeface="Arial" panose="020B0604020202020204" pitchFamily="34" charset="0"/>
                <a:cs typeface="Arial" panose="020B0604020202020204" pitchFamily="34" charset="0"/>
              </a:rPr>
              <a:t>Set</a:t>
            </a:r>
            <a:r>
              <a:rPr sz="1500" spc="-73" dirty="0">
                <a:latin typeface="Arial" panose="020B0604020202020204" pitchFamily="34" charset="0"/>
                <a:cs typeface="Arial" panose="020B0604020202020204" pitchFamily="34" charset="0"/>
              </a:rPr>
              <a:t> </a:t>
            </a:r>
            <a:r>
              <a:rPr sz="1500" spc="-53" dirty="0">
                <a:latin typeface="Arial" panose="020B0604020202020204" pitchFamily="34" charset="0"/>
                <a:cs typeface="Arial" panose="020B0604020202020204" pitchFamily="34" charset="0"/>
              </a:rPr>
              <a:t>B.</a:t>
            </a:r>
            <a:endParaRPr sz="1500" dirty="0">
              <a:latin typeface="Arial" panose="020B0604020202020204" pitchFamily="34" charset="0"/>
              <a:cs typeface="Arial" panose="020B0604020202020204" pitchFamily="34" charset="0"/>
            </a:endParaRPr>
          </a:p>
          <a:p>
            <a:pPr marL="114297" marR="398770" algn="just"/>
            <a:r>
              <a:rPr sz="1500" b="1" dirty="0">
                <a:latin typeface="Arial" panose="020B0604020202020204" pitchFamily="34" charset="0"/>
                <a:cs typeface="Arial" panose="020B0604020202020204" pitchFamily="34" charset="0"/>
              </a:rPr>
              <a:t>Priority </a:t>
            </a:r>
            <a:r>
              <a:rPr sz="1500" b="1" spc="-7" dirty="0">
                <a:latin typeface="Arial" panose="020B0604020202020204" pitchFamily="34" charset="0"/>
                <a:cs typeface="Arial" panose="020B0604020202020204" pitchFamily="34" charset="0"/>
              </a:rPr>
              <a:t>Order: </a:t>
            </a:r>
            <a:r>
              <a:rPr sz="1500" spc="80" dirty="0">
                <a:latin typeface="Arial" panose="020B0604020202020204" pitchFamily="34" charset="0"/>
                <a:cs typeface="Arial" panose="020B0604020202020204" pitchFamily="34" charset="0"/>
              </a:rPr>
              <a:t>When </a:t>
            </a:r>
            <a:r>
              <a:rPr sz="1500" spc="13" dirty="0">
                <a:latin typeface="Arial" panose="020B0604020202020204" pitchFamily="34" charset="0"/>
                <a:cs typeface="Arial" panose="020B0604020202020204" pitchFamily="34" charset="0"/>
              </a:rPr>
              <a:t>multiple </a:t>
            </a:r>
            <a:r>
              <a:rPr sz="1500" spc="33" dirty="0">
                <a:latin typeface="Arial" panose="020B0604020202020204" pitchFamily="34" charset="0"/>
                <a:cs typeface="Arial" panose="020B0604020202020204" pitchFamily="34" charset="0"/>
              </a:rPr>
              <a:t>products </a:t>
            </a:r>
            <a:r>
              <a:rPr sz="1500" spc="67" dirty="0">
                <a:latin typeface="Arial" panose="020B0604020202020204" pitchFamily="34" charset="0"/>
                <a:cs typeface="Arial" panose="020B0604020202020204" pitchFamily="34" charset="0"/>
              </a:rPr>
              <a:t>(consequents) </a:t>
            </a:r>
            <a:r>
              <a:rPr sz="1500" spc="73" dirty="0">
                <a:latin typeface="Arial" panose="020B0604020202020204" pitchFamily="34" charset="0"/>
                <a:cs typeface="Arial" panose="020B0604020202020204" pitchFamily="34" charset="0"/>
              </a:rPr>
              <a:t>are </a:t>
            </a:r>
            <a:r>
              <a:rPr sz="1500" spc="60" dirty="0">
                <a:latin typeface="Arial" panose="020B0604020202020204" pitchFamily="34" charset="0"/>
                <a:cs typeface="Arial" panose="020B0604020202020204" pitchFamily="34" charset="0"/>
              </a:rPr>
              <a:t>associated </a:t>
            </a:r>
            <a:r>
              <a:rPr sz="1500" dirty="0">
                <a:latin typeface="Arial" panose="020B0604020202020204" pitchFamily="34" charset="0"/>
                <a:cs typeface="Arial" panose="020B0604020202020204" pitchFamily="34" charset="0"/>
              </a:rPr>
              <a:t>with </a:t>
            </a:r>
            <a:r>
              <a:rPr sz="1500" spc="100" dirty="0">
                <a:latin typeface="Arial" panose="020B0604020202020204" pitchFamily="34" charset="0"/>
                <a:cs typeface="Arial" panose="020B0604020202020204" pitchFamily="34" charset="0"/>
              </a:rPr>
              <a:t>an </a:t>
            </a:r>
            <a:r>
              <a:rPr sz="1500" spc="33" dirty="0">
                <a:latin typeface="Arial" panose="020B0604020202020204" pitchFamily="34" charset="0"/>
                <a:cs typeface="Arial" panose="020B0604020202020204" pitchFamily="34" charset="0"/>
              </a:rPr>
              <a:t>item </a:t>
            </a:r>
            <a:r>
              <a:rPr sz="1500" spc="-20" dirty="0">
                <a:latin typeface="Arial" panose="020B0604020202020204" pitchFamily="34" charset="0"/>
                <a:cs typeface="Arial" panose="020B0604020202020204" pitchFamily="34" charset="0"/>
              </a:rPr>
              <a:t>in </a:t>
            </a:r>
            <a:r>
              <a:rPr sz="1500" spc="47" dirty="0">
                <a:latin typeface="Arial" panose="020B0604020202020204" pitchFamily="34" charset="0"/>
                <a:cs typeface="Arial" panose="020B0604020202020204" pitchFamily="34" charset="0"/>
              </a:rPr>
              <a:t>Set </a:t>
            </a:r>
            <a:r>
              <a:rPr sz="1500" spc="-100" dirty="0">
                <a:latin typeface="Arial" panose="020B0604020202020204" pitchFamily="34" charset="0"/>
                <a:cs typeface="Arial" panose="020B0604020202020204" pitchFamily="34" charset="0"/>
              </a:rPr>
              <a:t>A, </a:t>
            </a:r>
            <a:r>
              <a:rPr sz="1500" spc="33" dirty="0">
                <a:latin typeface="Arial" panose="020B0604020202020204" pitchFamily="34" charset="0"/>
                <a:cs typeface="Arial" panose="020B0604020202020204" pitchFamily="34" charset="0"/>
              </a:rPr>
              <a:t>the </a:t>
            </a:r>
            <a:r>
              <a:rPr sz="1500" spc="40" dirty="0">
                <a:latin typeface="Arial" panose="020B0604020202020204" pitchFamily="34" charset="0"/>
                <a:cs typeface="Arial" panose="020B0604020202020204" pitchFamily="34" charset="0"/>
              </a:rPr>
              <a:t> </a:t>
            </a:r>
            <a:r>
              <a:rPr sz="1500" spc="60" dirty="0">
                <a:latin typeface="Arial" panose="020B0604020202020204" pitchFamily="34" charset="0"/>
                <a:cs typeface="Arial" panose="020B0604020202020204" pitchFamily="34" charset="0"/>
              </a:rPr>
              <a:t>recommendation</a:t>
            </a:r>
            <a:r>
              <a:rPr sz="1500" spc="-67" dirty="0">
                <a:latin typeface="Arial" panose="020B0604020202020204" pitchFamily="34" charset="0"/>
                <a:cs typeface="Arial" panose="020B0604020202020204" pitchFamily="34" charset="0"/>
              </a:rPr>
              <a:t> </a:t>
            </a:r>
            <a:r>
              <a:rPr sz="1500" spc="13" dirty="0">
                <a:latin typeface="Arial" panose="020B0604020202020204" pitchFamily="34" charset="0"/>
                <a:cs typeface="Arial" panose="020B0604020202020204" pitchFamily="34" charset="0"/>
              </a:rPr>
              <a:t>order</a:t>
            </a:r>
            <a:r>
              <a:rPr sz="1500" spc="-60" dirty="0">
                <a:latin typeface="Arial" panose="020B0604020202020204" pitchFamily="34" charset="0"/>
                <a:cs typeface="Arial" panose="020B0604020202020204" pitchFamily="34" charset="0"/>
              </a:rPr>
              <a:t> </a:t>
            </a:r>
            <a:r>
              <a:rPr sz="1500" spc="-27" dirty="0">
                <a:latin typeface="Arial" panose="020B0604020202020204" pitchFamily="34" charset="0"/>
                <a:cs typeface="Arial" panose="020B0604020202020204" pitchFamily="34" charset="0"/>
              </a:rPr>
              <a:t>is</a:t>
            </a:r>
            <a:r>
              <a:rPr sz="1500" spc="-60" dirty="0">
                <a:latin typeface="Arial" panose="020B0604020202020204" pitchFamily="34" charset="0"/>
                <a:cs typeface="Arial" panose="020B0604020202020204" pitchFamily="34" charset="0"/>
              </a:rPr>
              <a:t> </a:t>
            </a:r>
            <a:r>
              <a:rPr sz="1500" spc="40" dirty="0">
                <a:latin typeface="Arial" panose="020B0604020202020204" pitchFamily="34" charset="0"/>
                <a:cs typeface="Arial" panose="020B0604020202020204" pitchFamily="34" charset="0"/>
              </a:rPr>
              <a:t>determined</a:t>
            </a:r>
            <a:r>
              <a:rPr sz="1500" spc="-60" dirty="0">
                <a:latin typeface="Arial" panose="020B0604020202020204" pitchFamily="34" charset="0"/>
                <a:cs typeface="Arial" panose="020B0604020202020204" pitchFamily="34" charset="0"/>
              </a:rPr>
              <a:t> </a:t>
            </a:r>
            <a:r>
              <a:rPr sz="1500" spc="60" dirty="0">
                <a:latin typeface="Arial" panose="020B0604020202020204" pitchFamily="34" charset="0"/>
                <a:cs typeface="Arial" panose="020B0604020202020204" pitchFamily="34" charset="0"/>
              </a:rPr>
              <a:t>by</a:t>
            </a:r>
            <a:r>
              <a:rPr sz="1500" spc="-60" dirty="0">
                <a:latin typeface="Arial" panose="020B0604020202020204" pitchFamily="34" charset="0"/>
                <a:cs typeface="Arial" panose="020B0604020202020204" pitchFamily="34" charset="0"/>
              </a:rPr>
              <a:t> </a:t>
            </a:r>
            <a:r>
              <a:rPr sz="1500" spc="33" dirty="0">
                <a:latin typeface="Arial" panose="020B0604020202020204" pitchFamily="34" charset="0"/>
                <a:cs typeface="Arial" panose="020B0604020202020204" pitchFamily="34" charset="0"/>
              </a:rPr>
              <a:t>the</a:t>
            </a:r>
            <a:r>
              <a:rPr sz="1500" spc="-60" dirty="0">
                <a:latin typeface="Arial" panose="020B0604020202020204" pitchFamily="34" charset="0"/>
                <a:cs typeface="Arial" panose="020B0604020202020204" pitchFamily="34" charset="0"/>
              </a:rPr>
              <a:t> </a:t>
            </a:r>
            <a:r>
              <a:rPr sz="1500" spc="-53" dirty="0">
                <a:latin typeface="Arial" panose="020B0604020202020204" pitchFamily="34" charset="0"/>
                <a:cs typeface="Arial" panose="020B0604020202020204" pitchFamily="34" charset="0"/>
              </a:rPr>
              <a:t>lift</a:t>
            </a:r>
            <a:r>
              <a:rPr sz="1500" spc="-60" dirty="0">
                <a:latin typeface="Arial" panose="020B0604020202020204" pitchFamily="34" charset="0"/>
                <a:cs typeface="Arial" panose="020B0604020202020204" pitchFamily="34" charset="0"/>
              </a:rPr>
              <a:t> </a:t>
            </a:r>
            <a:r>
              <a:rPr sz="1500" spc="20" dirty="0">
                <a:latin typeface="Arial" panose="020B0604020202020204" pitchFamily="34" charset="0"/>
                <a:cs typeface="Arial" panose="020B0604020202020204" pitchFamily="34" charset="0"/>
              </a:rPr>
              <a:t>value.</a:t>
            </a:r>
            <a:r>
              <a:rPr sz="1500" spc="-60" dirty="0">
                <a:latin typeface="Arial" panose="020B0604020202020204" pitchFamily="34" charset="0"/>
                <a:cs typeface="Arial" panose="020B0604020202020204" pitchFamily="34" charset="0"/>
              </a:rPr>
              <a:t> </a:t>
            </a:r>
            <a:r>
              <a:rPr sz="1500" spc="-7" dirty="0">
                <a:latin typeface="Arial" panose="020B0604020202020204" pitchFamily="34" charset="0"/>
                <a:cs typeface="Arial" panose="020B0604020202020204" pitchFamily="34" charset="0"/>
              </a:rPr>
              <a:t>The</a:t>
            </a:r>
            <a:r>
              <a:rPr sz="1500" spc="-60" dirty="0">
                <a:latin typeface="Arial" panose="020B0604020202020204" pitchFamily="34" charset="0"/>
                <a:cs typeface="Arial" panose="020B0604020202020204" pitchFamily="34" charset="0"/>
              </a:rPr>
              <a:t> </a:t>
            </a:r>
            <a:r>
              <a:rPr sz="1500" spc="33" dirty="0">
                <a:latin typeface="Arial" panose="020B0604020202020204" pitchFamily="34" charset="0"/>
                <a:cs typeface="Arial" panose="020B0604020202020204" pitchFamily="34" charset="0"/>
              </a:rPr>
              <a:t>product</a:t>
            </a:r>
            <a:r>
              <a:rPr sz="1500" spc="-60" dirty="0">
                <a:latin typeface="Arial" panose="020B0604020202020204" pitchFamily="34" charset="0"/>
                <a:cs typeface="Arial" panose="020B0604020202020204" pitchFamily="34" charset="0"/>
              </a:rPr>
              <a:t> </a:t>
            </a:r>
            <a:r>
              <a:rPr sz="1500" dirty="0">
                <a:latin typeface="Arial" panose="020B0604020202020204" pitchFamily="34" charset="0"/>
                <a:cs typeface="Arial" panose="020B0604020202020204" pitchFamily="34" charset="0"/>
              </a:rPr>
              <a:t>with</a:t>
            </a:r>
            <a:r>
              <a:rPr sz="1500" spc="-60" dirty="0">
                <a:latin typeface="Arial" panose="020B0604020202020204" pitchFamily="34" charset="0"/>
                <a:cs typeface="Arial" panose="020B0604020202020204" pitchFamily="34" charset="0"/>
              </a:rPr>
              <a:t> </a:t>
            </a:r>
            <a:r>
              <a:rPr sz="1500" spc="33" dirty="0">
                <a:latin typeface="Arial" panose="020B0604020202020204" pitchFamily="34" charset="0"/>
                <a:cs typeface="Arial" panose="020B0604020202020204" pitchFamily="34" charset="0"/>
              </a:rPr>
              <a:t>the</a:t>
            </a:r>
            <a:r>
              <a:rPr sz="1500" spc="-60" dirty="0">
                <a:latin typeface="Arial" panose="020B0604020202020204" pitchFamily="34" charset="0"/>
                <a:cs typeface="Arial" panose="020B0604020202020204" pitchFamily="34" charset="0"/>
              </a:rPr>
              <a:t> </a:t>
            </a:r>
            <a:r>
              <a:rPr sz="1500" spc="20" dirty="0">
                <a:latin typeface="Arial" panose="020B0604020202020204" pitchFamily="34" charset="0"/>
                <a:cs typeface="Arial" panose="020B0604020202020204" pitchFamily="34" charset="0"/>
              </a:rPr>
              <a:t>highest</a:t>
            </a:r>
            <a:r>
              <a:rPr sz="1500" spc="-60" dirty="0">
                <a:latin typeface="Arial" panose="020B0604020202020204" pitchFamily="34" charset="0"/>
                <a:cs typeface="Arial" panose="020B0604020202020204" pitchFamily="34" charset="0"/>
              </a:rPr>
              <a:t> </a:t>
            </a:r>
            <a:r>
              <a:rPr sz="1500" spc="-53" dirty="0">
                <a:latin typeface="Arial" panose="020B0604020202020204" pitchFamily="34" charset="0"/>
                <a:cs typeface="Arial" panose="020B0604020202020204" pitchFamily="34" charset="0"/>
              </a:rPr>
              <a:t>lift</a:t>
            </a:r>
            <a:r>
              <a:rPr sz="1500" spc="-60" dirty="0">
                <a:latin typeface="Arial" panose="020B0604020202020204" pitchFamily="34" charset="0"/>
                <a:cs typeface="Arial" panose="020B0604020202020204" pitchFamily="34" charset="0"/>
              </a:rPr>
              <a:t> </a:t>
            </a:r>
            <a:r>
              <a:rPr sz="1500" spc="-27" dirty="0">
                <a:latin typeface="Arial" panose="020B0604020202020204" pitchFamily="34" charset="0"/>
                <a:cs typeface="Arial" panose="020B0604020202020204" pitchFamily="34" charset="0"/>
              </a:rPr>
              <a:t>is</a:t>
            </a:r>
            <a:r>
              <a:rPr sz="1500" spc="-60" dirty="0">
                <a:latin typeface="Arial" panose="020B0604020202020204" pitchFamily="34" charset="0"/>
                <a:cs typeface="Arial" panose="020B0604020202020204" pitchFamily="34" charset="0"/>
              </a:rPr>
              <a:t> </a:t>
            </a:r>
            <a:r>
              <a:rPr sz="1500" spc="73" dirty="0">
                <a:latin typeface="Arial" panose="020B0604020202020204" pitchFamily="34" charset="0"/>
                <a:cs typeface="Arial" panose="020B0604020202020204" pitchFamily="34" charset="0"/>
              </a:rPr>
              <a:t>recommended </a:t>
            </a:r>
            <a:r>
              <a:rPr sz="1500" spc="-447" dirty="0">
                <a:latin typeface="Arial" panose="020B0604020202020204" pitchFamily="34" charset="0"/>
                <a:cs typeface="Arial" panose="020B0604020202020204" pitchFamily="34" charset="0"/>
              </a:rPr>
              <a:t> </a:t>
            </a:r>
            <a:r>
              <a:rPr sz="1500" spc="-60" dirty="0">
                <a:latin typeface="Arial" panose="020B0604020202020204" pitchFamily="34" charset="0"/>
                <a:cs typeface="Arial" panose="020B0604020202020204" pitchFamily="34" charset="0"/>
              </a:rPr>
              <a:t>first,</a:t>
            </a:r>
            <a:r>
              <a:rPr sz="1500" spc="-80" dirty="0">
                <a:latin typeface="Arial" panose="020B0604020202020204" pitchFamily="34" charset="0"/>
                <a:cs typeface="Arial" panose="020B0604020202020204" pitchFamily="34" charset="0"/>
              </a:rPr>
              <a:t> </a:t>
            </a:r>
            <a:r>
              <a:rPr sz="1500" spc="13" dirty="0">
                <a:latin typeface="Arial" panose="020B0604020202020204" pitchFamily="34" charset="0"/>
                <a:cs typeface="Arial" panose="020B0604020202020204" pitchFamily="34" charset="0"/>
              </a:rPr>
              <a:t>followed</a:t>
            </a:r>
            <a:r>
              <a:rPr sz="1500" spc="-73" dirty="0">
                <a:latin typeface="Arial" panose="020B0604020202020204" pitchFamily="34" charset="0"/>
                <a:cs typeface="Arial" panose="020B0604020202020204" pitchFamily="34" charset="0"/>
              </a:rPr>
              <a:t> </a:t>
            </a:r>
            <a:r>
              <a:rPr sz="1500" spc="60" dirty="0">
                <a:latin typeface="Arial" panose="020B0604020202020204" pitchFamily="34" charset="0"/>
                <a:cs typeface="Arial" panose="020B0604020202020204" pitchFamily="34" charset="0"/>
              </a:rPr>
              <a:t>by</a:t>
            </a:r>
            <a:r>
              <a:rPr sz="1500" spc="-73" dirty="0">
                <a:latin typeface="Arial" panose="020B0604020202020204" pitchFamily="34" charset="0"/>
                <a:cs typeface="Arial" panose="020B0604020202020204" pitchFamily="34" charset="0"/>
              </a:rPr>
              <a:t> </a:t>
            </a:r>
            <a:r>
              <a:rPr sz="1500" spc="-13" dirty="0">
                <a:latin typeface="Arial" panose="020B0604020202020204" pitchFamily="34" charset="0"/>
                <a:cs typeface="Arial" panose="020B0604020202020204" pitchFamily="34" charset="0"/>
              </a:rPr>
              <a:t>others.</a:t>
            </a:r>
            <a:endParaRPr sz="1500" dirty="0">
              <a:latin typeface="Arial" panose="020B0604020202020204" pitchFamily="34" charset="0"/>
              <a:cs typeface="Arial" panose="020B0604020202020204" pitchFamily="34" charset="0"/>
            </a:endParaRPr>
          </a:p>
          <a:p>
            <a:pPr marL="114297" algn="just"/>
            <a:r>
              <a:rPr sz="1500" b="1" spc="7" dirty="0">
                <a:latin typeface="Arial" panose="020B0604020202020204" pitchFamily="34" charset="0"/>
                <a:cs typeface="Arial" panose="020B0604020202020204" pitchFamily="34" charset="0"/>
              </a:rPr>
              <a:t>Example</a:t>
            </a:r>
            <a:r>
              <a:rPr sz="1500" spc="7" dirty="0">
                <a:latin typeface="Arial" panose="020B0604020202020204" pitchFamily="34" charset="0"/>
                <a:cs typeface="Arial" panose="020B0604020202020204" pitchFamily="34" charset="0"/>
              </a:rPr>
              <a:t>:</a:t>
            </a:r>
            <a:r>
              <a:rPr sz="1500" spc="-67" dirty="0">
                <a:latin typeface="Arial" panose="020B0604020202020204" pitchFamily="34" charset="0"/>
                <a:cs typeface="Arial" panose="020B0604020202020204" pitchFamily="34" charset="0"/>
              </a:rPr>
              <a:t> </a:t>
            </a:r>
            <a:r>
              <a:rPr sz="1500" spc="-7" dirty="0">
                <a:latin typeface="Arial" panose="020B0604020202020204" pitchFamily="34" charset="0"/>
                <a:cs typeface="Arial" panose="020B0604020202020204" pitchFamily="34" charset="0"/>
              </a:rPr>
              <a:t>As</a:t>
            </a:r>
            <a:r>
              <a:rPr sz="1500" spc="-67" dirty="0">
                <a:latin typeface="Arial" panose="020B0604020202020204" pitchFamily="34" charset="0"/>
                <a:cs typeface="Arial" panose="020B0604020202020204" pitchFamily="34" charset="0"/>
              </a:rPr>
              <a:t> </a:t>
            </a:r>
            <a:r>
              <a:rPr sz="1500" spc="100" dirty="0">
                <a:latin typeface="Arial" panose="020B0604020202020204" pitchFamily="34" charset="0"/>
                <a:cs typeface="Arial" panose="020B0604020202020204" pitchFamily="34" charset="0"/>
              </a:rPr>
              <a:t>an</a:t>
            </a:r>
            <a:r>
              <a:rPr sz="1500" spc="-67" dirty="0">
                <a:latin typeface="Arial" panose="020B0604020202020204" pitchFamily="34" charset="0"/>
                <a:cs typeface="Arial" panose="020B0604020202020204" pitchFamily="34" charset="0"/>
              </a:rPr>
              <a:t> </a:t>
            </a:r>
            <a:r>
              <a:rPr sz="1500" spc="-20" dirty="0">
                <a:latin typeface="Arial" panose="020B0604020202020204" pitchFamily="34" charset="0"/>
                <a:cs typeface="Arial" panose="020B0604020202020204" pitchFamily="34" charset="0"/>
              </a:rPr>
              <a:t>illustration,</a:t>
            </a:r>
            <a:r>
              <a:rPr sz="1500" spc="-67" dirty="0">
                <a:latin typeface="Arial" panose="020B0604020202020204" pitchFamily="34" charset="0"/>
                <a:cs typeface="Arial" panose="020B0604020202020204" pitchFamily="34" charset="0"/>
              </a:rPr>
              <a:t> </a:t>
            </a:r>
            <a:r>
              <a:rPr sz="1500" spc="33" dirty="0">
                <a:latin typeface="Arial" panose="020B0604020202020204" pitchFamily="34" charset="0"/>
                <a:cs typeface="Arial" panose="020B0604020202020204" pitchFamily="34" charset="0"/>
              </a:rPr>
              <a:t>consider</a:t>
            </a:r>
            <a:r>
              <a:rPr sz="1500" spc="-67" dirty="0">
                <a:latin typeface="Arial" panose="020B0604020202020204" pitchFamily="34" charset="0"/>
                <a:cs typeface="Arial" panose="020B0604020202020204" pitchFamily="34" charset="0"/>
              </a:rPr>
              <a:t> </a:t>
            </a:r>
            <a:r>
              <a:rPr sz="1500" spc="33" dirty="0">
                <a:latin typeface="Arial" panose="020B0604020202020204" pitchFamily="34" charset="0"/>
                <a:cs typeface="Arial" panose="020B0604020202020204" pitchFamily="34" charset="0"/>
              </a:rPr>
              <a:t>the</a:t>
            </a:r>
            <a:r>
              <a:rPr sz="1500" spc="-67" dirty="0">
                <a:latin typeface="Arial" panose="020B0604020202020204" pitchFamily="34" charset="0"/>
                <a:cs typeface="Arial" panose="020B0604020202020204" pitchFamily="34" charset="0"/>
              </a:rPr>
              <a:t> </a:t>
            </a:r>
            <a:r>
              <a:rPr sz="1500" spc="40" dirty="0">
                <a:latin typeface="Arial" panose="020B0604020202020204" pitchFamily="34" charset="0"/>
                <a:cs typeface="Arial" panose="020B0604020202020204" pitchFamily="34" charset="0"/>
              </a:rPr>
              <a:t>association</a:t>
            </a:r>
            <a:r>
              <a:rPr sz="1500" spc="-60" dirty="0">
                <a:latin typeface="Arial" panose="020B0604020202020204" pitchFamily="34" charset="0"/>
                <a:cs typeface="Arial" panose="020B0604020202020204" pitchFamily="34" charset="0"/>
              </a:rPr>
              <a:t> </a:t>
            </a:r>
            <a:r>
              <a:rPr sz="1500" dirty="0">
                <a:latin typeface="Arial" panose="020B0604020202020204" pitchFamily="34" charset="0"/>
                <a:cs typeface="Arial" panose="020B0604020202020204" pitchFamily="34" charset="0"/>
              </a:rPr>
              <a:t>rules</a:t>
            </a:r>
            <a:r>
              <a:rPr sz="1500" spc="-67" dirty="0">
                <a:latin typeface="Arial" panose="020B0604020202020204" pitchFamily="34" charset="0"/>
                <a:cs typeface="Arial" panose="020B0604020202020204" pitchFamily="34" charset="0"/>
              </a:rPr>
              <a:t> </a:t>
            </a:r>
            <a:r>
              <a:rPr sz="1500" spc="27" dirty="0">
                <a:latin typeface="Arial" panose="020B0604020202020204" pitchFamily="34" charset="0"/>
                <a:cs typeface="Arial" panose="020B0604020202020204" pitchFamily="34" charset="0"/>
              </a:rPr>
              <a:t>pertaining</a:t>
            </a:r>
            <a:r>
              <a:rPr sz="1500" spc="-67" dirty="0">
                <a:latin typeface="Arial" panose="020B0604020202020204" pitchFamily="34" charset="0"/>
                <a:cs typeface="Arial" panose="020B0604020202020204" pitchFamily="34" charset="0"/>
              </a:rPr>
              <a:t> </a:t>
            </a:r>
            <a:r>
              <a:rPr sz="1500" spc="7" dirty="0">
                <a:latin typeface="Arial" panose="020B0604020202020204" pitchFamily="34" charset="0"/>
                <a:cs typeface="Arial" panose="020B0604020202020204" pitchFamily="34" charset="0"/>
              </a:rPr>
              <a:t>to</a:t>
            </a:r>
            <a:r>
              <a:rPr sz="1500" spc="-67" dirty="0">
                <a:latin typeface="Arial" panose="020B0604020202020204" pitchFamily="34" charset="0"/>
                <a:cs typeface="Arial" panose="020B0604020202020204" pitchFamily="34" charset="0"/>
              </a:rPr>
              <a:t> </a:t>
            </a:r>
            <a:r>
              <a:rPr sz="1500" dirty="0">
                <a:latin typeface="Arial" panose="020B0604020202020204" pitchFamily="34" charset="0"/>
                <a:cs typeface="Arial" panose="020B0604020202020204" pitchFamily="34" charset="0"/>
              </a:rPr>
              <a:t>Yogurt</a:t>
            </a:r>
          </a:p>
        </p:txBody>
      </p:sp>
      <p:sp>
        <p:nvSpPr>
          <p:cNvPr id="4" name="object 4"/>
          <p:cNvSpPr txBox="1"/>
          <p:nvPr/>
        </p:nvSpPr>
        <p:spPr>
          <a:xfrm>
            <a:off x="8192000" y="3650866"/>
            <a:ext cx="3721947" cy="1616682"/>
          </a:xfrm>
          <a:prstGeom prst="rect">
            <a:avLst/>
          </a:prstGeom>
          <a:solidFill>
            <a:srgbClr val="1975D1">
              <a:alpha val="4429"/>
            </a:srgbClr>
          </a:solidFill>
        </p:spPr>
        <p:txBody>
          <a:bodyPr vert="horz" wrap="square" lIns="0" tIns="107527" rIns="0" bIns="0" rtlCol="0">
            <a:spAutoFit/>
          </a:bodyPr>
          <a:lstStyle/>
          <a:p>
            <a:pPr marL="495288" marR="103291" indent="-298865" algn="just">
              <a:spcBef>
                <a:spcPts val="847"/>
              </a:spcBef>
              <a:buChar char="•"/>
              <a:tabLst>
                <a:tab pos="494441" algn="l"/>
                <a:tab pos="495288" algn="l"/>
              </a:tabLst>
            </a:pPr>
            <a:r>
              <a:rPr sz="1400" spc="-60" dirty="0">
                <a:latin typeface="Arial" panose="020B0604020202020204" pitchFamily="34" charset="0"/>
                <a:cs typeface="Arial" panose="020B0604020202020204" pitchFamily="34" charset="0"/>
              </a:rPr>
              <a:t>If </a:t>
            </a:r>
            <a:r>
              <a:rPr sz="1400" spc="160" dirty="0">
                <a:latin typeface="Arial" panose="020B0604020202020204" pitchFamily="34" charset="0"/>
                <a:cs typeface="Arial" panose="020B0604020202020204" pitchFamily="34" charset="0"/>
              </a:rPr>
              <a:t>a </a:t>
            </a:r>
            <a:r>
              <a:rPr sz="1400" spc="40" dirty="0">
                <a:latin typeface="Arial" panose="020B0604020202020204" pitchFamily="34" charset="0"/>
                <a:cs typeface="Arial" panose="020B0604020202020204" pitchFamily="34" charset="0"/>
              </a:rPr>
              <a:t>customer </a:t>
            </a:r>
            <a:r>
              <a:rPr sz="1400" spc="47" dirty="0">
                <a:latin typeface="Arial" panose="020B0604020202020204" pitchFamily="34" charset="0"/>
                <a:cs typeface="Arial" panose="020B0604020202020204" pitchFamily="34" charset="0"/>
              </a:rPr>
              <a:t>purchases </a:t>
            </a:r>
            <a:r>
              <a:rPr sz="1400" spc="-27" dirty="0">
                <a:latin typeface="Arial" panose="020B0604020202020204" pitchFamily="34" charset="0"/>
                <a:cs typeface="Arial" panose="020B0604020202020204" pitchFamily="34" charset="0"/>
              </a:rPr>
              <a:t>Yogurt, </a:t>
            </a:r>
            <a:r>
              <a:rPr sz="1400" spc="27" dirty="0">
                <a:latin typeface="Arial" panose="020B0604020202020204" pitchFamily="34" charset="0"/>
                <a:cs typeface="Arial" panose="020B0604020202020204" pitchFamily="34" charset="0"/>
              </a:rPr>
              <a:t>the </a:t>
            </a:r>
            <a:r>
              <a:rPr sz="1400" spc="-407" dirty="0">
                <a:latin typeface="Arial" panose="020B0604020202020204" pitchFamily="34" charset="0"/>
                <a:cs typeface="Arial" panose="020B0604020202020204" pitchFamily="34" charset="0"/>
              </a:rPr>
              <a:t> </a:t>
            </a:r>
            <a:r>
              <a:rPr sz="1400" spc="-33" dirty="0">
                <a:latin typeface="Arial" panose="020B0604020202020204" pitchFamily="34" charset="0"/>
                <a:cs typeface="Arial" panose="020B0604020202020204" pitchFamily="34" charset="0"/>
              </a:rPr>
              <a:t>first</a:t>
            </a:r>
            <a:r>
              <a:rPr sz="1400" spc="20" dirty="0">
                <a:latin typeface="Arial" panose="020B0604020202020204" pitchFamily="34" charset="0"/>
                <a:cs typeface="Arial" panose="020B0604020202020204" pitchFamily="34" charset="0"/>
              </a:rPr>
              <a:t> </a:t>
            </a:r>
            <a:r>
              <a:rPr sz="1400" spc="53" dirty="0">
                <a:latin typeface="Arial" panose="020B0604020202020204" pitchFamily="34" charset="0"/>
                <a:cs typeface="Arial" panose="020B0604020202020204" pitchFamily="34" charset="0"/>
              </a:rPr>
              <a:t>recommendation</a:t>
            </a:r>
            <a:r>
              <a:rPr sz="1400" spc="27" dirty="0">
                <a:latin typeface="Arial" panose="020B0604020202020204" pitchFamily="34" charset="0"/>
                <a:cs typeface="Arial" panose="020B0604020202020204" pitchFamily="34" charset="0"/>
              </a:rPr>
              <a:t> </a:t>
            </a:r>
            <a:r>
              <a:rPr sz="1400" spc="-27" dirty="0">
                <a:latin typeface="Arial" panose="020B0604020202020204" pitchFamily="34" charset="0"/>
                <a:cs typeface="Arial" panose="020B0604020202020204" pitchFamily="34" charset="0"/>
              </a:rPr>
              <a:t>will</a:t>
            </a:r>
            <a:r>
              <a:rPr sz="1400" spc="27" dirty="0">
                <a:latin typeface="Arial" panose="020B0604020202020204" pitchFamily="34" charset="0"/>
                <a:cs typeface="Arial" panose="020B0604020202020204" pitchFamily="34" charset="0"/>
              </a:rPr>
              <a:t> </a:t>
            </a:r>
            <a:r>
              <a:rPr sz="1400" spc="67" dirty="0">
                <a:latin typeface="Arial" panose="020B0604020202020204" pitchFamily="34" charset="0"/>
                <a:cs typeface="Arial" panose="020B0604020202020204" pitchFamily="34" charset="0"/>
              </a:rPr>
              <a:t>be</a:t>
            </a:r>
            <a:r>
              <a:rPr sz="1400" spc="27" dirty="0">
                <a:latin typeface="Arial" panose="020B0604020202020204" pitchFamily="34" charset="0"/>
                <a:cs typeface="Arial" panose="020B0604020202020204" pitchFamily="34" charset="0"/>
              </a:rPr>
              <a:t> </a:t>
            </a:r>
            <a:r>
              <a:rPr sz="1400" spc="-13" dirty="0">
                <a:latin typeface="Arial" panose="020B0604020202020204" pitchFamily="34" charset="0"/>
                <a:cs typeface="Arial" panose="020B0604020202020204" pitchFamily="34" charset="0"/>
              </a:rPr>
              <a:t>of </a:t>
            </a:r>
            <a:r>
              <a:rPr sz="1400" spc="-7" dirty="0">
                <a:latin typeface="Arial" panose="020B0604020202020204" pitchFamily="34" charset="0"/>
                <a:cs typeface="Arial" panose="020B0604020202020204" pitchFamily="34" charset="0"/>
              </a:rPr>
              <a:t> </a:t>
            </a:r>
            <a:r>
              <a:rPr sz="1400" spc="93" dirty="0">
                <a:latin typeface="Arial" panose="020B0604020202020204" pitchFamily="34" charset="0"/>
                <a:cs typeface="Arial" panose="020B0604020202020204" pitchFamily="34" charset="0"/>
              </a:rPr>
              <a:t>Juice</a:t>
            </a:r>
            <a:r>
              <a:rPr sz="1400" spc="-67" dirty="0">
                <a:latin typeface="Arial" panose="020B0604020202020204" pitchFamily="34" charset="0"/>
                <a:cs typeface="Arial" panose="020B0604020202020204" pitchFamily="34" charset="0"/>
              </a:rPr>
              <a:t> </a:t>
            </a:r>
            <a:r>
              <a:rPr sz="1400" spc="87" dirty="0">
                <a:latin typeface="Arial" panose="020B0604020202020204" pitchFamily="34" charset="0"/>
                <a:cs typeface="Arial" panose="020B0604020202020204" pitchFamily="34" charset="0"/>
              </a:rPr>
              <a:t>as</a:t>
            </a:r>
            <a:r>
              <a:rPr sz="1400" spc="-67" dirty="0">
                <a:latin typeface="Arial" panose="020B0604020202020204" pitchFamily="34" charset="0"/>
                <a:cs typeface="Arial" panose="020B0604020202020204" pitchFamily="34" charset="0"/>
              </a:rPr>
              <a:t> </a:t>
            </a:r>
            <a:r>
              <a:rPr sz="1400" spc="-40" dirty="0">
                <a:latin typeface="Arial" panose="020B0604020202020204" pitchFamily="34" charset="0"/>
                <a:cs typeface="Arial" panose="020B0604020202020204" pitchFamily="34" charset="0"/>
              </a:rPr>
              <a:t>it</a:t>
            </a:r>
            <a:r>
              <a:rPr sz="1400" spc="-67" dirty="0">
                <a:latin typeface="Arial" panose="020B0604020202020204" pitchFamily="34" charset="0"/>
                <a:cs typeface="Arial" panose="020B0604020202020204" pitchFamily="34" charset="0"/>
              </a:rPr>
              <a:t> </a:t>
            </a:r>
            <a:r>
              <a:rPr sz="1400" spc="67" dirty="0">
                <a:latin typeface="Arial" panose="020B0604020202020204" pitchFamily="34" charset="0"/>
                <a:cs typeface="Arial" panose="020B0604020202020204" pitchFamily="34" charset="0"/>
              </a:rPr>
              <a:t>has</a:t>
            </a:r>
            <a:r>
              <a:rPr sz="1400" spc="-67" dirty="0">
                <a:latin typeface="Arial" panose="020B0604020202020204" pitchFamily="34" charset="0"/>
                <a:cs typeface="Arial" panose="020B0604020202020204" pitchFamily="34" charset="0"/>
              </a:rPr>
              <a:t> </a:t>
            </a:r>
            <a:r>
              <a:rPr sz="1400" spc="160" dirty="0">
                <a:latin typeface="Arial" panose="020B0604020202020204" pitchFamily="34" charset="0"/>
                <a:cs typeface="Arial" panose="020B0604020202020204" pitchFamily="34" charset="0"/>
              </a:rPr>
              <a:t>a</a:t>
            </a:r>
            <a:r>
              <a:rPr sz="1400" spc="-67" dirty="0">
                <a:latin typeface="Arial" panose="020B0604020202020204" pitchFamily="34" charset="0"/>
                <a:cs typeface="Arial" panose="020B0604020202020204" pitchFamily="34" charset="0"/>
              </a:rPr>
              <a:t> </a:t>
            </a:r>
            <a:r>
              <a:rPr sz="1400" spc="13" dirty="0">
                <a:latin typeface="Arial" panose="020B0604020202020204" pitchFamily="34" charset="0"/>
                <a:cs typeface="Arial" panose="020B0604020202020204" pitchFamily="34" charset="0"/>
              </a:rPr>
              <a:t>higher</a:t>
            </a:r>
            <a:r>
              <a:rPr sz="1400" spc="-67" dirty="0">
                <a:latin typeface="Arial" panose="020B0604020202020204" pitchFamily="34" charset="0"/>
                <a:cs typeface="Arial" panose="020B0604020202020204" pitchFamily="34" charset="0"/>
              </a:rPr>
              <a:t> </a:t>
            </a:r>
            <a:r>
              <a:rPr sz="1400" spc="13" dirty="0">
                <a:latin typeface="Arial" panose="020B0604020202020204" pitchFamily="34" charset="0"/>
                <a:cs typeface="Arial" panose="020B0604020202020204" pitchFamily="34" charset="0"/>
              </a:rPr>
              <a:t>probability</a:t>
            </a:r>
            <a:r>
              <a:rPr sz="1400" spc="-67" dirty="0">
                <a:latin typeface="Arial" panose="020B0604020202020204" pitchFamily="34" charset="0"/>
                <a:cs typeface="Arial" panose="020B0604020202020204" pitchFamily="34" charset="0"/>
              </a:rPr>
              <a:t> </a:t>
            </a:r>
            <a:r>
              <a:rPr sz="1400" spc="-13" dirty="0">
                <a:latin typeface="Arial" panose="020B0604020202020204" pitchFamily="34" charset="0"/>
                <a:cs typeface="Arial" panose="020B0604020202020204" pitchFamily="34" charset="0"/>
              </a:rPr>
              <a:t>of  </a:t>
            </a:r>
            <a:r>
              <a:rPr sz="1400" spc="33" dirty="0">
                <a:latin typeface="Arial" panose="020B0604020202020204" pitchFamily="34" charset="0"/>
                <a:cs typeface="Arial" panose="020B0604020202020204" pitchFamily="34" charset="0"/>
              </a:rPr>
              <a:t>being </a:t>
            </a:r>
            <a:r>
              <a:rPr sz="1400" spc="53" dirty="0">
                <a:latin typeface="Arial" panose="020B0604020202020204" pitchFamily="34" charset="0"/>
                <a:cs typeface="Arial" panose="020B0604020202020204" pitchFamily="34" charset="0"/>
              </a:rPr>
              <a:t>purchased </a:t>
            </a:r>
            <a:r>
              <a:rPr sz="1400" spc="47" dirty="0">
                <a:latin typeface="Arial" panose="020B0604020202020204" pitchFamily="34" charset="0"/>
                <a:cs typeface="Arial" panose="020B0604020202020204" pitchFamily="34" charset="0"/>
              </a:rPr>
              <a:t>along </a:t>
            </a:r>
            <a:r>
              <a:rPr sz="1400" dirty="0">
                <a:latin typeface="Arial" panose="020B0604020202020204" pitchFamily="34" charset="0"/>
                <a:cs typeface="Arial" panose="020B0604020202020204" pitchFamily="34" charset="0"/>
              </a:rPr>
              <a:t>with </a:t>
            </a:r>
            <a:r>
              <a:rPr sz="1400" spc="93" dirty="0">
                <a:latin typeface="Arial" panose="020B0604020202020204" pitchFamily="34" charset="0"/>
                <a:cs typeface="Arial" panose="020B0604020202020204" pitchFamily="34" charset="0"/>
              </a:rPr>
              <a:t>Juice </a:t>
            </a:r>
            <a:r>
              <a:rPr sz="1400" spc="100" dirty="0">
                <a:latin typeface="Arial" panose="020B0604020202020204" pitchFamily="34" charset="0"/>
                <a:cs typeface="Arial" panose="020B0604020202020204" pitchFamily="34" charset="0"/>
              </a:rPr>
              <a:t> </a:t>
            </a:r>
            <a:r>
              <a:rPr sz="1400" spc="73" dirty="0">
                <a:latin typeface="Arial" panose="020B0604020202020204" pitchFamily="34" charset="0"/>
                <a:cs typeface="Arial" panose="020B0604020202020204" pitchFamily="34" charset="0"/>
              </a:rPr>
              <a:t>based</a:t>
            </a:r>
            <a:r>
              <a:rPr sz="1400" spc="-73" dirty="0">
                <a:latin typeface="Arial" panose="020B0604020202020204" pitchFamily="34" charset="0"/>
                <a:cs typeface="Arial" panose="020B0604020202020204" pitchFamily="34" charset="0"/>
              </a:rPr>
              <a:t> </a:t>
            </a:r>
            <a:r>
              <a:rPr sz="1400" spc="27" dirty="0">
                <a:latin typeface="Arial" panose="020B0604020202020204" pitchFamily="34" charset="0"/>
                <a:cs typeface="Arial" panose="020B0604020202020204" pitchFamily="34" charset="0"/>
              </a:rPr>
              <a:t>on</a:t>
            </a:r>
            <a:r>
              <a:rPr sz="1400" spc="-67" dirty="0">
                <a:latin typeface="Arial" panose="020B0604020202020204" pitchFamily="34" charset="0"/>
                <a:cs typeface="Arial" panose="020B0604020202020204" pitchFamily="34" charset="0"/>
              </a:rPr>
              <a:t> </a:t>
            </a:r>
            <a:r>
              <a:rPr sz="1400" spc="53" dirty="0">
                <a:latin typeface="Arial" panose="020B0604020202020204" pitchFamily="34" charset="0"/>
                <a:cs typeface="Arial" panose="020B0604020202020204" pitchFamily="34" charset="0"/>
              </a:rPr>
              <a:t>past</a:t>
            </a:r>
            <a:r>
              <a:rPr sz="1400" spc="-73" dirty="0">
                <a:latin typeface="Arial" panose="020B0604020202020204" pitchFamily="34" charset="0"/>
                <a:cs typeface="Arial" panose="020B0604020202020204" pitchFamily="34" charset="0"/>
              </a:rPr>
              <a:t> </a:t>
            </a:r>
            <a:r>
              <a:rPr sz="1400" spc="93" dirty="0">
                <a:latin typeface="Arial" panose="020B0604020202020204" pitchFamily="34" charset="0"/>
                <a:cs typeface="Arial" panose="020B0604020202020204" pitchFamily="34" charset="0"/>
              </a:rPr>
              <a:t>data</a:t>
            </a:r>
            <a:r>
              <a:rPr sz="1400" spc="-67" dirty="0">
                <a:latin typeface="Arial" panose="020B0604020202020204" pitchFamily="34" charset="0"/>
                <a:cs typeface="Arial" panose="020B0604020202020204" pitchFamily="34" charset="0"/>
              </a:rPr>
              <a:t> </a:t>
            </a:r>
            <a:r>
              <a:rPr sz="1400" spc="33" dirty="0">
                <a:latin typeface="Arial" panose="020B0604020202020204" pitchFamily="34" charset="0"/>
                <a:cs typeface="Arial" panose="020B0604020202020204" pitchFamily="34" charset="0"/>
              </a:rPr>
              <a:t>(higher</a:t>
            </a:r>
            <a:r>
              <a:rPr sz="1400" spc="-67" dirty="0">
                <a:latin typeface="Arial" panose="020B0604020202020204" pitchFamily="34" charset="0"/>
                <a:cs typeface="Arial" panose="020B0604020202020204" pitchFamily="34" charset="0"/>
              </a:rPr>
              <a:t> </a:t>
            </a:r>
            <a:r>
              <a:rPr sz="1400" spc="-27" dirty="0">
                <a:latin typeface="Arial" panose="020B0604020202020204" pitchFamily="34" charset="0"/>
                <a:cs typeface="Arial" panose="020B0604020202020204" pitchFamily="34" charset="0"/>
              </a:rPr>
              <a:t>lift).</a:t>
            </a:r>
            <a:endParaRPr sz="1400" dirty="0">
              <a:latin typeface="Arial" panose="020B0604020202020204" pitchFamily="34" charset="0"/>
              <a:cs typeface="Arial" panose="020B0604020202020204" pitchFamily="34" charset="0"/>
            </a:endParaRPr>
          </a:p>
          <a:p>
            <a:pPr marL="495288" marR="493594" indent="-298865" algn="just">
              <a:buChar char="•"/>
              <a:tabLst>
                <a:tab pos="494441" algn="l"/>
                <a:tab pos="495288" algn="l"/>
              </a:tabLst>
            </a:pPr>
            <a:r>
              <a:rPr sz="1400" dirty="0">
                <a:latin typeface="Arial" panose="020B0604020202020204" pitchFamily="34" charset="0"/>
                <a:cs typeface="Arial" panose="020B0604020202020204" pitchFamily="34" charset="0"/>
              </a:rPr>
              <a:t>Then</a:t>
            </a:r>
            <a:r>
              <a:rPr sz="1400" spc="-67" dirty="0">
                <a:latin typeface="Arial" panose="020B0604020202020204" pitchFamily="34" charset="0"/>
                <a:cs typeface="Arial" panose="020B0604020202020204" pitchFamily="34" charset="0"/>
              </a:rPr>
              <a:t> </a:t>
            </a:r>
            <a:r>
              <a:rPr sz="1400" spc="20" dirty="0">
                <a:latin typeface="Arial" panose="020B0604020202020204" pitchFamily="34" charset="0"/>
                <a:cs typeface="Arial" panose="020B0604020202020204" pitchFamily="34" charset="0"/>
              </a:rPr>
              <a:t>Aluminum</a:t>
            </a:r>
            <a:r>
              <a:rPr sz="1400" spc="-67" dirty="0">
                <a:latin typeface="Arial" panose="020B0604020202020204" pitchFamily="34" charset="0"/>
                <a:cs typeface="Arial" panose="020B0604020202020204" pitchFamily="34" charset="0"/>
              </a:rPr>
              <a:t> </a:t>
            </a:r>
            <a:r>
              <a:rPr sz="1400" spc="-60" dirty="0">
                <a:latin typeface="Arial" panose="020B0604020202020204" pitchFamily="34" charset="0"/>
                <a:cs typeface="Arial" panose="020B0604020202020204" pitchFamily="34" charset="0"/>
              </a:rPr>
              <a:t>Foil,</a:t>
            </a:r>
            <a:r>
              <a:rPr sz="1400" spc="-67" dirty="0">
                <a:latin typeface="Arial" panose="020B0604020202020204" pitchFamily="34" charset="0"/>
                <a:cs typeface="Arial" panose="020B0604020202020204" pitchFamily="34" charset="0"/>
              </a:rPr>
              <a:t> </a:t>
            </a:r>
            <a:r>
              <a:rPr sz="1400" spc="27" dirty="0">
                <a:latin typeface="Arial" panose="020B0604020202020204" pitchFamily="34" charset="0"/>
                <a:cs typeface="Arial" panose="020B0604020202020204" pitchFamily="34" charset="0"/>
              </a:rPr>
              <a:t>Eggs</a:t>
            </a:r>
            <a:r>
              <a:rPr sz="1400" spc="-67" dirty="0">
                <a:latin typeface="Arial" panose="020B0604020202020204" pitchFamily="34" charset="0"/>
                <a:cs typeface="Arial" panose="020B0604020202020204" pitchFamily="34" charset="0"/>
              </a:rPr>
              <a:t> </a:t>
            </a:r>
            <a:r>
              <a:rPr sz="1400" spc="-20" dirty="0">
                <a:latin typeface="Arial" panose="020B0604020202020204" pitchFamily="34" charset="0"/>
                <a:cs typeface="Arial" panose="020B0604020202020204" pitchFamily="34" charset="0"/>
              </a:rPr>
              <a:t>in</a:t>
            </a:r>
            <a:r>
              <a:rPr sz="1400" spc="-67" dirty="0">
                <a:latin typeface="Arial" panose="020B0604020202020204" pitchFamily="34" charset="0"/>
                <a:cs typeface="Arial" panose="020B0604020202020204" pitchFamily="34" charset="0"/>
              </a:rPr>
              <a:t> </a:t>
            </a:r>
            <a:r>
              <a:rPr sz="1400" spc="33" dirty="0">
                <a:latin typeface="Arial" panose="020B0604020202020204" pitchFamily="34" charset="0"/>
                <a:cs typeface="Arial" panose="020B0604020202020204" pitchFamily="34" charset="0"/>
              </a:rPr>
              <a:t>that  </a:t>
            </a:r>
            <a:r>
              <a:rPr sz="1400" spc="-13" dirty="0">
                <a:latin typeface="Arial" panose="020B0604020202020204" pitchFamily="34" charset="0"/>
                <a:cs typeface="Arial" panose="020B0604020202020204" pitchFamily="34" charset="0"/>
              </a:rPr>
              <a:t>order.</a:t>
            </a:r>
            <a:endParaRPr sz="1400" dirty="0">
              <a:latin typeface="Arial" panose="020B0604020202020204" pitchFamily="34" charset="0"/>
              <a:cs typeface="Arial" panose="020B0604020202020204" pitchFamily="34" charset="0"/>
            </a:endParaRPr>
          </a:p>
        </p:txBody>
      </p:sp>
      <p:graphicFrame>
        <p:nvGraphicFramePr>
          <p:cNvPr id="5" name="object 5"/>
          <p:cNvGraphicFramePr>
            <a:graphicFrameLocks noGrp="1"/>
          </p:cNvGraphicFramePr>
          <p:nvPr/>
        </p:nvGraphicFramePr>
        <p:xfrm>
          <a:off x="674082" y="3644529"/>
          <a:ext cx="7359225" cy="2212392"/>
        </p:xfrm>
        <a:graphic>
          <a:graphicData uri="http://schemas.openxmlformats.org/drawingml/2006/table">
            <a:tbl>
              <a:tblPr firstRow="1" bandRow="1">
                <a:tableStyleId>{2D5ABB26-0587-4C30-8999-92F81FD0307C}</a:tableStyleId>
              </a:tblPr>
              <a:tblGrid>
                <a:gridCol w="1245447">
                  <a:extLst>
                    <a:ext uri="{9D8B030D-6E8A-4147-A177-3AD203B41FA5}">
                      <a16:colId xmlns:a16="http://schemas.microsoft.com/office/drawing/2014/main" val="20000"/>
                    </a:ext>
                  </a:extLst>
                </a:gridCol>
                <a:gridCol w="873760">
                  <a:extLst>
                    <a:ext uri="{9D8B030D-6E8A-4147-A177-3AD203B41FA5}">
                      <a16:colId xmlns:a16="http://schemas.microsoft.com/office/drawing/2014/main" val="20001"/>
                    </a:ext>
                  </a:extLst>
                </a:gridCol>
                <a:gridCol w="1853353">
                  <a:extLst>
                    <a:ext uri="{9D8B030D-6E8A-4147-A177-3AD203B41FA5}">
                      <a16:colId xmlns:a16="http://schemas.microsoft.com/office/drawing/2014/main" val="20002"/>
                    </a:ext>
                  </a:extLst>
                </a:gridCol>
                <a:gridCol w="1139613">
                  <a:extLst>
                    <a:ext uri="{9D8B030D-6E8A-4147-A177-3AD203B41FA5}">
                      <a16:colId xmlns:a16="http://schemas.microsoft.com/office/drawing/2014/main" val="20003"/>
                    </a:ext>
                  </a:extLst>
                </a:gridCol>
                <a:gridCol w="1320800">
                  <a:extLst>
                    <a:ext uri="{9D8B030D-6E8A-4147-A177-3AD203B41FA5}">
                      <a16:colId xmlns:a16="http://schemas.microsoft.com/office/drawing/2014/main" val="20004"/>
                    </a:ext>
                  </a:extLst>
                </a:gridCol>
                <a:gridCol w="926252">
                  <a:extLst>
                    <a:ext uri="{9D8B030D-6E8A-4147-A177-3AD203B41FA5}">
                      <a16:colId xmlns:a16="http://schemas.microsoft.com/office/drawing/2014/main" val="20005"/>
                    </a:ext>
                  </a:extLst>
                </a:gridCol>
              </a:tblGrid>
              <a:tr h="368732">
                <a:tc>
                  <a:txBody>
                    <a:bodyPr/>
                    <a:lstStyle/>
                    <a:p>
                      <a:pPr algn="ctr">
                        <a:lnSpc>
                          <a:spcPct val="100000"/>
                        </a:lnSpc>
                        <a:spcBef>
                          <a:spcPts val="445"/>
                        </a:spcBef>
                      </a:pPr>
                      <a:r>
                        <a:rPr sz="1300" spc="25" dirty="0">
                          <a:latin typeface="Lucida Sans Unicode"/>
                          <a:cs typeface="Lucida Sans Unicode"/>
                        </a:rPr>
                        <a:t>Item</a:t>
                      </a:r>
                      <a:endParaRPr sz="1300">
                        <a:latin typeface="Lucida Sans Unicode"/>
                        <a:cs typeface="Lucida Sans Unicode"/>
                      </a:endParaRPr>
                    </a:p>
                  </a:txBody>
                  <a:tcPr marL="0" marR="0" marT="75353" marB="0">
                    <a:lnL w="9525">
                      <a:solidFill>
                        <a:srgbClr val="CCCCCC"/>
                      </a:solidFill>
                      <a:prstDash val="solid"/>
                    </a:lnL>
                    <a:lnR w="9525">
                      <a:solidFill>
                        <a:srgbClr val="CCCCCC"/>
                      </a:solidFill>
                      <a:prstDash val="solid"/>
                    </a:lnR>
                    <a:lnT w="9525">
                      <a:solidFill>
                        <a:srgbClr val="CCCCCC"/>
                      </a:solidFill>
                      <a:prstDash val="solid"/>
                    </a:lnT>
                    <a:lnB w="9525">
                      <a:solidFill>
                        <a:srgbClr val="CCCCCC"/>
                      </a:solidFill>
                      <a:prstDash val="solid"/>
                    </a:lnB>
                    <a:solidFill>
                      <a:srgbClr val="BDD7EE"/>
                    </a:solidFill>
                  </a:tcPr>
                </a:tc>
                <a:tc>
                  <a:txBody>
                    <a:bodyPr/>
                    <a:lstStyle/>
                    <a:p>
                      <a:pPr algn="ctr">
                        <a:lnSpc>
                          <a:spcPct val="100000"/>
                        </a:lnSpc>
                        <a:spcBef>
                          <a:spcPts val="445"/>
                        </a:spcBef>
                      </a:pPr>
                      <a:r>
                        <a:rPr sz="1300" spc="10" dirty="0">
                          <a:latin typeface="Lucida Sans Unicode"/>
                          <a:cs typeface="Lucida Sans Unicode"/>
                        </a:rPr>
                        <a:t>Implies</a:t>
                      </a:r>
                      <a:endParaRPr sz="1300">
                        <a:latin typeface="Lucida Sans Unicode"/>
                        <a:cs typeface="Lucida Sans Unicode"/>
                      </a:endParaRPr>
                    </a:p>
                  </a:txBody>
                  <a:tcPr marL="0" marR="0" marT="75353" marB="0">
                    <a:lnL w="9525">
                      <a:solidFill>
                        <a:srgbClr val="CCCCCC"/>
                      </a:solidFill>
                      <a:prstDash val="solid"/>
                    </a:lnL>
                    <a:lnR w="9525">
                      <a:solidFill>
                        <a:srgbClr val="CCCCCC"/>
                      </a:solidFill>
                      <a:prstDash val="solid"/>
                    </a:lnR>
                    <a:lnT w="9525">
                      <a:solidFill>
                        <a:srgbClr val="CCCCCC"/>
                      </a:solidFill>
                      <a:prstDash val="solid"/>
                    </a:lnT>
                    <a:lnB w="9525">
                      <a:solidFill>
                        <a:srgbClr val="CCCCCC"/>
                      </a:solidFill>
                      <a:prstDash val="solid"/>
                    </a:lnB>
                    <a:solidFill>
                      <a:srgbClr val="BDD7EE"/>
                    </a:solidFill>
                  </a:tcPr>
                </a:tc>
                <a:tc>
                  <a:txBody>
                    <a:bodyPr/>
                    <a:lstStyle/>
                    <a:p>
                      <a:pPr algn="ctr">
                        <a:lnSpc>
                          <a:spcPct val="100000"/>
                        </a:lnSpc>
                        <a:spcBef>
                          <a:spcPts val="445"/>
                        </a:spcBef>
                      </a:pPr>
                      <a:r>
                        <a:rPr sz="1300" spc="30" dirty="0">
                          <a:latin typeface="Lucida Sans Unicode"/>
                          <a:cs typeface="Lucida Sans Unicode"/>
                        </a:rPr>
                        <a:t>Consequent</a:t>
                      </a:r>
                      <a:endParaRPr sz="1300" dirty="0">
                        <a:latin typeface="Lucida Sans Unicode"/>
                        <a:cs typeface="Lucida Sans Unicode"/>
                      </a:endParaRPr>
                    </a:p>
                  </a:txBody>
                  <a:tcPr marL="0" marR="0" marT="75353" marB="0">
                    <a:lnL w="9525">
                      <a:solidFill>
                        <a:srgbClr val="CCCCCC"/>
                      </a:solidFill>
                      <a:prstDash val="solid"/>
                    </a:lnL>
                    <a:lnR w="9525">
                      <a:solidFill>
                        <a:srgbClr val="CCCCCC"/>
                      </a:solidFill>
                      <a:prstDash val="solid"/>
                    </a:lnR>
                    <a:lnT w="9525">
                      <a:solidFill>
                        <a:srgbClr val="CCCCCC"/>
                      </a:solidFill>
                      <a:prstDash val="solid"/>
                    </a:lnT>
                    <a:lnB w="9525">
                      <a:solidFill>
                        <a:srgbClr val="CCCCCC"/>
                      </a:solidFill>
                      <a:prstDash val="solid"/>
                    </a:lnB>
                    <a:solidFill>
                      <a:srgbClr val="BDD7EE"/>
                    </a:solidFill>
                  </a:tcPr>
                </a:tc>
                <a:tc>
                  <a:txBody>
                    <a:bodyPr/>
                    <a:lstStyle/>
                    <a:p>
                      <a:pPr algn="ctr">
                        <a:lnSpc>
                          <a:spcPct val="100000"/>
                        </a:lnSpc>
                        <a:spcBef>
                          <a:spcPts val="445"/>
                        </a:spcBef>
                      </a:pPr>
                      <a:r>
                        <a:rPr sz="1300" spc="20" dirty="0">
                          <a:latin typeface="Lucida Sans Unicode"/>
                          <a:cs typeface="Lucida Sans Unicode"/>
                        </a:rPr>
                        <a:t>Support</a:t>
                      </a:r>
                      <a:endParaRPr sz="1300">
                        <a:latin typeface="Lucida Sans Unicode"/>
                        <a:cs typeface="Lucida Sans Unicode"/>
                      </a:endParaRPr>
                    </a:p>
                  </a:txBody>
                  <a:tcPr marL="0" marR="0" marT="75353" marB="0">
                    <a:lnL w="9525">
                      <a:solidFill>
                        <a:srgbClr val="CCCCCC"/>
                      </a:solidFill>
                      <a:prstDash val="solid"/>
                    </a:lnL>
                    <a:lnR w="9525">
                      <a:solidFill>
                        <a:srgbClr val="CCCCCC"/>
                      </a:solidFill>
                      <a:prstDash val="solid"/>
                    </a:lnR>
                    <a:lnT w="9525">
                      <a:solidFill>
                        <a:srgbClr val="CCCCCC"/>
                      </a:solidFill>
                      <a:prstDash val="solid"/>
                    </a:lnT>
                    <a:lnB w="9525">
                      <a:solidFill>
                        <a:srgbClr val="CCCCCC"/>
                      </a:solidFill>
                      <a:prstDash val="solid"/>
                    </a:lnB>
                    <a:solidFill>
                      <a:srgbClr val="BDD7EE"/>
                    </a:solidFill>
                  </a:tcPr>
                </a:tc>
                <a:tc>
                  <a:txBody>
                    <a:bodyPr/>
                    <a:lstStyle/>
                    <a:p>
                      <a:pPr algn="ctr">
                        <a:lnSpc>
                          <a:spcPct val="100000"/>
                        </a:lnSpc>
                        <a:spcBef>
                          <a:spcPts val="445"/>
                        </a:spcBef>
                      </a:pPr>
                      <a:r>
                        <a:rPr sz="1300" spc="30" dirty="0">
                          <a:latin typeface="Lucida Sans Unicode"/>
                          <a:cs typeface="Lucida Sans Unicode"/>
                        </a:rPr>
                        <a:t>Confidence</a:t>
                      </a:r>
                      <a:endParaRPr sz="1300">
                        <a:latin typeface="Lucida Sans Unicode"/>
                        <a:cs typeface="Lucida Sans Unicode"/>
                      </a:endParaRPr>
                    </a:p>
                  </a:txBody>
                  <a:tcPr marL="0" marR="0" marT="75353" marB="0">
                    <a:lnL w="9525">
                      <a:solidFill>
                        <a:srgbClr val="CCCCCC"/>
                      </a:solidFill>
                      <a:prstDash val="solid"/>
                    </a:lnL>
                    <a:lnR w="9525">
                      <a:solidFill>
                        <a:srgbClr val="CCCCCC"/>
                      </a:solidFill>
                      <a:prstDash val="solid"/>
                    </a:lnR>
                    <a:lnT w="9525">
                      <a:solidFill>
                        <a:srgbClr val="CCCCCC"/>
                      </a:solidFill>
                      <a:prstDash val="solid"/>
                    </a:lnT>
                    <a:lnB w="9525">
                      <a:solidFill>
                        <a:srgbClr val="CCCCCC"/>
                      </a:solidFill>
                      <a:prstDash val="solid"/>
                    </a:lnB>
                    <a:solidFill>
                      <a:srgbClr val="BDD7EE"/>
                    </a:solidFill>
                  </a:tcPr>
                </a:tc>
                <a:tc>
                  <a:txBody>
                    <a:bodyPr/>
                    <a:lstStyle/>
                    <a:p>
                      <a:pPr marR="252729" algn="r">
                        <a:lnSpc>
                          <a:spcPct val="100000"/>
                        </a:lnSpc>
                        <a:spcBef>
                          <a:spcPts val="445"/>
                        </a:spcBef>
                      </a:pPr>
                      <a:r>
                        <a:rPr sz="1300" spc="-50" dirty="0">
                          <a:latin typeface="Lucida Sans Unicode"/>
                          <a:cs typeface="Lucida Sans Unicode"/>
                        </a:rPr>
                        <a:t>Lift</a:t>
                      </a:r>
                      <a:endParaRPr sz="1300">
                        <a:latin typeface="Lucida Sans Unicode"/>
                        <a:cs typeface="Lucida Sans Unicode"/>
                      </a:endParaRPr>
                    </a:p>
                  </a:txBody>
                  <a:tcPr marL="0" marR="0" marT="75353" marB="0">
                    <a:lnL w="9525">
                      <a:solidFill>
                        <a:srgbClr val="CCCCCC"/>
                      </a:solidFill>
                      <a:prstDash val="solid"/>
                    </a:lnL>
                    <a:lnR w="9525">
                      <a:solidFill>
                        <a:srgbClr val="CCCCCC"/>
                      </a:solidFill>
                      <a:prstDash val="solid"/>
                    </a:lnR>
                    <a:lnT w="9525">
                      <a:solidFill>
                        <a:srgbClr val="CCCCCC"/>
                      </a:solidFill>
                      <a:prstDash val="solid"/>
                    </a:lnT>
                    <a:lnB w="9525">
                      <a:solidFill>
                        <a:srgbClr val="CCCCCC"/>
                      </a:solidFill>
                      <a:prstDash val="solid"/>
                    </a:lnB>
                    <a:solidFill>
                      <a:srgbClr val="BDD7EE"/>
                    </a:solidFill>
                  </a:tcPr>
                </a:tc>
                <a:extLst>
                  <a:ext uri="{0D108BD9-81ED-4DB2-BD59-A6C34878D82A}">
                    <a16:rowId xmlns:a16="http://schemas.microsoft.com/office/drawing/2014/main" val="10000"/>
                  </a:ext>
                </a:extLst>
              </a:tr>
              <a:tr h="368732">
                <a:tc>
                  <a:txBody>
                    <a:bodyPr/>
                    <a:lstStyle/>
                    <a:p>
                      <a:pPr algn="ctr">
                        <a:lnSpc>
                          <a:spcPct val="100000"/>
                        </a:lnSpc>
                        <a:spcBef>
                          <a:spcPts val="445"/>
                        </a:spcBef>
                      </a:pPr>
                      <a:r>
                        <a:rPr sz="1300" dirty="0">
                          <a:latin typeface="Lucida Sans Unicode"/>
                          <a:cs typeface="Lucida Sans Unicode"/>
                        </a:rPr>
                        <a:t>Yogurt</a:t>
                      </a:r>
                      <a:endParaRPr sz="1300">
                        <a:latin typeface="Lucida Sans Unicode"/>
                        <a:cs typeface="Lucida Sans Unicode"/>
                      </a:endParaRPr>
                    </a:p>
                  </a:txBody>
                  <a:tcPr marL="0" marR="0" marT="75353" marB="0">
                    <a:lnL w="9525">
                      <a:solidFill>
                        <a:srgbClr val="CCCCCC"/>
                      </a:solidFill>
                      <a:prstDash val="solid"/>
                    </a:lnL>
                    <a:lnR w="9525">
                      <a:solidFill>
                        <a:srgbClr val="CCCCCC"/>
                      </a:solidFill>
                      <a:prstDash val="solid"/>
                    </a:lnR>
                    <a:lnT w="9525">
                      <a:solidFill>
                        <a:srgbClr val="CCCCCC"/>
                      </a:solidFill>
                      <a:prstDash val="solid"/>
                    </a:lnT>
                    <a:lnB w="9525">
                      <a:solidFill>
                        <a:srgbClr val="CCCCCC"/>
                      </a:solidFill>
                      <a:prstDash val="solid"/>
                    </a:lnB>
                  </a:tcPr>
                </a:tc>
                <a:tc>
                  <a:txBody>
                    <a:bodyPr/>
                    <a:lstStyle/>
                    <a:p>
                      <a:pPr algn="ctr">
                        <a:lnSpc>
                          <a:spcPct val="100000"/>
                        </a:lnSpc>
                        <a:spcBef>
                          <a:spcPts val="445"/>
                        </a:spcBef>
                      </a:pPr>
                      <a:r>
                        <a:rPr sz="1300" spc="-165" dirty="0">
                          <a:latin typeface="Lucida Sans Unicode"/>
                          <a:cs typeface="Lucida Sans Unicode"/>
                        </a:rPr>
                        <a:t>=&gt;</a:t>
                      </a:r>
                      <a:endParaRPr sz="1300">
                        <a:latin typeface="Lucida Sans Unicode"/>
                        <a:cs typeface="Lucida Sans Unicode"/>
                      </a:endParaRPr>
                    </a:p>
                  </a:txBody>
                  <a:tcPr marL="0" marR="0" marT="75353" marB="0">
                    <a:lnL w="9525">
                      <a:solidFill>
                        <a:srgbClr val="CCCCCC"/>
                      </a:solidFill>
                      <a:prstDash val="solid"/>
                    </a:lnL>
                    <a:lnR w="9525">
                      <a:solidFill>
                        <a:srgbClr val="CCCCCC"/>
                      </a:solidFill>
                      <a:prstDash val="solid"/>
                    </a:lnR>
                    <a:lnT w="9525">
                      <a:solidFill>
                        <a:srgbClr val="CCCCCC"/>
                      </a:solidFill>
                      <a:prstDash val="solid"/>
                    </a:lnT>
                    <a:lnB w="9525">
                      <a:solidFill>
                        <a:srgbClr val="CCCCCC"/>
                      </a:solidFill>
                      <a:prstDash val="solid"/>
                    </a:lnB>
                  </a:tcPr>
                </a:tc>
                <a:tc>
                  <a:txBody>
                    <a:bodyPr/>
                    <a:lstStyle/>
                    <a:p>
                      <a:pPr algn="ctr">
                        <a:lnSpc>
                          <a:spcPct val="100000"/>
                        </a:lnSpc>
                        <a:spcBef>
                          <a:spcPts val="445"/>
                        </a:spcBef>
                      </a:pPr>
                      <a:r>
                        <a:rPr sz="1300" spc="70" dirty="0">
                          <a:latin typeface="Lucida Sans Unicode"/>
                          <a:cs typeface="Lucida Sans Unicode"/>
                        </a:rPr>
                        <a:t>Juice</a:t>
                      </a:r>
                      <a:endParaRPr sz="1300">
                        <a:latin typeface="Lucida Sans Unicode"/>
                        <a:cs typeface="Lucida Sans Unicode"/>
                      </a:endParaRPr>
                    </a:p>
                  </a:txBody>
                  <a:tcPr marL="0" marR="0" marT="75353" marB="0">
                    <a:lnL w="9525">
                      <a:solidFill>
                        <a:srgbClr val="CCCCCC"/>
                      </a:solidFill>
                      <a:prstDash val="solid"/>
                    </a:lnL>
                    <a:lnR w="9525">
                      <a:solidFill>
                        <a:srgbClr val="CCCCCC"/>
                      </a:solidFill>
                      <a:prstDash val="solid"/>
                    </a:lnR>
                    <a:lnT w="9525">
                      <a:solidFill>
                        <a:srgbClr val="CCCCCC"/>
                      </a:solidFill>
                      <a:prstDash val="solid"/>
                    </a:lnT>
                    <a:lnB w="9525">
                      <a:solidFill>
                        <a:srgbClr val="CCCCCC"/>
                      </a:solidFill>
                      <a:prstDash val="solid"/>
                    </a:lnB>
                  </a:tcPr>
                </a:tc>
                <a:tc>
                  <a:txBody>
                    <a:bodyPr/>
                    <a:lstStyle/>
                    <a:p>
                      <a:pPr algn="ctr">
                        <a:lnSpc>
                          <a:spcPct val="100000"/>
                        </a:lnSpc>
                        <a:spcBef>
                          <a:spcPts val="445"/>
                        </a:spcBef>
                      </a:pPr>
                      <a:r>
                        <a:rPr sz="1300" spc="-105" dirty="0">
                          <a:latin typeface="Lucida Sans Unicode"/>
                          <a:cs typeface="Lucida Sans Unicode"/>
                        </a:rPr>
                        <a:t>0.176</a:t>
                      </a:r>
                      <a:endParaRPr sz="1300">
                        <a:latin typeface="Lucida Sans Unicode"/>
                        <a:cs typeface="Lucida Sans Unicode"/>
                      </a:endParaRPr>
                    </a:p>
                  </a:txBody>
                  <a:tcPr marL="0" marR="0" marT="75353" marB="0">
                    <a:lnL w="9525">
                      <a:solidFill>
                        <a:srgbClr val="CCCCCC"/>
                      </a:solidFill>
                      <a:prstDash val="solid"/>
                    </a:lnL>
                    <a:lnR w="9525">
                      <a:solidFill>
                        <a:srgbClr val="CCCCCC"/>
                      </a:solidFill>
                      <a:prstDash val="solid"/>
                    </a:lnR>
                    <a:lnT w="9525">
                      <a:solidFill>
                        <a:srgbClr val="CCCCCC"/>
                      </a:solidFill>
                      <a:prstDash val="solid"/>
                    </a:lnT>
                    <a:lnB w="9525">
                      <a:solidFill>
                        <a:srgbClr val="CCCCCC"/>
                      </a:solidFill>
                      <a:prstDash val="solid"/>
                    </a:lnB>
                  </a:tcPr>
                </a:tc>
                <a:tc>
                  <a:txBody>
                    <a:bodyPr/>
                    <a:lstStyle/>
                    <a:p>
                      <a:pPr algn="ctr">
                        <a:lnSpc>
                          <a:spcPct val="100000"/>
                        </a:lnSpc>
                        <a:spcBef>
                          <a:spcPts val="445"/>
                        </a:spcBef>
                      </a:pPr>
                      <a:r>
                        <a:rPr sz="1300" spc="-25" dirty="0">
                          <a:latin typeface="Lucida Sans Unicode"/>
                          <a:cs typeface="Lucida Sans Unicode"/>
                        </a:rPr>
                        <a:t>0.459</a:t>
                      </a:r>
                      <a:endParaRPr sz="1300">
                        <a:latin typeface="Lucida Sans Unicode"/>
                        <a:cs typeface="Lucida Sans Unicode"/>
                      </a:endParaRPr>
                    </a:p>
                  </a:txBody>
                  <a:tcPr marL="0" marR="0" marT="75353" marB="0">
                    <a:lnL w="9525">
                      <a:solidFill>
                        <a:srgbClr val="CCCCCC"/>
                      </a:solidFill>
                      <a:prstDash val="solid"/>
                    </a:lnL>
                    <a:lnR w="9525">
                      <a:solidFill>
                        <a:srgbClr val="CCCCCC"/>
                      </a:solidFill>
                      <a:prstDash val="solid"/>
                    </a:lnR>
                    <a:lnT w="9525">
                      <a:solidFill>
                        <a:srgbClr val="CCCCCC"/>
                      </a:solidFill>
                      <a:prstDash val="solid"/>
                    </a:lnT>
                    <a:lnB w="9525">
                      <a:solidFill>
                        <a:srgbClr val="CCCCCC"/>
                      </a:solidFill>
                      <a:prstDash val="solid"/>
                    </a:lnB>
                  </a:tcPr>
                </a:tc>
                <a:tc>
                  <a:txBody>
                    <a:bodyPr/>
                    <a:lstStyle/>
                    <a:p>
                      <a:pPr marR="208915" algn="r">
                        <a:lnSpc>
                          <a:spcPct val="100000"/>
                        </a:lnSpc>
                        <a:spcBef>
                          <a:spcPts val="445"/>
                        </a:spcBef>
                      </a:pPr>
                      <a:r>
                        <a:rPr sz="1300" spc="-160" dirty="0">
                          <a:latin typeface="Lucida Sans Unicode"/>
                          <a:cs typeface="Lucida Sans Unicode"/>
                        </a:rPr>
                        <a:t>1.218</a:t>
                      </a:r>
                      <a:endParaRPr sz="1300">
                        <a:latin typeface="Lucida Sans Unicode"/>
                        <a:cs typeface="Lucida Sans Unicode"/>
                      </a:endParaRPr>
                    </a:p>
                  </a:txBody>
                  <a:tcPr marL="0" marR="0" marT="75353" marB="0">
                    <a:lnL w="9525">
                      <a:solidFill>
                        <a:srgbClr val="CCCCCC"/>
                      </a:solidFill>
                      <a:prstDash val="solid"/>
                    </a:lnL>
                    <a:lnR w="9525">
                      <a:solidFill>
                        <a:srgbClr val="CCCCCC"/>
                      </a:solidFill>
                      <a:prstDash val="solid"/>
                    </a:lnR>
                    <a:lnT w="9525">
                      <a:solidFill>
                        <a:srgbClr val="CCCCCC"/>
                      </a:solidFill>
                      <a:prstDash val="solid"/>
                    </a:lnT>
                    <a:lnB w="9525">
                      <a:solidFill>
                        <a:srgbClr val="CCCCCC"/>
                      </a:solidFill>
                      <a:prstDash val="solid"/>
                    </a:lnB>
                  </a:tcPr>
                </a:tc>
                <a:extLst>
                  <a:ext uri="{0D108BD9-81ED-4DB2-BD59-A6C34878D82A}">
                    <a16:rowId xmlns:a16="http://schemas.microsoft.com/office/drawing/2014/main" val="10001"/>
                  </a:ext>
                </a:extLst>
              </a:tr>
              <a:tr h="368732">
                <a:tc>
                  <a:txBody>
                    <a:bodyPr/>
                    <a:lstStyle/>
                    <a:p>
                      <a:pPr algn="ctr">
                        <a:lnSpc>
                          <a:spcPct val="100000"/>
                        </a:lnSpc>
                        <a:spcBef>
                          <a:spcPts val="445"/>
                        </a:spcBef>
                      </a:pPr>
                      <a:r>
                        <a:rPr sz="1300" dirty="0">
                          <a:latin typeface="Lucida Sans Unicode"/>
                          <a:cs typeface="Lucida Sans Unicode"/>
                        </a:rPr>
                        <a:t>Yogurt</a:t>
                      </a:r>
                      <a:endParaRPr sz="1300">
                        <a:latin typeface="Lucida Sans Unicode"/>
                        <a:cs typeface="Lucida Sans Unicode"/>
                      </a:endParaRPr>
                    </a:p>
                  </a:txBody>
                  <a:tcPr marL="0" marR="0" marT="75353" marB="0">
                    <a:lnL w="9525">
                      <a:solidFill>
                        <a:srgbClr val="CCCCCC"/>
                      </a:solidFill>
                      <a:prstDash val="solid"/>
                    </a:lnL>
                    <a:lnR w="9525">
                      <a:solidFill>
                        <a:srgbClr val="CCCCCC"/>
                      </a:solidFill>
                      <a:prstDash val="solid"/>
                    </a:lnR>
                    <a:lnT w="9525">
                      <a:solidFill>
                        <a:srgbClr val="CCCCCC"/>
                      </a:solidFill>
                      <a:prstDash val="solid"/>
                    </a:lnT>
                    <a:lnB w="9525">
                      <a:solidFill>
                        <a:srgbClr val="CCCCCC"/>
                      </a:solidFill>
                      <a:prstDash val="solid"/>
                    </a:lnB>
                  </a:tcPr>
                </a:tc>
                <a:tc>
                  <a:txBody>
                    <a:bodyPr/>
                    <a:lstStyle/>
                    <a:p>
                      <a:pPr algn="ctr">
                        <a:lnSpc>
                          <a:spcPct val="100000"/>
                        </a:lnSpc>
                        <a:spcBef>
                          <a:spcPts val="445"/>
                        </a:spcBef>
                      </a:pPr>
                      <a:r>
                        <a:rPr sz="1300" spc="-165" dirty="0">
                          <a:latin typeface="Lucida Sans Unicode"/>
                          <a:cs typeface="Lucida Sans Unicode"/>
                        </a:rPr>
                        <a:t>=&gt;</a:t>
                      </a:r>
                      <a:endParaRPr sz="1300">
                        <a:latin typeface="Lucida Sans Unicode"/>
                        <a:cs typeface="Lucida Sans Unicode"/>
                      </a:endParaRPr>
                    </a:p>
                  </a:txBody>
                  <a:tcPr marL="0" marR="0" marT="75353" marB="0">
                    <a:lnL w="9525">
                      <a:solidFill>
                        <a:srgbClr val="CCCCCC"/>
                      </a:solidFill>
                      <a:prstDash val="solid"/>
                    </a:lnL>
                    <a:lnR w="9525">
                      <a:solidFill>
                        <a:srgbClr val="CCCCCC"/>
                      </a:solidFill>
                      <a:prstDash val="solid"/>
                    </a:lnR>
                    <a:lnT w="9525">
                      <a:solidFill>
                        <a:srgbClr val="CCCCCC"/>
                      </a:solidFill>
                      <a:prstDash val="solid"/>
                    </a:lnT>
                    <a:lnB w="9525">
                      <a:solidFill>
                        <a:srgbClr val="CCCCCC"/>
                      </a:solidFill>
                      <a:prstDash val="solid"/>
                    </a:lnB>
                  </a:tcPr>
                </a:tc>
                <a:tc>
                  <a:txBody>
                    <a:bodyPr/>
                    <a:lstStyle/>
                    <a:p>
                      <a:pPr algn="ctr">
                        <a:lnSpc>
                          <a:spcPct val="100000"/>
                        </a:lnSpc>
                        <a:spcBef>
                          <a:spcPts val="445"/>
                        </a:spcBef>
                      </a:pPr>
                      <a:r>
                        <a:rPr sz="1300" dirty="0">
                          <a:latin typeface="Lucida Sans Unicode"/>
                          <a:cs typeface="Lucida Sans Unicode"/>
                        </a:rPr>
                        <a:t>Aluminum</a:t>
                      </a:r>
                      <a:r>
                        <a:rPr sz="1300" spc="-50" dirty="0">
                          <a:latin typeface="Lucida Sans Unicode"/>
                          <a:cs typeface="Lucida Sans Unicode"/>
                        </a:rPr>
                        <a:t> </a:t>
                      </a:r>
                      <a:r>
                        <a:rPr sz="1300" dirty="0">
                          <a:latin typeface="Lucida Sans Unicode"/>
                          <a:cs typeface="Lucida Sans Unicode"/>
                        </a:rPr>
                        <a:t>foil</a:t>
                      </a:r>
                      <a:endParaRPr sz="1300">
                        <a:latin typeface="Lucida Sans Unicode"/>
                        <a:cs typeface="Lucida Sans Unicode"/>
                      </a:endParaRPr>
                    </a:p>
                  </a:txBody>
                  <a:tcPr marL="0" marR="0" marT="75353" marB="0">
                    <a:lnL w="9525">
                      <a:solidFill>
                        <a:srgbClr val="CCCCCC"/>
                      </a:solidFill>
                      <a:prstDash val="solid"/>
                    </a:lnL>
                    <a:lnR w="9525">
                      <a:solidFill>
                        <a:srgbClr val="CCCCCC"/>
                      </a:solidFill>
                      <a:prstDash val="solid"/>
                    </a:lnR>
                    <a:lnT w="9525">
                      <a:solidFill>
                        <a:srgbClr val="CCCCCC"/>
                      </a:solidFill>
                      <a:prstDash val="solid"/>
                    </a:lnT>
                    <a:lnB w="9525">
                      <a:solidFill>
                        <a:srgbClr val="CCCCCC"/>
                      </a:solidFill>
                      <a:prstDash val="solid"/>
                    </a:lnB>
                  </a:tcPr>
                </a:tc>
                <a:tc>
                  <a:txBody>
                    <a:bodyPr/>
                    <a:lstStyle/>
                    <a:p>
                      <a:pPr algn="ctr">
                        <a:lnSpc>
                          <a:spcPct val="100000"/>
                        </a:lnSpc>
                        <a:spcBef>
                          <a:spcPts val="445"/>
                        </a:spcBef>
                      </a:pPr>
                      <a:r>
                        <a:rPr sz="1300" spc="-120" dirty="0">
                          <a:latin typeface="Lucida Sans Unicode"/>
                          <a:cs typeface="Lucida Sans Unicode"/>
                        </a:rPr>
                        <a:t>0.177</a:t>
                      </a:r>
                      <a:endParaRPr sz="1300">
                        <a:latin typeface="Lucida Sans Unicode"/>
                        <a:cs typeface="Lucida Sans Unicode"/>
                      </a:endParaRPr>
                    </a:p>
                  </a:txBody>
                  <a:tcPr marL="0" marR="0" marT="75353" marB="0">
                    <a:lnL w="9525">
                      <a:solidFill>
                        <a:srgbClr val="CCCCCC"/>
                      </a:solidFill>
                      <a:prstDash val="solid"/>
                    </a:lnL>
                    <a:lnR w="9525">
                      <a:solidFill>
                        <a:srgbClr val="CCCCCC"/>
                      </a:solidFill>
                      <a:prstDash val="solid"/>
                    </a:lnR>
                    <a:lnT w="9525">
                      <a:solidFill>
                        <a:srgbClr val="CCCCCC"/>
                      </a:solidFill>
                      <a:prstDash val="solid"/>
                    </a:lnT>
                    <a:lnB w="9525">
                      <a:solidFill>
                        <a:srgbClr val="CCCCCC"/>
                      </a:solidFill>
                      <a:prstDash val="solid"/>
                    </a:lnB>
                  </a:tcPr>
                </a:tc>
                <a:tc>
                  <a:txBody>
                    <a:bodyPr/>
                    <a:lstStyle/>
                    <a:p>
                      <a:pPr algn="ctr">
                        <a:lnSpc>
                          <a:spcPct val="100000"/>
                        </a:lnSpc>
                        <a:spcBef>
                          <a:spcPts val="445"/>
                        </a:spcBef>
                      </a:pPr>
                      <a:r>
                        <a:rPr sz="1300" spc="-85" dirty="0">
                          <a:latin typeface="Lucida Sans Unicode"/>
                          <a:cs typeface="Lucida Sans Unicode"/>
                        </a:rPr>
                        <a:t>0.461</a:t>
                      </a:r>
                      <a:endParaRPr sz="1300">
                        <a:latin typeface="Lucida Sans Unicode"/>
                        <a:cs typeface="Lucida Sans Unicode"/>
                      </a:endParaRPr>
                    </a:p>
                  </a:txBody>
                  <a:tcPr marL="0" marR="0" marT="75353" marB="0">
                    <a:lnL w="9525">
                      <a:solidFill>
                        <a:srgbClr val="CCCCCC"/>
                      </a:solidFill>
                      <a:prstDash val="solid"/>
                    </a:lnL>
                    <a:lnR w="9525">
                      <a:solidFill>
                        <a:srgbClr val="CCCCCC"/>
                      </a:solidFill>
                      <a:prstDash val="solid"/>
                    </a:lnR>
                    <a:lnT w="9525">
                      <a:solidFill>
                        <a:srgbClr val="CCCCCC"/>
                      </a:solidFill>
                      <a:prstDash val="solid"/>
                    </a:lnT>
                    <a:lnB w="9525">
                      <a:solidFill>
                        <a:srgbClr val="CCCCCC"/>
                      </a:solidFill>
                      <a:prstDash val="solid"/>
                    </a:lnB>
                  </a:tcPr>
                </a:tc>
                <a:tc>
                  <a:txBody>
                    <a:bodyPr/>
                    <a:lstStyle/>
                    <a:p>
                      <a:pPr marR="205740" algn="r">
                        <a:lnSpc>
                          <a:spcPct val="100000"/>
                        </a:lnSpc>
                        <a:spcBef>
                          <a:spcPts val="445"/>
                        </a:spcBef>
                      </a:pPr>
                      <a:r>
                        <a:rPr sz="1300" spc="-150" dirty="0">
                          <a:latin typeface="Lucida Sans Unicode"/>
                          <a:cs typeface="Lucida Sans Unicode"/>
                        </a:rPr>
                        <a:t>1.199</a:t>
                      </a:r>
                      <a:endParaRPr sz="1300" dirty="0">
                        <a:latin typeface="Lucida Sans Unicode"/>
                        <a:cs typeface="Lucida Sans Unicode"/>
                      </a:endParaRPr>
                    </a:p>
                  </a:txBody>
                  <a:tcPr marL="0" marR="0" marT="75353" marB="0">
                    <a:lnL w="9525">
                      <a:solidFill>
                        <a:srgbClr val="CCCCCC"/>
                      </a:solidFill>
                      <a:prstDash val="solid"/>
                    </a:lnL>
                    <a:lnR w="9525">
                      <a:solidFill>
                        <a:srgbClr val="CCCCCC"/>
                      </a:solidFill>
                      <a:prstDash val="solid"/>
                    </a:lnR>
                    <a:lnT w="9525">
                      <a:solidFill>
                        <a:srgbClr val="CCCCCC"/>
                      </a:solidFill>
                      <a:prstDash val="solid"/>
                    </a:lnT>
                    <a:lnB w="9525">
                      <a:solidFill>
                        <a:srgbClr val="CCCCCC"/>
                      </a:solidFill>
                      <a:prstDash val="solid"/>
                    </a:lnB>
                  </a:tcPr>
                </a:tc>
                <a:extLst>
                  <a:ext uri="{0D108BD9-81ED-4DB2-BD59-A6C34878D82A}">
                    <a16:rowId xmlns:a16="http://schemas.microsoft.com/office/drawing/2014/main" val="10002"/>
                  </a:ext>
                </a:extLst>
              </a:tr>
              <a:tr h="368732">
                <a:tc>
                  <a:txBody>
                    <a:bodyPr/>
                    <a:lstStyle/>
                    <a:p>
                      <a:pPr algn="ctr">
                        <a:lnSpc>
                          <a:spcPct val="100000"/>
                        </a:lnSpc>
                        <a:spcBef>
                          <a:spcPts val="445"/>
                        </a:spcBef>
                      </a:pPr>
                      <a:r>
                        <a:rPr sz="1300" dirty="0">
                          <a:latin typeface="Lucida Sans Unicode"/>
                          <a:cs typeface="Lucida Sans Unicode"/>
                        </a:rPr>
                        <a:t>Yogurt</a:t>
                      </a:r>
                      <a:endParaRPr sz="1300">
                        <a:latin typeface="Lucida Sans Unicode"/>
                        <a:cs typeface="Lucida Sans Unicode"/>
                      </a:endParaRPr>
                    </a:p>
                  </a:txBody>
                  <a:tcPr marL="0" marR="0" marT="75353" marB="0">
                    <a:lnL w="9525">
                      <a:solidFill>
                        <a:srgbClr val="CCCCCC"/>
                      </a:solidFill>
                      <a:prstDash val="solid"/>
                    </a:lnL>
                    <a:lnR w="9525">
                      <a:solidFill>
                        <a:srgbClr val="CCCCCC"/>
                      </a:solidFill>
                      <a:prstDash val="solid"/>
                    </a:lnR>
                    <a:lnT w="9525">
                      <a:solidFill>
                        <a:srgbClr val="CCCCCC"/>
                      </a:solidFill>
                      <a:prstDash val="solid"/>
                    </a:lnT>
                    <a:lnB w="9525">
                      <a:solidFill>
                        <a:srgbClr val="CCCCCC"/>
                      </a:solidFill>
                      <a:prstDash val="solid"/>
                    </a:lnB>
                  </a:tcPr>
                </a:tc>
                <a:tc>
                  <a:txBody>
                    <a:bodyPr/>
                    <a:lstStyle/>
                    <a:p>
                      <a:pPr algn="ctr">
                        <a:lnSpc>
                          <a:spcPct val="100000"/>
                        </a:lnSpc>
                        <a:spcBef>
                          <a:spcPts val="445"/>
                        </a:spcBef>
                      </a:pPr>
                      <a:r>
                        <a:rPr sz="1300" spc="-165" dirty="0">
                          <a:latin typeface="Lucida Sans Unicode"/>
                          <a:cs typeface="Lucida Sans Unicode"/>
                        </a:rPr>
                        <a:t>=&gt;</a:t>
                      </a:r>
                      <a:endParaRPr sz="1300">
                        <a:latin typeface="Lucida Sans Unicode"/>
                        <a:cs typeface="Lucida Sans Unicode"/>
                      </a:endParaRPr>
                    </a:p>
                  </a:txBody>
                  <a:tcPr marL="0" marR="0" marT="75353" marB="0">
                    <a:lnL w="9525">
                      <a:solidFill>
                        <a:srgbClr val="CCCCCC"/>
                      </a:solidFill>
                      <a:prstDash val="solid"/>
                    </a:lnL>
                    <a:lnR w="9525">
                      <a:solidFill>
                        <a:srgbClr val="CCCCCC"/>
                      </a:solidFill>
                      <a:prstDash val="solid"/>
                    </a:lnR>
                    <a:lnT w="9525">
                      <a:solidFill>
                        <a:srgbClr val="CCCCCC"/>
                      </a:solidFill>
                      <a:prstDash val="solid"/>
                    </a:lnT>
                    <a:lnB w="9525">
                      <a:solidFill>
                        <a:srgbClr val="CCCCCC"/>
                      </a:solidFill>
                      <a:prstDash val="solid"/>
                    </a:lnB>
                  </a:tcPr>
                </a:tc>
                <a:tc>
                  <a:txBody>
                    <a:bodyPr/>
                    <a:lstStyle/>
                    <a:p>
                      <a:pPr algn="ctr">
                        <a:lnSpc>
                          <a:spcPct val="100000"/>
                        </a:lnSpc>
                        <a:spcBef>
                          <a:spcPts val="445"/>
                        </a:spcBef>
                      </a:pPr>
                      <a:r>
                        <a:rPr sz="1300" spc="20" dirty="0">
                          <a:latin typeface="Lucida Sans Unicode"/>
                          <a:cs typeface="Lucida Sans Unicode"/>
                        </a:rPr>
                        <a:t>Eggs</a:t>
                      </a:r>
                      <a:endParaRPr sz="1300">
                        <a:latin typeface="Lucida Sans Unicode"/>
                        <a:cs typeface="Lucida Sans Unicode"/>
                      </a:endParaRPr>
                    </a:p>
                  </a:txBody>
                  <a:tcPr marL="0" marR="0" marT="75353" marB="0">
                    <a:lnL w="9525">
                      <a:solidFill>
                        <a:srgbClr val="CCCCCC"/>
                      </a:solidFill>
                      <a:prstDash val="solid"/>
                    </a:lnL>
                    <a:lnR w="9525">
                      <a:solidFill>
                        <a:srgbClr val="CCCCCC"/>
                      </a:solidFill>
                      <a:prstDash val="solid"/>
                    </a:lnR>
                    <a:lnT w="9525">
                      <a:solidFill>
                        <a:srgbClr val="CCCCCC"/>
                      </a:solidFill>
                      <a:prstDash val="solid"/>
                    </a:lnT>
                    <a:lnB w="9525">
                      <a:solidFill>
                        <a:srgbClr val="CCCCCC"/>
                      </a:solidFill>
                      <a:prstDash val="solid"/>
                    </a:lnB>
                  </a:tcPr>
                </a:tc>
                <a:tc>
                  <a:txBody>
                    <a:bodyPr/>
                    <a:lstStyle/>
                    <a:p>
                      <a:pPr algn="ctr">
                        <a:lnSpc>
                          <a:spcPct val="100000"/>
                        </a:lnSpc>
                        <a:spcBef>
                          <a:spcPts val="445"/>
                        </a:spcBef>
                      </a:pPr>
                      <a:r>
                        <a:rPr sz="1300" spc="-105" dirty="0">
                          <a:latin typeface="Lucida Sans Unicode"/>
                          <a:cs typeface="Lucida Sans Unicode"/>
                        </a:rPr>
                        <a:t>0.175</a:t>
                      </a:r>
                      <a:endParaRPr sz="1300">
                        <a:latin typeface="Lucida Sans Unicode"/>
                        <a:cs typeface="Lucida Sans Unicode"/>
                      </a:endParaRPr>
                    </a:p>
                  </a:txBody>
                  <a:tcPr marL="0" marR="0" marT="75353" marB="0">
                    <a:lnL w="9525">
                      <a:solidFill>
                        <a:srgbClr val="CCCCCC"/>
                      </a:solidFill>
                      <a:prstDash val="solid"/>
                    </a:lnL>
                    <a:lnR w="9525">
                      <a:solidFill>
                        <a:srgbClr val="CCCCCC"/>
                      </a:solidFill>
                      <a:prstDash val="solid"/>
                    </a:lnR>
                    <a:lnT w="9525">
                      <a:solidFill>
                        <a:srgbClr val="CCCCCC"/>
                      </a:solidFill>
                      <a:prstDash val="solid"/>
                    </a:lnT>
                    <a:lnB w="9525">
                      <a:solidFill>
                        <a:srgbClr val="CCCCCC"/>
                      </a:solidFill>
                      <a:prstDash val="solid"/>
                    </a:lnB>
                  </a:tcPr>
                </a:tc>
                <a:tc>
                  <a:txBody>
                    <a:bodyPr/>
                    <a:lstStyle/>
                    <a:p>
                      <a:pPr algn="ctr">
                        <a:lnSpc>
                          <a:spcPct val="100000"/>
                        </a:lnSpc>
                        <a:spcBef>
                          <a:spcPts val="445"/>
                        </a:spcBef>
                      </a:pPr>
                      <a:r>
                        <a:rPr sz="1300" spc="-25" dirty="0">
                          <a:latin typeface="Lucida Sans Unicode"/>
                          <a:cs typeface="Lucida Sans Unicode"/>
                        </a:rPr>
                        <a:t>0.454</a:t>
                      </a:r>
                      <a:endParaRPr sz="1300">
                        <a:latin typeface="Lucida Sans Unicode"/>
                        <a:cs typeface="Lucida Sans Unicode"/>
                      </a:endParaRPr>
                    </a:p>
                  </a:txBody>
                  <a:tcPr marL="0" marR="0" marT="75353" marB="0">
                    <a:lnL w="9525">
                      <a:solidFill>
                        <a:srgbClr val="CCCCCC"/>
                      </a:solidFill>
                      <a:prstDash val="solid"/>
                    </a:lnL>
                    <a:lnR w="9525">
                      <a:solidFill>
                        <a:srgbClr val="CCCCCC"/>
                      </a:solidFill>
                      <a:prstDash val="solid"/>
                    </a:lnR>
                    <a:lnT w="9525">
                      <a:solidFill>
                        <a:srgbClr val="CCCCCC"/>
                      </a:solidFill>
                      <a:prstDash val="solid"/>
                    </a:lnT>
                    <a:lnB w="9525">
                      <a:solidFill>
                        <a:srgbClr val="CCCCCC"/>
                      </a:solidFill>
                      <a:prstDash val="solid"/>
                    </a:lnB>
                  </a:tcPr>
                </a:tc>
                <a:tc>
                  <a:txBody>
                    <a:bodyPr/>
                    <a:lstStyle/>
                    <a:p>
                      <a:pPr marR="205104" algn="r">
                        <a:lnSpc>
                          <a:spcPct val="100000"/>
                        </a:lnSpc>
                        <a:spcBef>
                          <a:spcPts val="445"/>
                        </a:spcBef>
                      </a:pPr>
                      <a:r>
                        <a:rPr sz="1300" spc="-150" dirty="0">
                          <a:latin typeface="Lucida Sans Unicode"/>
                          <a:cs typeface="Lucida Sans Unicode"/>
                        </a:rPr>
                        <a:t>1.166</a:t>
                      </a:r>
                      <a:endParaRPr sz="1300">
                        <a:latin typeface="Lucida Sans Unicode"/>
                        <a:cs typeface="Lucida Sans Unicode"/>
                      </a:endParaRPr>
                    </a:p>
                  </a:txBody>
                  <a:tcPr marL="0" marR="0" marT="75353" marB="0">
                    <a:lnL w="9525">
                      <a:solidFill>
                        <a:srgbClr val="CCCCCC"/>
                      </a:solidFill>
                      <a:prstDash val="solid"/>
                    </a:lnL>
                    <a:lnR w="9525">
                      <a:solidFill>
                        <a:srgbClr val="CCCCCC"/>
                      </a:solidFill>
                      <a:prstDash val="solid"/>
                    </a:lnR>
                    <a:lnT w="9525">
                      <a:solidFill>
                        <a:srgbClr val="CCCCCC"/>
                      </a:solidFill>
                      <a:prstDash val="solid"/>
                    </a:lnT>
                    <a:lnB w="9525">
                      <a:solidFill>
                        <a:srgbClr val="CCCCCC"/>
                      </a:solidFill>
                      <a:prstDash val="solid"/>
                    </a:lnB>
                  </a:tcPr>
                </a:tc>
                <a:extLst>
                  <a:ext uri="{0D108BD9-81ED-4DB2-BD59-A6C34878D82A}">
                    <a16:rowId xmlns:a16="http://schemas.microsoft.com/office/drawing/2014/main" val="10003"/>
                  </a:ext>
                </a:extLst>
              </a:tr>
              <a:tr h="368732">
                <a:tc>
                  <a:txBody>
                    <a:bodyPr/>
                    <a:lstStyle/>
                    <a:p>
                      <a:pPr algn="ctr">
                        <a:lnSpc>
                          <a:spcPct val="100000"/>
                        </a:lnSpc>
                        <a:spcBef>
                          <a:spcPts val="445"/>
                        </a:spcBef>
                      </a:pPr>
                      <a:r>
                        <a:rPr sz="1300" dirty="0">
                          <a:latin typeface="Lucida Sans Unicode"/>
                          <a:cs typeface="Lucida Sans Unicode"/>
                        </a:rPr>
                        <a:t>Yogurt</a:t>
                      </a:r>
                      <a:endParaRPr sz="1300">
                        <a:latin typeface="Lucida Sans Unicode"/>
                        <a:cs typeface="Lucida Sans Unicode"/>
                      </a:endParaRPr>
                    </a:p>
                  </a:txBody>
                  <a:tcPr marL="0" marR="0" marT="75353" marB="0">
                    <a:lnL w="9525">
                      <a:solidFill>
                        <a:srgbClr val="CCCCCC"/>
                      </a:solidFill>
                      <a:prstDash val="solid"/>
                    </a:lnL>
                    <a:lnR w="9525">
                      <a:solidFill>
                        <a:srgbClr val="CCCCCC"/>
                      </a:solidFill>
                      <a:prstDash val="solid"/>
                    </a:lnR>
                    <a:lnT w="9525">
                      <a:solidFill>
                        <a:srgbClr val="CCCCCC"/>
                      </a:solidFill>
                      <a:prstDash val="solid"/>
                    </a:lnT>
                    <a:lnB w="9525">
                      <a:solidFill>
                        <a:srgbClr val="CCCCCC"/>
                      </a:solidFill>
                      <a:prstDash val="solid"/>
                    </a:lnB>
                  </a:tcPr>
                </a:tc>
                <a:tc>
                  <a:txBody>
                    <a:bodyPr/>
                    <a:lstStyle/>
                    <a:p>
                      <a:pPr algn="ctr">
                        <a:lnSpc>
                          <a:spcPct val="100000"/>
                        </a:lnSpc>
                        <a:spcBef>
                          <a:spcPts val="445"/>
                        </a:spcBef>
                      </a:pPr>
                      <a:r>
                        <a:rPr sz="1300" spc="-165" dirty="0">
                          <a:latin typeface="Lucida Sans Unicode"/>
                          <a:cs typeface="Lucida Sans Unicode"/>
                        </a:rPr>
                        <a:t>=&gt;</a:t>
                      </a:r>
                      <a:endParaRPr sz="1300">
                        <a:latin typeface="Lucida Sans Unicode"/>
                        <a:cs typeface="Lucida Sans Unicode"/>
                      </a:endParaRPr>
                    </a:p>
                  </a:txBody>
                  <a:tcPr marL="0" marR="0" marT="75353" marB="0">
                    <a:lnL w="9525">
                      <a:solidFill>
                        <a:srgbClr val="CCCCCC"/>
                      </a:solidFill>
                      <a:prstDash val="solid"/>
                    </a:lnL>
                    <a:lnR w="9525">
                      <a:solidFill>
                        <a:srgbClr val="CCCCCC"/>
                      </a:solidFill>
                      <a:prstDash val="solid"/>
                    </a:lnR>
                    <a:lnT w="9525">
                      <a:solidFill>
                        <a:srgbClr val="CCCCCC"/>
                      </a:solidFill>
                      <a:prstDash val="solid"/>
                    </a:lnT>
                    <a:lnB w="9525">
                      <a:solidFill>
                        <a:srgbClr val="CCCCCC"/>
                      </a:solidFill>
                      <a:prstDash val="solid"/>
                    </a:lnB>
                  </a:tcPr>
                </a:tc>
                <a:tc>
                  <a:txBody>
                    <a:bodyPr/>
                    <a:lstStyle/>
                    <a:p>
                      <a:pPr algn="ctr">
                        <a:lnSpc>
                          <a:spcPct val="100000"/>
                        </a:lnSpc>
                        <a:spcBef>
                          <a:spcPts val="445"/>
                        </a:spcBef>
                      </a:pPr>
                      <a:r>
                        <a:rPr sz="1300" spc="25" dirty="0">
                          <a:latin typeface="Lucida Sans Unicode"/>
                          <a:cs typeface="Lucida Sans Unicode"/>
                        </a:rPr>
                        <a:t>Waffles</a:t>
                      </a:r>
                      <a:endParaRPr sz="1300">
                        <a:latin typeface="Lucida Sans Unicode"/>
                        <a:cs typeface="Lucida Sans Unicode"/>
                      </a:endParaRPr>
                    </a:p>
                  </a:txBody>
                  <a:tcPr marL="0" marR="0" marT="75353" marB="0">
                    <a:lnL w="9525">
                      <a:solidFill>
                        <a:srgbClr val="CCCCCC"/>
                      </a:solidFill>
                      <a:prstDash val="solid"/>
                    </a:lnL>
                    <a:lnR w="9525">
                      <a:solidFill>
                        <a:srgbClr val="CCCCCC"/>
                      </a:solidFill>
                      <a:prstDash val="solid"/>
                    </a:lnR>
                    <a:lnT w="9525">
                      <a:solidFill>
                        <a:srgbClr val="CCCCCC"/>
                      </a:solidFill>
                      <a:prstDash val="solid"/>
                    </a:lnT>
                    <a:lnB w="9525">
                      <a:solidFill>
                        <a:srgbClr val="CCCCCC"/>
                      </a:solidFill>
                      <a:prstDash val="solid"/>
                    </a:lnB>
                  </a:tcPr>
                </a:tc>
                <a:tc>
                  <a:txBody>
                    <a:bodyPr/>
                    <a:lstStyle/>
                    <a:p>
                      <a:pPr algn="ctr">
                        <a:lnSpc>
                          <a:spcPct val="100000"/>
                        </a:lnSpc>
                        <a:spcBef>
                          <a:spcPts val="445"/>
                        </a:spcBef>
                      </a:pPr>
                      <a:r>
                        <a:rPr sz="1300" spc="-105" dirty="0">
                          <a:latin typeface="Lucida Sans Unicode"/>
                          <a:cs typeface="Lucida Sans Unicode"/>
                        </a:rPr>
                        <a:t>0.174</a:t>
                      </a:r>
                      <a:endParaRPr sz="1300">
                        <a:latin typeface="Lucida Sans Unicode"/>
                        <a:cs typeface="Lucida Sans Unicode"/>
                      </a:endParaRPr>
                    </a:p>
                  </a:txBody>
                  <a:tcPr marL="0" marR="0" marT="75353" marB="0">
                    <a:lnL w="9525">
                      <a:solidFill>
                        <a:srgbClr val="CCCCCC"/>
                      </a:solidFill>
                      <a:prstDash val="solid"/>
                    </a:lnL>
                    <a:lnR w="9525">
                      <a:solidFill>
                        <a:srgbClr val="CCCCCC"/>
                      </a:solidFill>
                      <a:prstDash val="solid"/>
                    </a:lnR>
                    <a:lnT w="9525">
                      <a:solidFill>
                        <a:srgbClr val="CCCCCC"/>
                      </a:solidFill>
                      <a:prstDash val="solid"/>
                    </a:lnT>
                    <a:lnB w="9525">
                      <a:solidFill>
                        <a:srgbClr val="CCCCCC"/>
                      </a:solidFill>
                      <a:prstDash val="solid"/>
                    </a:lnB>
                  </a:tcPr>
                </a:tc>
                <a:tc>
                  <a:txBody>
                    <a:bodyPr/>
                    <a:lstStyle/>
                    <a:p>
                      <a:pPr algn="ctr">
                        <a:lnSpc>
                          <a:spcPct val="100000"/>
                        </a:lnSpc>
                        <a:spcBef>
                          <a:spcPts val="445"/>
                        </a:spcBef>
                      </a:pPr>
                      <a:r>
                        <a:rPr sz="1300" spc="-40" dirty="0">
                          <a:latin typeface="Lucida Sans Unicode"/>
                          <a:cs typeface="Lucida Sans Unicode"/>
                        </a:rPr>
                        <a:t>0.452</a:t>
                      </a:r>
                      <a:endParaRPr sz="1300">
                        <a:latin typeface="Lucida Sans Unicode"/>
                        <a:cs typeface="Lucida Sans Unicode"/>
                      </a:endParaRPr>
                    </a:p>
                  </a:txBody>
                  <a:tcPr marL="0" marR="0" marT="75353" marB="0">
                    <a:lnL w="9525">
                      <a:solidFill>
                        <a:srgbClr val="CCCCCC"/>
                      </a:solidFill>
                      <a:prstDash val="solid"/>
                    </a:lnL>
                    <a:lnR w="9525">
                      <a:solidFill>
                        <a:srgbClr val="CCCCCC"/>
                      </a:solidFill>
                      <a:prstDash val="solid"/>
                    </a:lnR>
                    <a:lnT w="9525">
                      <a:solidFill>
                        <a:srgbClr val="CCCCCC"/>
                      </a:solidFill>
                      <a:prstDash val="solid"/>
                    </a:lnT>
                    <a:lnB w="9525">
                      <a:solidFill>
                        <a:srgbClr val="CCCCCC"/>
                      </a:solidFill>
                      <a:prstDash val="solid"/>
                    </a:lnB>
                  </a:tcPr>
                </a:tc>
                <a:tc>
                  <a:txBody>
                    <a:bodyPr/>
                    <a:lstStyle/>
                    <a:p>
                      <a:pPr marR="210820" algn="r">
                        <a:lnSpc>
                          <a:spcPct val="100000"/>
                        </a:lnSpc>
                        <a:spcBef>
                          <a:spcPts val="445"/>
                        </a:spcBef>
                      </a:pPr>
                      <a:r>
                        <a:rPr sz="1300" spc="-165" dirty="0">
                          <a:latin typeface="Lucida Sans Unicode"/>
                          <a:cs typeface="Lucida Sans Unicode"/>
                        </a:rPr>
                        <a:t>1.147</a:t>
                      </a:r>
                      <a:endParaRPr sz="1300">
                        <a:latin typeface="Lucida Sans Unicode"/>
                        <a:cs typeface="Lucida Sans Unicode"/>
                      </a:endParaRPr>
                    </a:p>
                  </a:txBody>
                  <a:tcPr marL="0" marR="0" marT="75353" marB="0">
                    <a:lnL w="9525">
                      <a:solidFill>
                        <a:srgbClr val="CCCCCC"/>
                      </a:solidFill>
                      <a:prstDash val="solid"/>
                    </a:lnL>
                    <a:lnR w="9525">
                      <a:solidFill>
                        <a:srgbClr val="CCCCCC"/>
                      </a:solidFill>
                      <a:prstDash val="solid"/>
                    </a:lnR>
                    <a:lnT w="9525">
                      <a:solidFill>
                        <a:srgbClr val="CCCCCC"/>
                      </a:solidFill>
                      <a:prstDash val="solid"/>
                    </a:lnT>
                    <a:lnB w="9525">
                      <a:solidFill>
                        <a:srgbClr val="CCCCCC"/>
                      </a:solidFill>
                      <a:prstDash val="solid"/>
                    </a:lnB>
                  </a:tcPr>
                </a:tc>
                <a:extLst>
                  <a:ext uri="{0D108BD9-81ED-4DB2-BD59-A6C34878D82A}">
                    <a16:rowId xmlns:a16="http://schemas.microsoft.com/office/drawing/2014/main" val="10004"/>
                  </a:ext>
                </a:extLst>
              </a:tr>
              <a:tr h="368732">
                <a:tc>
                  <a:txBody>
                    <a:bodyPr/>
                    <a:lstStyle/>
                    <a:p>
                      <a:pPr algn="ctr">
                        <a:lnSpc>
                          <a:spcPct val="100000"/>
                        </a:lnSpc>
                        <a:spcBef>
                          <a:spcPts val="445"/>
                        </a:spcBef>
                      </a:pPr>
                      <a:r>
                        <a:rPr sz="1300" dirty="0">
                          <a:latin typeface="Lucida Sans Unicode"/>
                          <a:cs typeface="Lucida Sans Unicode"/>
                        </a:rPr>
                        <a:t>Yogurt</a:t>
                      </a:r>
                      <a:endParaRPr sz="1300">
                        <a:latin typeface="Lucida Sans Unicode"/>
                        <a:cs typeface="Lucida Sans Unicode"/>
                      </a:endParaRPr>
                    </a:p>
                  </a:txBody>
                  <a:tcPr marL="0" marR="0" marT="75353" marB="0">
                    <a:lnL w="9525">
                      <a:solidFill>
                        <a:srgbClr val="CCCCCC"/>
                      </a:solidFill>
                      <a:prstDash val="solid"/>
                    </a:lnL>
                    <a:lnR w="9525">
                      <a:solidFill>
                        <a:srgbClr val="CCCCCC"/>
                      </a:solidFill>
                      <a:prstDash val="solid"/>
                    </a:lnR>
                    <a:lnT w="9525">
                      <a:solidFill>
                        <a:srgbClr val="CCCCCC"/>
                      </a:solidFill>
                      <a:prstDash val="solid"/>
                    </a:lnT>
                    <a:lnB w="9525">
                      <a:solidFill>
                        <a:srgbClr val="CCCCCC"/>
                      </a:solidFill>
                      <a:prstDash val="solid"/>
                    </a:lnB>
                  </a:tcPr>
                </a:tc>
                <a:tc>
                  <a:txBody>
                    <a:bodyPr/>
                    <a:lstStyle/>
                    <a:p>
                      <a:pPr algn="ctr">
                        <a:lnSpc>
                          <a:spcPct val="100000"/>
                        </a:lnSpc>
                        <a:spcBef>
                          <a:spcPts val="445"/>
                        </a:spcBef>
                      </a:pPr>
                      <a:r>
                        <a:rPr sz="1300" spc="-165" dirty="0">
                          <a:latin typeface="Lucida Sans Unicode"/>
                          <a:cs typeface="Lucida Sans Unicode"/>
                        </a:rPr>
                        <a:t>=&gt;</a:t>
                      </a:r>
                      <a:endParaRPr sz="1300">
                        <a:latin typeface="Lucida Sans Unicode"/>
                        <a:cs typeface="Lucida Sans Unicode"/>
                      </a:endParaRPr>
                    </a:p>
                  </a:txBody>
                  <a:tcPr marL="0" marR="0" marT="75353" marB="0">
                    <a:lnL w="9525">
                      <a:solidFill>
                        <a:srgbClr val="CCCCCC"/>
                      </a:solidFill>
                      <a:prstDash val="solid"/>
                    </a:lnL>
                    <a:lnR w="9525">
                      <a:solidFill>
                        <a:srgbClr val="CCCCCC"/>
                      </a:solidFill>
                      <a:prstDash val="solid"/>
                    </a:lnR>
                    <a:lnT w="9525">
                      <a:solidFill>
                        <a:srgbClr val="CCCCCC"/>
                      </a:solidFill>
                      <a:prstDash val="solid"/>
                    </a:lnT>
                    <a:lnB w="9525">
                      <a:solidFill>
                        <a:srgbClr val="CCCCCC"/>
                      </a:solidFill>
                      <a:prstDash val="solid"/>
                    </a:lnB>
                  </a:tcPr>
                </a:tc>
                <a:tc>
                  <a:txBody>
                    <a:bodyPr/>
                    <a:lstStyle/>
                    <a:p>
                      <a:pPr algn="ctr">
                        <a:lnSpc>
                          <a:spcPct val="100000"/>
                        </a:lnSpc>
                        <a:spcBef>
                          <a:spcPts val="445"/>
                        </a:spcBef>
                      </a:pPr>
                      <a:r>
                        <a:rPr sz="1300" dirty="0">
                          <a:latin typeface="Lucida Sans Unicode"/>
                          <a:cs typeface="Lucida Sans Unicode"/>
                        </a:rPr>
                        <a:t>Poultry</a:t>
                      </a:r>
                      <a:endParaRPr sz="1300">
                        <a:latin typeface="Lucida Sans Unicode"/>
                        <a:cs typeface="Lucida Sans Unicode"/>
                      </a:endParaRPr>
                    </a:p>
                  </a:txBody>
                  <a:tcPr marL="0" marR="0" marT="75353" marB="0">
                    <a:lnL w="9525">
                      <a:solidFill>
                        <a:srgbClr val="CCCCCC"/>
                      </a:solidFill>
                      <a:prstDash val="solid"/>
                    </a:lnL>
                    <a:lnR w="9525">
                      <a:solidFill>
                        <a:srgbClr val="CCCCCC"/>
                      </a:solidFill>
                      <a:prstDash val="solid"/>
                    </a:lnR>
                    <a:lnT w="9525">
                      <a:solidFill>
                        <a:srgbClr val="CCCCCC"/>
                      </a:solidFill>
                      <a:prstDash val="solid"/>
                    </a:lnT>
                    <a:lnB w="9525">
                      <a:solidFill>
                        <a:srgbClr val="CCCCCC"/>
                      </a:solidFill>
                      <a:prstDash val="solid"/>
                    </a:lnB>
                  </a:tcPr>
                </a:tc>
                <a:tc>
                  <a:txBody>
                    <a:bodyPr/>
                    <a:lstStyle/>
                    <a:p>
                      <a:pPr algn="ctr">
                        <a:lnSpc>
                          <a:spcPct val="100000"/>
                        </a:lnSpc>
                        <a:spcBef>
                          <a:spcPts val="445"/>
                        </a:spcBef>
                      </a:pPr>
                      <a:r>
                        <a:rPr sz="1300" spc="-150" dirty="0">
                          <a:latin typeface="Lucida Sans Unicode"/>
                          <a:cs typeface="Lucida Sans Unicode"/>
                        </a:rPr>
                        <a:t>0.181</a:t>
                      </a:r>
                      <a:endParaRPr sz="1300">
                        <a:latin typeface="Lucida Sans Unicode"/>
                        <a:cs typeface="Lucida Sans Unicode"/>
                      </a:endParaRPr>
                    </a:p>
                  </a:txBody>
                  <a:tcPr marL="0" marR="0" marT="75353" marB="0">
                    <a:lnL w="9525">
                      <a:solidFill>
                        <a:srgbClr val="CCCCCC"/>
                      </a:solidFill>
                      <a:prstDash val="solid"/>
                    </a:lnL>
                    <a:lnR w="9525">
                      <a:solidFill>
                        <a:srgbClr val="CCCCCC"/>
                      </a:solidFill>
                      <a:prstDash val="solid"/>
                    </a:lnR>
                    <a:lnT w="9525">
                      <a:solidFill>
                        <a:srgbClr val="CCCCCC"/>
                      </a:solidFill>
                      <a:prstDash val="solid"/>
                    </a:lnT>
                    <a:lnB w="9525">
                      <a:solidFill>
                        <a:srgbClr val="CCCCCC"/>
                      </a:solidFill>
                      <a:prstDash val="solid"/>
                    </a:lnB>
                  </a:tcPr>
                </a:tc>
                <a:tc>
                  <a:txBody>
                    <a:bodyPr/>
                    <a:lstStyle/>
                    <a:p>
                      <a:pPr algn="ctr">
                        <a:lnSpc>
                          <a:spcPct val="100000"/>
                        </a:lnSpc>
                        <a:spcBef>
                          <a:spcPts val="445"/>
                        </a:spcBef>
                      </a:pPr>
                      <a:r>
                        <a:rPr sz="1300" spc="-45" dirty="0">
                          <a:latin typeface="Lucida Sans Unicode"/>
                          <a:cs typeface="Lucida Sans Unicode"/>
                        </a:rPr>
                        <a:t>0.470</a:t>
                      </a:r>
                      <a:endParaRPr sz="1300">
                        <a:latin typeface="Lucida Sans Unicode"/>
                        <a:cs typeface="Lucida Sans Unicode"/>
                      </a:endParaRPr>
                    </a:p>
                  </a:txBody>
                  <a:tcPr marL="0" marR="0" marT="75353" marB="0">
                    <a:lnL w="9525">
                      <a:solidFill>
                        <a:srgbClr val="CCCCCC"/>
                      </a:solidFill>
                      <a:prstDash val="solid"/>
                    </a:lnL>
                    <a:lnR w="9525">
                      <a:solidFill>
                        <a:srgbClr val="CCCCCC"/>
                      </a:solidFill>
                      <a:prstDash val="solid"/>
                    </a:lnR>
                    <a:lnT w="9525">
                      <a:solidFill>
                        <a:srgbClr val="CCCCCC"/>
                      </a:solidFill>
                      <a:prstDash val="solid"/>
                    </a:lnT>
                    <a:lnB w="9525">
                      <a:solidFill>
                        <a:srgbClr val="CCCCCC"/>
                      </a:solidFill>
                      <a:prstDash val="solid"/>
                    </a:lnB>
                  </a:tcPr>
                </a:tc>
                <a:tc>
                  <a:txBody>
                    <a:bodyPr/>
                    <a:lstStyle/>
                    <a:p>
                      <a:pPr marR="224790" algn="r">
                        <a:lnSpc>
                          <a:spcPct val="100000"/>
                        </a:lnSpc>
                        <a:spcBef>
                          <a:spcPts val="445"/>
                        </a:spcBef>
                      </a:pPr>
                      <a:r>
                        <a:rPr sz="1300" spc="-210" dirty="0">
                          <a:latin typeface="Lucida Sans Unicode"/>
                          <a:cs typeface="Lucida Sans Unicode"/>
                        </a:rPr>
                        <a:t>1.116</a:t>
                      </a:r>
                      <a:endParaRPr sz="1300" dirty="0">
                        <a:latin typeface="Lucida Sans Unicode"/>
                        <a:cs typeface="Lucida Sans Unicode"/>
                      </a:endParaRPr>
                    </a:p>
                  </a:txBody>
                  <a:tcPr marL="0" marR="0" marT="75353" marB="0">
                    <a:lnL w="9525">
                      <a:solidFill>
                        <a:srgbClr val="CCCCCC"/>
                      </a:solidFill>
                      <a:prstDash val="solid"/>
                    </a:lnL>
                    <a:lnR w="9525">
                      <a:solidFill>
                        <a:srgbClr val="CCCCCC"/>
                      </a:solidFill>
                      <a:prstDash val="solid"/>
                    </a:lnR>
                    <a:lnT w="9525">
                      <a:solidFill>
                        <a:srgbClr val="CCCCCC"/>
                      </a:solidFill>
                      <a:prstDash val="solid"/>
                    </a:lnT>
                    <a:lnB w="9525">
                      <a:solidFill>
                        <a:srgbClr val="CCCCCC"/>
                      </a:solidFill>
                      <a:prstDash val="solid"/>
                    </a:lnB>
                  </a:tcPr>
                </a:tc>
                <a:extLst>
                  <a:ext uri="{0D108BD9-81ED-4DB2-BD59-A6C34878D82A}">
                    <a16:rowId xmlns:a16="http://schemas.microsoft.com/office/drawing/2014/main" val="10005"/>
                  </a:ext>
                </a:extLst>
              </a:tr>
            </a:tbl>
          </a:graphicData>
        </a:graphic>
      </p:graphicFrame>
      <p:grpSp>
        <p:nvGrpSpPr>
          <p:cNvPr id="7" name="object 2">
            <a:extLst>
              <a:ext uri="{FF2B5EF4-FFF2-40B4-BE49-F238E27FC236}">
                <a16:creationId xmlns:a16="http://schemas.microsoft.com/office/drawing/2014/main" id="{FB8E0EC7-56B1-90ED-EAA5-D84BA23F5886}"/>
              </a:ext>
            </a:extLst>
          </p:cNvPr>
          <p:cNvGrpSpPr/>
          <p:nvPr/>
        </p:nvGrpSpPr>
        <p:grpSpPr>
          <a:xfrm>
            <a:off x="0" y="6252767"/>
            <a:ext cx="12192000" cy="605367"/>
            <a:chOff x="0" y="4689575"/>
            <a:chExt cx="9144000" cy="454025"/>
          </a:xfrm>
        </p:grpSpPr>
        <p:sp>
          <p:nvSpPr>
            <p:cNvPr id="8" name="object 3">
              <a:extLst>
                <a:ext uri="{FF2B5EF4-FFF2-40B4-BE49-F238E27FC236}">
                  <a16:creationId xmlns:a16="http://schemas.microsoft.com/office/drawing/2014/main" id="{D72B91C7-7C02-4C36-EA3F-22FEA907CC7C}"/>
                </a:ext>
              </a:extLst>
            </p:cNvPr>
            <p:cNvSpPr/>
            <p:nvPr/>
          </p:nvSpPr>
          <p:spPr>
            <a:xfrm>
              <a:off x="0" y="4727675"/>
              <a:ext cx="9144000" cy="415925"/>
            </a:xfrm>
            <a:custGeom>
              <a:avLst/>
              <a:gdLst/>
              <a:ahLst/>
              <a:cxnLst/>
              <a:rect l="l" t="t" r="r" b="b"/>
              <a:pathLst>
                <a:path w="9144000" h="415925">
                  <a:moveTo>
                    <a:pt x="9143999" y="415799"/>
                  </a:moveTo>
                  <a:lnTo>
                    <a:pt x="0" y="415799"/>
                  </a:lnTo>
                  <a:lnTo>
                    <a:pt x="0" y="0"/>
                  </a:lnTo>
                  <a:lnTo>
                    <a:pt x="9143999" y="0"/>
                  </a:lnTo>
                  <a:lnTo>
                    <a:pt x="9143999" y="415799"/>
                  </a:lnTo>
                  <a:close/>
                </a:path>
              </a:pathLst>
            </a:custGeom>
            <a:solidFill>
              <a:srgbClr val="1975D1">
                <a:alpha val="23419"/>
              </a:srgbClr>
            </a:solidFill>
          </p:spPr>
          <p:txBody>
            <a:bodyPr wrap="square" lIns="0" tIns="0" rIns="0" bIns="0" rtlCol="0"/>
            <a:lstStyle/>
            <a:p>
              <a:endParaRPr sz="2400"/>
            </a:p>
          </p:txBody>
        </p:sp>
        <p:pic>
          <p:nvPicPr>
            <p:cNvPr id="9" name="object 4">
              <a:extLst>
                <a:ext uri="{FF2B5EF4-FFF2-40B4-BE49-F238E27FC236}">
                  <a16:creationId xmlns:a16="http://schemas.microsoft.com/office/drawing/2014/main" id="{C995B152-86CD-D48E-0782-83C1B54B3DA0}"/>
                </a:ext>
              </a:extLst>
            </p:cNvPr>
            <p:cNvPicPr/>
            <p:nvPr/>
          </p:nvPicPr>
          <p:blipFill>
            <a:blip r:embed="rId2" cstate="print"/>
            <a:stretch>
              <a:fillRect/>
            </a:stretch>
          </p:blipFill>
          <p:spPr>
            <a:xfrm>
              <a:off x="8124854" y="4689575"/>
              <a:ext cx="1019145" cy="453899"/>
            </a:xfrm>
            <a:prstGeom prst="rect">
              <a:avLst/>
            </a:prstGeom>
          </p:spPr>
        </p:pic>
      </p:grpSp>
      <p:sp>
        <p:nvSpPr>
          <p:cNvPr id="10" name="object 5">
            <a:extLst>
              <a:ext uri="{FF2B5EF4-FFF2-40B4-BE49-F238E27FC236}">
                <a16:creationId xmlns:a16="http://schemas.microsoft.com/office/drawing/2014/main" id="{9C4D75D9-5823-35E1-5449-1457A3CB6856}"/>
              </a:ext>
            </a:extLst>
          </p:cNvPr>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29205" y="2982552"/>
            <a:ext cx="6090920" cy="856752"/>
          </a:xfrm>
          <a:prstGeom prst="rect">
            <a:avLst/>
          </a:prstGeom>
        </p:spPr>
        <p:txBody>
          <a:bodyPr vert="horz" wrap="square" lIns="0" tIns="16933" rIns="0" bIns="0" rtlCol="0" anchor="ctr">
            <a:spAutoFit/>
          </a:bodyPr>
          <a:lstStyle/>
          <a:p>
            <a:pPr marL="1413898" marR="6773" indent="-1397812">
              <a:lnSpc>
                <a:spcPct val="136400"/>
              </a:lnSpc>
              <a:spcBef>
                <a:spcPts val="133"/>
              </a:spcBef>
            </a:pPr>
            <a:r>
              <a:rPr spc="180" dirty="0"/>
              <a:t>Recommendations</a:t>
            </a:r>
            <a:endParaRPr spc="272" dirty="0"/>
          </a:p>
        </p:txBody>
      </p:sp>
      <p:pic>
        <p:nvPicPr>
          <p:cNvPr id="3" name="object 3"/>
          <p:cNvPicPr/>
          <p:nvPr/>
        </p:nvPicPr>
        <p:blipFill>
          <a:blip r:embed="rId2" cstate="print"/>
          <a:stretch>
            <a:fillRect/>
          </a:stretch>
        </p:blipFill>
        <p:spPr>
          <a:xfrm>
            <a:off x="929101" y="2653968"/>
            <a:ext cx="2065665" cy="206566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4299" y="194388"/>
            <a:ext cx="4604953" cy="573661"/>
          </a:xfrm>
          <a:prstGeom prst="rect">
            <a:avLst/>
          </a:prstGeom>
        </p:spPr>
        <p:txBody>
          <a:bodyPr vert="horz" wrap="square" lIns="0" tIns="19473" rIns="0" bIns="0" rtlCol="0" anchor="ctr">
            <a:spAutoFit/>
          </a:bodyPr>
          <a:lstStyle/>
          <a:p>
            <a:pPr marL="16933">
              <a:lnSpc>
                <a:spcPct val="100000"/>
              </a:lnSpc>
              <a:spcBef>
                <a:spcPts val="153"/>
              </a:spcBef>
            </a:pPr>
            <a:r>
              <a:rPr sz="3600" spc="113" dirty="0">
                <a:latin typeface="Arial" panose="020B0604020202020204" pitchFamily="34" charset="0"/>
                <a:cs typeface="Arial" panose="020B0604020202020204" pitchFamily="34" charset="0"/>
              </a:rPr>
              <a:t>Recommendation</a:t>
            </a:r>
            <a:r>
              <a:rPr sz="3600" spc="-240" dirty="0">
                <a:latin typeface="Arial" panose="020B0604020202020204" pitchFamily="34" charset="0"/>
                <a:cs typeface="Arial" panose="020B0604020202020204" pitchFamily="34" charset="0"/>
              </a:rPr>
              <a:t> </a:t>
            </a:r>
            <a:r>
              <a:rPr sz="3600" spc="453" dirty="0">
                <a:latin typeface="Arial" panose="020B0604020202020204" pitchFamily="34" charset="0"/>
                <a:cs typeface="Arial" panose="020B0604020202020204" pitchFamily="34" charset="0"/>
              </a:rPr>
              <a:t>-</a:t>
            </a:r>
            <a:r>
              <a:rPr sz="3600" spc="-240" dirty="0">
                <a:latin typeface="Arial" panose="020B0604020202020204" pitchFamily="34" charset="0"/>
                <a:cs typeface="Arial" panose="020B0604020202020204" pitchFamily="34" charset="0"/>
              </a:rPr>
              <a:t> </a:t>
            </a:r>
            <a:r>
              <a:rPr sz="3600" spc="-780" dirty="0">
                <a:latin typeface="Arial" panose="020B0604020202020204" pitchFamily="34" charset="0"/>
                <a:cs typeface="Arial" panose="020B0604020202020204" pitchFamily="34" charset="0"/>
              </a:rPr>
              <a:t>1</a:t>
            </a:r>
            <a:endParaRPr sz="3600" dirty="0">
              <a:latin typeface="Arial" panose="020B0604020202020204" pitchFamily="34" charset="0"/>
              <a:cs typeface="Arial" panose="020B0604020202020204" pitchFamily="34" charset="0"/>
            </a:endParaRPr>
          </a:p>
        </p:txBody>
      </p:sp>
      <p:graphicFrame>
        <p:nvGraphicFramePr>
          <p:cNvPr id="3" name="object 3"/>
          <p:cNvGraphicFramePr>
            <a:graphicFrameLocks noGrp="1"/>
          </p:cNvGraphicFramePr>
          <p:nvPr>
            <p:extLst>
              <p:ext uri="{D42A27DB-BD31-4B8C-83A1-F6EECF244321}">
                <p14:modId xmlns:p14="http://schemas.microsoft.com/office/powerpoint/2010/main" val="1768903537"/>
              </p:ext>
            </p:extLst>
          </p:nvPr>
        </p:nvGraphicFramePr>
        <p:xfrm>
          <a:off x="996421" y="1140749"/>
          <a:ext cx="9553591" cy="2457664"/>
        </p:xfrm>
        <a:graphic>
          <a:graphicData uri="http://schemas.openxmlformats.org/drawingml/2006/table">
            <a:tbl>
              <a:tblPr firstRow="1" bandRow="1">
                <a:tableStyleId>{2D5ABB26-0587-4C30-8999-92F81FD0307C}</a:tableStyleId>
              </a:tblPr>
              <a:tblGrid>
                <a:gridCol w="2834045">
                  <a:extLst>
                    <a:ext uri="{9D8B030D-6E8A-4147-A177-3AD203B41FA5}">
                      <a16:colId xmlns:a16="http://schemas.microsoft.com/office/drawing/2014/main" val="20000"/>
                    </a:ext>
                  </a:extLst>
                </a:gridCol>
                <a:gridCol w="855751">
                  <a:extLst>
                    <a:ext uri="{9D8B030D-6E8A-4147-A177-3AD203B41FA5}">
                      <a16:colId xmlns:a16="http://schemas.microsoft.com/office/drawing/2014/main" val="20001"/>
                    </a:ext>
                  </a:extLst>
                </a:gridCol>
                <a:gridCol w="2011526">
                  <a:extLst>
                    <a:ext uri="{9D8B030D-6E8A-4147-A177-3AD203B41FA5}">
                      <a16:colId xmlns:a16="http://schemas.microsoft.com/office/drawing/2014/main" val="20002"/>
                    </a:ext>
                  </a:extLst>
                </a:gridCol>
                <a:gridCol w="952682">
                  <a:extLst>
                    <a:ext uri="{9D8B030D-6E8A-4147-A177-3AD203B41FA5}">
                      <a16:colId xmlns:a16="http://schemas.microsoft.com/office/drawing/2014/main" val="20003"/>
                    </a:ext>
                  </a:extLst>
                </a:gridCol>
                <a:gridCol w="1381019">
                  <a:extLst>
                    <a:ext uri="{9D8B030D-6E8A-4147-A177-3AD203B41FA5}">
                      <a16:colId xmlns:a16="http://schemas.microsoft.com/office/drawing/2014/main" val="20004"/>
                    </a:ext>
                  </a:extLst>
                </a:gridCol>
                <a:gridCol w="1518568">
                  <a:extLst>
                    <a:ext uri="{9D8B030D-6E8A-4147-A177-3AD203B41FA5}">
                      <a16:colId xmlns:a16="http://schemas.microsoft.com/office/drawing/2014/main" val="20005"/>
                    </a:ext>
                  </a:extLst>
                </a:gridCol>
              </a:tblGrid>
              <a:tr h="382258">
                <a:tc>
                  <a:txBody>
                    <a:bodyPr/>
                    <a:lstStyle/>
                    <a:p>
                      <a:pPr algn="just">
                        <a:lnSpc>
                          <a:spcPct val="100000"/>
                        </a:lnSpc>
                        <a:spcBef>
                          <a:spcPts val="219"/>
                        </a:spcBef>
                      </a:pPr>
                      <a:r>
                        <a:rPr sz="1500" spc="25" dirty="0">
                          <a:latin typeface="Arial" panose="020B0604020202020204" pitchFamily="34" charset="0"/>
                          <a:cs typeface="Arial" panose="020B0604020202020204" pitchFamily="34" charset="0"/>
                        </a:rPr>
                        <a:t>Item</a:t>
                      </a:r>
                      <a:endParaRPr sz="1500">
                        <a:latin typeface="Arial" panose="020B0604020202020204" pitchFamily="34" charset="0"/>
                        <a:cs typeface="Arial" panose="020B0604020202020204" pitchFamily="34" charset="0"/>
                      </a:endParaRPr>
                    </a:p>
                  </a:txBody>
                  <a:tcPr marL="0" marR="0" marT="37252"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solidFill>
                      <a:srgbClr val="BDD7EE"/>
                    </a:solidFill>
                  </a:tcPr>
                </a:tc>
                <a:tc>
                  <a:txBody>
                    <a:bodyPr/>
                    <a:lstStyle/>
                    <a:p>
                      <a:pPr algn="just">
                        <a:lnSpc>
                          <a:spcPct val="100000"/>
                        </a:lnSpc>
                        <a:spcBef>
                          <a:spcPts val="219"/>
                        </a:spcBef>
                      </a:pPr>
                      <a:r>
                        <a:rPr sz="1500" spc="10" dirty="0">
                          <a:latin typeface="Arial" panose="020B0604020202020204" pitchFamily="34" charset="0"/>
                          <a:cs typeface="Arial" panose="020B0604020202020204" pitchFamily="34" charset="0"/>
                        </a:rPr>
                        <a:t>Implies</a:t>
                      </a:r>
                      <a:endParaRPr sz="1500">
                        <a:latin typeface="Arial" panose="020B0604020202020204" pitchFamily="34" charset="0"/>
                        <a:cs typeface="Arial" panose="020B0604020202020204" pitchFamily="34" charset="0"/>
                      </a:endParaRPr>
                    </a:p>
                  </a:txBody>
                  <a:tcPr marL="0" marR="0" marT="37252"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solidFill>
                      <a:srgbClr val="BDD7EE"/>
                    </a:solidFill>
                  </a:tcPr>
                </a:tc>
                <a:tc>
                  <a:txBody>
                    <a:bodyPr/>
                    <a:lstStyle/>
                    <a:p>
                      <a:pPr algn="just">
                        <a:lnSpc>
                          <a:spcPct val="100000"/>
                        </a:lnSpc>
                        <a:spcBef>
                          <a:spcPts val="219"/>
                        </a:spcBef>
                      </a:pPr>
                      <a:r>
                        <a:rPr sz="1500" spc="35" dirty="0">
                          <a:latin typeface="Arial" panose="020B0604020202020204" pitchFamily="34" charset="0"/>
                          <a:cs typeface="Arial" panose="020B0604020202020204" pitchFamily="34" charset="0"/>
                        </a:rPr>
                        <a:t>Consequent</a:t>
                      </a:r>
                      <a:endParaRPr sz="1500">
                        <a:latin typeface="Arial" panose="020B0604020202020204" pitchFamily="34" charset="0"/>
                        <a:cs typeface="Arial" panose="020B0604020202020204" pitchFamily="34" charset="0"/>
                      </a:endParaRPr>
                    </a:p>
                  </a:txBody>
                  <a:tcPr marL="0" marR="0" marT="37252"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solidFill>
                      <a:srgbClr val="BDD7EE"/>
                    </a:solidFill>
                  </a:tcPr>
                </a:tc>
                <a:tc>
                  <a:txBody>
                    <a:bodyPr/>
                    <a:lstStyle/>
                    <a:p>
                      <a:pPr algn="just">
                        <a:lnSpc>
                          <a:spcPct val="100000"/>
                        </a:lnSpc>
                        <a:spcBef>
                          <a:spcPts val="219"/>
                        </a:spcBef>
                      </a:pPr>
                      <a:r>
                        <a:rPr sz="1500" spc="20" dirty="0">
                          <a:latin typeface="Arial" panose="020B0604020202020204" pitchFamily="34" charset="0"/>
                          <a:cs typeface="Arial" panose="020B0604020202020204" pitchFamily="34" charset="0"/>
                        </a:rPr>
                        <a:t>Support</a:t>
                      </a:r>
                      <a:endParaRPr sz="1500">
                        <a:latin typeface="Arial" panose="020B0604020202020204" pitchFamily="34" charset="0"/>
                        <a:cs typeface="Arial" panose="020B0604020202020204" pitchFamily="34" charset="0"/>
                      </a:endParaRPr>
                    </a:p>
                  </a:txBody>
                  <a:tcPr marL="0" marR="0" marT="37252"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solidFill>
                      <a:srgbClr val="BDD7EE"/>
                    </a:solidFill>
                  </a:tcPr>
                </a:tc>
                <a:tc>
                  <a:txBody>
                    <a:bodyPr/>
                    <a:lstStyle/>
                    <a:p>
                      <a:pPr algn="just">
                        <a:lnSpc>
                          <a:spcPct val="100000"/>
                        </a:lnSpc>
                        <a:spcBef>
                          <a:spcPts val="219"/>
                        </a:spcBef>
                      </a:pPr>
                      <a:r>
                        <a:rPr sz="1500" spc="35" dirty="0">
                          <a:latin typeface="Arial" panose="020B0604020202020204" pitchFamily="34" charset="0"/>
                          <a:cs typeface="Arial" panose="020B0604020202020204" pitchFamily="34" charset="0"/>
                        </a:rPr>
                        <a:t>Confidence</a:t>
                      </a:r>
                      <a:endParaRPr sz="1500">
                        <a:latin typeface="Arial" panose="020B0604020202020204" pitchFamily="34" charset="0"/>
                        <a:cs typeface="Arial" panose="020B0604020202020204" pitchFamily="34" charset="0"/>
                      </a:endParaRPr>
                    </a:p>
                  </a:txBody>
                  <a:tcPr marL="0" marR="0" marT="37252"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solidFill>
                      <a:srgbClr val="BDD7EE"/>
                    </a:solidFill>
                  </a:tcPr>
                </a:tc>
                <a:tc>
                  <a:txBody>
                    <a:bodyPr/>
                    <a:lstStyle/>
                    <a:p>
                      <a:pPr algn="just">
                        <a:lnSpc>
                          <a:spcPct val="100000"/>
                        </a:lnSpc>
                        <a:spcBef>
                          <a:spcPts val="219"/>
                        </a:spcBef>
                      </a:pPr>
                      <a:r>
                        <a:rPr sz="1500" spc="-55" dirty="0">
                          <a:latin typeface="Arial" panose="020B0604020202020204" pitchFamily="34" charset="0"/>
                          <a:cs typeface="Arial" panose="020B0604020202020204" pitchFamily="34" charset="0"/>
                        </a:rPr>
                        <a:t>Lift</a:t>
                      </a:r>
                      <a:endParaRPr sz="1500">
                        <a:latin typeface="Arial" panose="020B0604020202020204" pitchFamily="34" charset="0"/>
                        <a:cs typeface="Arial" panose="020B0604020202020204" pitchFamily="34" charset="0"/>
                      </a:endParaRPr>
                    </a:p>
                  </a:txBody>
                  <a:tcPr marL="0" marR="0" marT="37252"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solidFill>
                      <a:srgbClr val="BDD7EE"/>
                    </a:solidFill>
                  </a:tcPr>
                </a:tc>
                <a:extLst>
                  <a:ext uri="{0D108BD9-81ED-4DB2-BD59-A6C34878D82A}">
                    <a16:rowId xmlns:a16="http://schemas.microsoft.com/office/drawing/2014/main" val="10000"/>
                  </a:ext>
                </a:extLst>
              </a:tr>
              <a:tr h="382258">
                <a:tc>
                  <a:txBody>
                    <a:bodyPr/>
                    <a:lstStyle/>
                    <a:p>
                      <a:pPr marL="635" algn="just">
                        <a:lnSpc>
                          <a:spcPct val="100000"/>
                        </a:lnSpc>
                        <a:spcBef>
                          <a:spcPts val="480"/>
                        </a:spcBef>
                      </a:pPr>
                      <a:r>
                        <a:rPr sz="1500" spc="35" dirty="0">
                          <a:latin typeface="Arial" panose="020B0604020202020204" pitchFamily="34" charset="0"/>
                          <a:cs typeface="Arial" panose="020B0604020202020204" pitchFamily="34" charset="0"/>
                        </a:rPr>
                        <a:t>Spaghetti</a:t>
                      </a:r>
                      <a:r>
                        <a:rPr sz="1500" spc="-80" dirty="0">
                          <a:latin typeface="Arial" panose="020B0604020202020204" pitchFamily="34" charset="0"/>
                          <a:cs typeface="Arial" panose="020B0604020202020204" pitchFamily="34" charset="0"/>
                        </a:rPr>
                        <a:t> </a:t>
                      </a:r>
                      <a:r>
                        <a:rPr sz="1500" spc="35" dirty="0">
                          <a:latin typeface="Arial" panose="020B0604020202020204" pitchFamily="34" charset="0"/>
                          <a:cs typeface="Arial" panose="020B0604020202020204" pitchFamily="34" charset="0"/>
                        </a:rPr>
                        <a:t>sauce,</a:t>
                      </a:r>
                      <a:r>
                        <a:rPr sz="1500" spc="-75" dirty="0">
                          <a:latin typeface="Arial" panose="020B0604020202020204" pitchFamily="34" charset="0"/>
                          <a:cs typeface="Arial" panose="020B0604020202020204" pitchFamily="34" charset="0"/>
                        </a:rPr>
                        <a:t> </a:t>
                      </a:r>
                      <a:r>
                        <a:rPr sz="1500" dirty="0">
                          <a:latin typeface="Arial" panose="020B0604020202020204" pitchFamily="34" charset="0"/>
                          <a:cs typeface="Arial" panose="020B0604020202020204" pitchFamily="34" charset="0"/>
                        </a:rPr>
                        <a:t>Poultry</a:t>
                      </a:r>
                      <a:endParaRPr sz="1500">
                        <a:latin typeface="Arial" panose="020B0604020202020204" pitchFamily="34" charset="0"/>
                        <a:cs typeface="Arial" panose="020B0604020202020204" pitchFamily="34" charset="0"/>
                      </a:endParaRPr>
                    </a:p>
                  </a:txBody>
                  <a:tcPr marL="0" marR="0" marT="8128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just">
                        <a:lnSpc>
                          <a:spcPct val="100000"/>
                        </a:lnSpc>
                        <a:spcBef>
                          <a:spcPts val="219"/>
                        </a:spcBef>
                      </a:pPr>
                      <a:r>
                        <a:rPr sz="1500" spc="-185" dirty="0">
                          <a:latin typeface="+mn-lt"/>
                          <a:cs typeface="Arial" panose="020B0604020202020204" pitchFamily="34" charset="0"/>
                        </a:rPr>
                        <a:t>=&gt;</a:t>
                      </a:r>
                      <a:endParaRPr sz="1500" dirty="0">
                        <a:latin typeface="+mn-lt"/>
                        <a:cs typeface="Arial" panose="020B0604020202020204" pitchFamily="34" charset="0"/>
                      </a:endParaRPr>
                    </a:p>
                  </a:txBody>
                  <a:tcPr marL="0" marR="0" marT="37252"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just">
                        <a:lnSpc>
                          <a:spcPct val="100000"/>
                        </a:lnSpc>
                        <a:spcBef>
                          <a:spcPts val="480"/>
                        </a:spcBef>
                      </a:pPr>
                      <a:r>
                        <a:rPr sz="1500" dirty="0">
                          <a:latin typeface="Arial" panose="020B0604020202020204" pitchFamily="34" charset="0"/>
                          <a:cs typeface="Arial" panose="020B0604020202020204" pitchFamily="34" charset="0"/>
                        </a:rPr>
                        <a:t>Dinner</a:t>
                      </a:r>
                      <a:r>
                        <a:rPr sz="1500" spc="-55" dirty="0">
                          <a:latin typeface="Arial" panose="020B0604020202020204" pitchFamily="34" charset="0"/>
                          <a:cs typeface="Arial" panose="020B0604020202020204" pitchFamily="34" charset="0"/>
                        </a:rPr>
                        <a:t> </a:t>
                      </a:r>
                      <a:r>
                        <a:rPr sz="1500" dirty="0">
                          <a:latin typeface="Arial" panose="020B0604020202020204" pitchFamily="34" charset="0"/>
                          <a:cs typeface="Arial" panose="020B0604020202020204" pitchFamily="34" charset="0"/>
                        </a:rPr>
                        <a:t>rolls</a:t>
                      </a:r>
                      <a:endParaRPr sz="1500">
                        <a:latin typeface="Arial" panose="020B0604020202020204" pitchFamily="34" charset="0"/>
                        <a:cs typeface="Arial" panose="020B0604020202020204" pitchFamily="34" charset="0"/>
                      </a:endParaRPr>
                    </a:p>
                  </a:txBody>
                  <a:tcPr marL="0" marR="0" marT="8128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just">
                        <a:lnSpc>
                          <a:spcPct val="100000"/>
                        </a:lnSpc>
                        <a:spcBef>
                          <a:spcPts val="480"/>
                        </a:spcBef>
                      </a:pPr>
                      <a:r>
                        <a:rPr sz="1500" spc="-30" dirty="0">
                          <a:latin typeface="Arial" panose="020B0604020202020204" pitchFamily="34" charset="0"/>
                          <a:cs typeface="Arial" panose="020B0604020202020204" pitchFamily="34" charset="0"/>
                        </a:rPr>
                        <a:t>0.099</a:t>
                      </a:r>
                      <a:endParaRPr sz="1500">
                        <a:latin typeface="Arial" panose="020B0604020202020204" pitchFamily="34" charset="0"/>
                        <a:cs typeface="Arial" panose="020B0604020202020204" pitchFamily="34" charset="0"/>
                      </a:endParaRPr>
                    </a:p>
                  </a:txBody>
                  <a:tcPr marL="0" marR="0" marT="8128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just">
                        <a:lnSpc>
                          <a:spcPct val="100000"/>
                        </a:lnSpc>
                        <a:spcBef>
                          <a:spcPts val="480"/>
                        </a:spcBef>
                      </a:pPr>
                      <a:r>
                        <a:rPr sz="1500" spc="-45" dirty="0">
                          <a:latin typeface="Arial" panose="020B0604020202020204" pitchFamily="34" charset="0"/>
                          <a:cs typeface="Arial" panose="020B0604020202020204" pitchFamily="34" charset="0"/>
                        </a:rPr>
                        <a:t>0.579</a:t>
                      </a:r>
                      <a:endParaRPr sz="1500">
                        <a:latin typeface="Arial" panose="020B0604020202020204" pitchFamily="34" charset="0"/>
                        <a:cs typeface="Arial" panose="020B0604020202020204" pitchFamily="34" charset="0"/>
                      </a:endParaRPr>
                    </a:p>
                  </a:txBody>
                  <a:tcPr marL="0" marR="0" marT="8128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just">
                        <a:lnSpc>
                          <a:spcPct val="100000"/>
                        </a:lnSpc>
                        <a:spcBef>
                          <a:spcPts val="480"/>
                        </a:spcBef>
                      </a:pPr>
                      <a:r>
                        <a:rPr sz="1500" spc="-95" dirty="0">
                          <a:latin typeface="Arial" panose="020B0604020202020204" pitchFamily="34" charset="0"/>
                          <a:cs typeface="Arial" panose="020B0604020202020204" pitchFamily="34" charset="0"/>
                        </a:rPr>
                        <a:t>1.490</a:t>
                      </a:r>
                      <a:endParaRPr sz="1500">
                        <a:latin typeface="Arial" panose="020B0604020202020204" pitchFamily="34" charset="0"/>
                        <a:cs typeface="Arial" panose="020B0604020202020204" pitchFamily="34" charset="0"/>
                      </a:endParaRPr>
                    </a:p>
                  </a:txBody>
                  <a:tcPr marL="0" marR="0" marT="8128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extLst>
                  <a:ext uri="{0D108BD9-81ED-4DB2-BD59-A6C34878D82A}">
                    <a16:rowId xmlns:a16="http://schemas.microsoft.com/office/drawing/2014/main" val="10001"/>
                  </a:ext>
                </a:extLst>
              </a:tr>
              <a:tr h="382258">
                <a:tc>
                  <a:txBody>
                    <a:bodyPr/>
                    <a:lstStyle/>
                    <a:p>
                      <a:pPr marL="635" algn="just">
                        <a:lnSpc>
                          <a:spcPct val="100000"/>
                        </a:lnSpc>
                        <a:spcBef>
                          <a:spcPts val="480"/>
                        </a:spcBef>
                      </a:pPr>
                      <a:r>
                        <a:rPr sz="1500" dirty="0">
                          <a:latin typeface="Arial" panose="020B0604020202020204" pitchFamily="34" charset="0"/>
                          <a:cs typeface="Arial" panose="020B0604020202020204" pitchFamily="34" charset="0"/>
                        </a:rPr>
                        <a:t>Dinner</a:t>
                      </a:r>
                      <a:r>
                        <a:rPr sz="1500" spc="-55" dirty="0">
                          <a:latin typeface="Arial" panose="020B0604020202020204" pitchFamily="34" charset="0"/>
                          <a:cs typeface="Arial" panose="020B0604020202020204" pitchFamily="34" charset="0"/>
                        </a:rPr>
                        <a:t> </a:t>
                      </a:r>
                      <a:r>
                        <a:rPr sz="1500" dirty="0">
                          <a:latin typeface="Arial" panose="020B0604020202020204" pitchFamily="34" charset="0"/>
                          <a:cs typeface="Arial" panose="020B0604020202020204" pitchFamily="34" charset="0"/>
                        </a:rPr>
                        <a:t>rolls,</a:t>
                      </a:r>
                      <a:r>
                        <a:rPr sz="1500" spc="-55" dirty="0">
                          <a:latin typeface="Arial" panose="020B0604020202020204" pitchFamily="34" charset="0"/>
                          <a:cs typeface="Arial" panose="020B0604020202020204" pitchFamily="34" charset="0"/>
                        </a:rPr>
                        <a:t> </a:t>
                      </a:r>
                      <a:r>
                        <a:rPr sz="1500" dirty="0">
                          <a:latin typeface="Arial" panose="020B0604020202020204" pitchFamily="34" charset="0"/>
                          <a:cs typeface="Arial" panose="020B0604020202020204" pitchFamily="34" charset="0"/>
                        </a:rPr>
                        <a:t>Poultry</a:t>
                      </a:r>
                      <a:endParaRPr sz="1500">
                        <a:latin typeface="Arial" panose="020B0604020202020204" pitchFamily="34" charset="0"/>
                        <a:cs typeface="Arial" panose="020B0604020202020204" pitchFamily="34" charset="0"/>
                      </a:endParaRPr>
                    </a:p>
                  </a:txBody>
                  <a:tcPr marL="0" marR="0" marT="8128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just">
                        <a:lnSpc>
                          <a:spcPct val="100000"/>
                        </a:lnSpc>
                        <a:spcBef>
                          <a:spcPts val="219"/>
                        </a:spcBef>
                      </a:pPr>
                      <a:r>
                        <a:rPr sz="1500" spc="-185" dirty="0">
                          <a:latin typeface="+mn-lt"/>
                          <a:cs typeface="Arial" panose="020B0604020202020204" pitchFamily="34" charset="0"/>
                        </a:rPr>
                        <a:t>=&gt;</a:t>
                      </a:r>
                      <a:endParaRPr sz="1500" dirty="0">
                        <a:latin typeface="+mn-lt"/>
                        <a:cs typeface="Arial" panose="020B0604020202020204" pitchFamily="34" charset="0"/>
                      </a:endParaRPr>
                    </a:p>
                  </a:txBody>
                  <a:tcPr marL="0" marR="0" marT="37252"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635" algn="just">
                        <a:lnSpc>
                          <a:spcPct val="100000"/>
                        </a:lnSpc>
                        <a:spcBef>
                          <a:spcPts val="480"/>
                        </a:spcBef>
                      </a:pPr>
                      <a:r>
                        <a:rPr sz="1500" dirty="0">
                          <a:latin typeface="Arial" panose="020B0604020202020204" pitchFamily="34" charset="0"/>
                          <a:cs typeface="Arial" panose="020B0604020202020204" pitchFamily="34" charset="0"/>
                        </a:rPr>
                        <a:t>Spaghetti</a:t>
                      </a:r>
                      <a:r>
                        <a:rPr sz="1500" spc="-55" dirty="0">
                          <a:latin typeface="Arial" panose="020B0604020202020204" pitchFamily="34" charset="0"/>
                          <a:cs typeface="Arial" panose="020B0604020202020204" pitchFamily="34" charset="0"/>
                        </a:rPr>
                        <a:t> </a:t>
                      </a:r>
                      <a:r>
                        <a:rPr sz="1500" dirty="0">
                          <a:latin typeface="Arial" panose="020B0604020202020204" pitchFamily="34" charset="0"/>
                          <a:cs typeface="Arial" panose="020B0604020202020204" pitchFamily="34" charset="0"/>
                        </a:rPr>
                        <a:t>sauce</a:t>
                      </a:r>
                      <a:endParaRPr sz="1500">
                        <a:latin typeface="Arial" panose="020B0604020202020204" pitchFamily="34" charset="0"/>
                        <a:cs typeface="Arial" panose="020B0604020202020204" pitchFamily="34" charset="0"/>
                      </a:endParaRPr>
                    </a:p>
                  </a:txBody>
                  <a:tcPr marL="0" marR="0" marT="8128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just">
                        <a:lnSpc>
                          <a:spcPct val="100000"/>
                        </a:lnSpc>
                        <a:spcBef>
                          <a:spcPts val="480"/>
                        </a:spcBef>
                      </a:pPr>
                      <a:r>
                        <a:rPr sz="1500" spc="-30" dirty="0">
                          <a:latin typeface="Arial" panose="020B0604020202020204" pitchFamily="34" charset="0"/>
                          <a:cs typeface="Arial" panose="020B0604020202020204" pitchFamily="34" charset="0"/>
                        </a:rPr>
                        <a:t>0.099</a:t>
                      </a:r>
                      <a:endParaRPr sz="1500">
                        <a:latin typeface="Arial" panose="020B0604020202020204" pitchFamily="34" charset="0"/>
                        <a:cs typeface="Arial" panose="020B0604020202020204" pitchFamily="34" charset="0"/>
                      </a:endParaRPr>
                    </a:p>
                  </a:txBody>
                  <a:tcPr marL="0" marR="0" marT="8128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just">
                        <a:lnSpc>
                          <a:spcPct val="100000"/>
                        </a:lnSpc>
                        <a:spcBef>
                          <a:spcPts val="480"/>
                        </a:spcBef>
                      </a:pPr>
                      <a:r>
                        <a:rPr sz="1500" spc="-30" dirty="0">
                          <a:latin typeface="Arial" panose="020B0604020202020204" pitchFamily="34" charset="0"/>
                          <a:cs typeface="Arial" panose="020B0604020202020204" pitchFamily="34" charset="0"/>
                        </a:rPr>
                        <a:t>0.509</a:t>
                      </a:r>
                      <a:endParaRPr sz="1500">
                        <a:latin typeface="Arial" panose="020B0604020202020204" pitchFamily="34" charset="0"/>
                        <a:cs typeface="Arial" panose="020B0604020202020204" pitchFamily="34" charset="0"/>
                      </a:endParaRPr>
                    </a:p>
                  </a:txBody>
                  <a:tcPr marL="0" marR="0" marT="8128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just">
                        <a:lnSpc>
                          <a:spcPct val="100000"/>
                        </a:lnSpc>
                        <a:spcBef>
                          <a:spcPts val="480"/>
                        </a:spcBef>
                      </a:pPr>
                      <a:r>
                        <a:rPr sz="1500" spc="-105" dirty="0">
                          <a:latin typeface="Arial" panose="020B0604020202020204" pitchFamily="34" charset="0"/>
                          <a:cs typeface="Arial" panose="020B0604020202020204" pitchFamily="34" charset="0"/>
                        </a:rPr>
                        <a:t>1.364</a:t>
                      </a:r>
                      <a:endParaRPr sz="1500">
                        <a:latin typeface="Arial" panose="020B0604020202020204" pitchFamily="34" charset="0"/>
                        <a:cs typeface="Arial" panose="020B0604020202020204" pitchFamily="34" charset="0"/>
                      </a:endParaRPr>
                    </a:p>
                  </a:txBody>
                  <a:tcPr marL="0" marR="0" marT="8128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extLst>
                  <a:ext uri="{0D108BD9-81ED-4DB2-BD59-A6C34878D82A}">
                    <a16:rowId xmlns:a16="http://schemas.microsoft.com/office/drawing/2014/main" val="10002"/>
                  </a:ext>
                </a:extLst>
              </a:tr>
              <a:tr h="39676">
                <a:tc>
                  <a:txBody>
                    <a:bodyPr/>
                    <a:lstStyle/>
                    <a:p>
                      <a:pPr algn="just">
                        <a:lnSpc>
                          <a:spcPct val="100000"/>
                        </a:lnSpc>
                      </a:pPr>
                      <a:r>
                        <a:rPr sz="1500" dirty="0">
                          <a:latin typeface="Arial" panose="020B0604020202020204" pitchFamily="34" charset="0"/>
                          <a:cs typeface="Arial" panose="020B0604020202020204" pitchFamily="34" charset="0"/>
                        </a:rPr>
                        <a:t>Dinner</a:t>
                      </a:r>
                      <a:r>
                        <a:rPr sz="1500" spc="-55" dirty="0">
                          <a:latin typeface="Arial" panose="020B0604020202020204" pitchFamily="34" charset="0"/>
                          <a:cs typeface="Arial" panose="020B0604020202020204" pitchFamily="34" charset="0"/>
                        </a:rPr>
                        <a:t> </a:t>
                      </a:r>
                      <a:r>
                        <a:rPr sz="1500" dirty="0">
                          <a:latin typeface="Arial" panose="020B0604020202020204" pitchFamily="34" charset="0"/>
                          <a:cs typeface="Arial" panose="020B0604020202020204" pitchFamily="34" charset="0"/>
                        </a:rPr>
                        <a:t>rolls</a:t>
                      </a: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just">
                        <a:lnSpc>
                          <a:spcPct val="100000"/>
                        </a:lnSpc>
                      </a:pPr>
                      <a:r>
                        <a:rPr sz="1500" spc="-185" dirty="0">
                          <a:latin typeface="+mn-lt"/>
                          <a:cs typeface="Arial" panose="020B0604020202020204" pitchFamily="34" charset="0"/>
                        </a:rPr>
                        <a:t>=&gt;</a:t>
                      </a:r>
                      <a:endParaRPr sz="1500" dirty="0">
                        <a:latin typeface="+mn-lt"/>
                        <a:cs typeface="Arial" panose="020B0604020202020204" pitchFamily="34" charset="0"/>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just">
                        <a:lnSpc>
                          <a:spcPct val="100000"/>
                        </a:lnSpc>
                      </a:pPr>
                      <a:r>
                        <a:rPr sz="1500" dirty="0">
                          <a:latin typeface="Arial" panose="020B0604020202020204" pitchFamily="34" charset="0"/>
                          <a:cs typeface="Arial" panose="020B0604020202020204" pitchFamily="34" charset="0"/>
                        </a:rPr>
                        <a:t>Poultry</a:t>
                      </a:r>
                      <a:endParaRPr lang="en-US" sz="1500" dirty="0">
                        <a:latin typeface="Arial" panose="020B0604020202020204" pitchFamily="34" charset="0"/>
                        <a:cs typeface="Arial" panose="020B0604020202020204" pitchFamily="34" charset="0"/>
                      </a:endParaRPr>
                    </a:p>
                    <a:p>
                      <a:pPr algn="just">
                        <a:lnSpc>
                          <a:spcPct val="100000"/>
                        </a:lnSpc>
                      </a:pPr>
                      <a:endParaRPr sz="1500" dirty="0">
                        <a:latin typeface="Arial" panose="020B0604020202020204" pitchFamily="34" charset="0"/>
                        <a:cs typeface="Arial" panose="020B0604020202020204" pitchFamily="34" charset="0"/>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just">
                        <a:lnSpc>
                          <a:spcPct val="100000"/>
                        </a:lnSpc>
                      </a:pPr>
                      <a:r>
                        <a:rPr sz="1500" spc="-95" dirty="0">
                          <a:latin typeface="Arial" panose="020B0604020202020204" pitchFamily="34" charset="0"/>
                          <a:cs typeface="Arial" panose="020B0604020202020204" pitchFamily="34" charset="0"/>
                        </a:rPr>
                        <a:t>0.195</a:t>
                      </a:r>
                      <a:endParaRPr sz="1500">
                        <a:latin typeface="Arial" panose="020B0604020202020204" pitchFamily="34" charset="0"/>
                        <a:cs typeface="Arial" panose="020B0604020202020204" pitchFamily="34" charset="0"/>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just">
                        <a:lnSpc>
                          <a:spcPct val="100000"/>
                        </a:lnSpc>
                      </a:pPr>
                      <a:r>
                        <a:rPr sz="1500" spc="-95" dirty="0">
                          <a:latin typeface="Arial" panose="020B0604020202020204" pitchFamily="34" charset="0"/>
                          <a:cs typeface="Arial" panose="020B0604020202020204" pitchFamily="34" charset="0"/>
                        </a:rPr>
                        <a:t>0.501</a:t>
                      </a:r>
                      <a:endParaRPr sz="1500">
                        <a:latin typeface="Arial" panose="020B0604020202020204" pitchFamily="34" charset="0"/>
                        <a:cs typeface="Arial" panose="020B0604020202020204" pitchFamily="34" charset="0"/>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just">
                        <a:lnSpc>
                          <a:spcPct val="100000"/>
                        </a:lnSpc>
                      </a:pPr>
                      <a:r>
                        <a:rPr sz="1500" spc="-165" dirty="0">
                          <a:latin typeface="Arial" panose="020B0604020202020204" pitchFamily="34" charset="0"/>
                          <a:cs typeface="Arial" panose="020B0604020202020204" pitchFamily="34" charset="0"/>
                        </a:rPr>
                        <a:t>1.189</a:t>
                      </a:r>
                      <a:endParaRPr sz="1500" dirty="0">
                        <a:latin typeface="Arial" panose="020B0604020202020204" pitchFamily="34" charset="0"/>
                        <a:cs typeface="Arial" panose="020B0604020202020204" pitchFamily="34" charset="0"/>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extLst>
                  <a:ext uri="{0D108BD9-81ED-4DB2-BD59-A6C34878D82A}">
                    <a16:rowId xmlns:a16="http://schemas.microsoft.com/office/drawing/2014/main" val="10003"/>
                  </a:ext>
                </a:extLst>
              </a:tr>
              <a:tr h="282487">
                <a:tc>
                  <a:txBody>
                    <a:bodyPr/>
                    <a:lstStyle/>
                    <a:p>
                      <a:pPr algn="just">
                        <a:lnSpc>
                          <a:spcPct val="100000"/>
                        </a:lnSpc>
                      </a:pPr>
                      <a:r>
                        <a:rPr sz="1500" dirty="0">
                          <a:latin typeface="Arial" panose="020B0604020202020204" pitchFamily="34" charset="0"/>
                          <a:cs typeface="Arial" panose="020B0604020202020204" pitchFamily="34" charset="0"/>
                        </a:rPr>
                        <a:t>Poultry</a:t>
                      </a:r>
                      <a:endParaRPr sz="1500">
                        <a:latin typeface="Arial" panose="020B0604020202020204" pitchFamily="34" charset="0"/>
                        <a:cs typeface="Arial" panose="020B0604020202020204" pitchFamily="34" charset="0"/>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just">
                        <a:lnSpc>
                          <a:spcPct val="100000"/>
                        </a:lnSpc>
                      </a:pPr>
                      <a:r>
                        <a:rPr sz="1500" spc="-185" dirty="0">
                          <a:latin typeface="+mn-lt"/>
                          <a:cs typeface="Arial" panose="020B0604020202020204" pitchFamily="34" charset="0"/>
                        </a:rPr>
                        <a:t>=&gt;</a:t>
                      </a:r>
                      <a:endParaRPr sz="1500" dirty="0">
                        <a:latin typeface="+mn-lt"/>
                        <a:cs typeface="Arial" panose="020B0604020202020204" pitchFamily="34" charset="0"/>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just">
                        <a:lnSpc>
                          <a:spcPct val="100000"/>
                        </a:lnSpc>
                      </a:pPr>
                      <a:r>
                        <a:rPr sz="1500" dirty="0">
                          <a:latin typeface="Arial" panose="020B0604020202020204" pitchFamily="34" charset="0"/>
                          <a:cs typeface="Arial" panose="020B0604020202020204" pitchFamily="34" charset="0"/>
                        </a:rPr>
                        <a:t>Dinner</a:t>
                      </a:r>
                      <a:r>
                        <a:rPr sz="1500" spc="-55" dirty="0">
                          <a:latin typeface="Arial" panose="020B0604020202020204" pitchFamily="34" charset="0"/>
                          <a:cs typeface="Arial" panose="020B0604020202020204" pitchFamily="34" charset="0"/>
                        </a:rPr>
                        <a:t> </a:t>
                      </a:r>
                      <a:r>
                        <a:rPr sz="1500" dirty="0">
                          <a:latin typeface="Arial" panose="020B0604020202020204" pitchFamily="34" charset="0"/>
                          <a:cs typeface="Arial" panose="020B0604020202020204" pitchFamily="34" charset="0"/>
                        </a:rPr>
                        <a:t>rolls</a:t>
                      </a:r>
                      <a:endParaRPr sz="1500">
                        <a:latin typeface="Arial" panose="020B0604020202020204" pitchFamily="34" charset="0"/>
                        <a:cs typeface="Arial" panose="020B0604020202020204" pitchFamily="34" charset="0"/>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just">
                        <a:lnSpc>
                          <a:spcPct val="100000"/>
                        </a:lnSpc>
                      </a:pPr>
                      <a:r>
                        <a:rPr sz="1500" spc="-95" dirty="0">
                          <a:latin typeface="Arial" panose="020B0604020202020204" pitchFamily="34" charset="0"/>
                          <a:cs typeface="Arial" panose="020B0604020202020204" pitchFamily="34" charset="0"/>
                        </a:rPr>
                        <a:t>0.195</a:t>
                      </a:r>
                      <a:endParaRPr sz="1500">
                        <a:latin typeface="Arial" panose="020B0604020202020204" pitchFamily="34" charset="0"/>
                        <a:cs typeface="Arial" panose="020B0604020202020204" pitchFamily="34" charset="0"/>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just">
                        <a:lnSpc>
                          <a:spcPct val="100000"/>
                        </a:lnSpc>
                      </a:pPr>
                      <a:r>
                        <a:rPr sz="1500" spc="-35" dirty="0">
                          <a:latin typeface="Arial" panose="020B0604020202020204" pitchFamily="34" charset="0"/>
                          <a:cs typeface="Arial" panose="020B0604020202020204" pitchFamily="34" charset="0"/>
                        </a:rPr>
                        <a:t>0.463</a:t>
                      </a:r>
                      <a:endParaRPr sz="1500">
                        <a:latin typeface="Arial" panose="020B0604020202020204" pitchFamily="34" charset="0"/>
                        <a:cs typeface="Arial" panose="020B0604020202020204" pitchFamily="34" charset="0"/>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just">
                        <a:lnSpc>
                          <a:spcPct val="100000"/>
                        </a:lnSpc>
                      </a:pPr>
                      <a:r>
                        <a:rPr sz="1500" spc="-165" dirty="0">
                          <a:latin typeface="Arial" panose="020B0604020202020204" pitchFamily="34" charset="0"/>
                          <a:cs typeface="Arial" panose="020B0604020202020204" pitchFamily="34" charset="0"/>
                        </a:rPr>
                        <a:t>1.189</a:t>
                      </a:r>
                      <a:endParaRPr sz="1500">
                        <a:latin typeface="Arial" panose="020B0604020202020204" pitchFamily="34" charset="0"/>
                        <a:cs typeface="Arial" panose="020B0604020202020204" pitchFamily="34" charset="0"/>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extLst>
                  <a:ext uri="{0D108BD9-81ED-4DB2-BD59-A6C34878D82A}">
                    <a16:rowId xmlns:a16="http://schemas.microsoft.com/office/drawing/2014/main" val="10004"/>
                  </a:ext>
                </a:extLst>
              </a:tr>
              <a:tr h="282487">
                <a:tc>
                  <a:txBody>
                    <a:bodyPr/>
                    <a:lstStyle/>
                    <a:p>
                      <a:pPr marL="635" algn="just">
                        <a:lnSpc>
                          <a:spcPct val="100000"/>
                        </a:lnSpc>
                      </a:pPr>
                      <a:r>
                        <a:rPr sz="1500" dirty="0">
                          <a:latin typeface="Arial" panose="020B0604020202020204" pitchFamily="34" charset="0"/>
                          <a:cs typeface="Arial" panose="020B0604020202020204" pitchFamily="34" charset="0"/>
                        </a:rPr>
                        <a:t>Spaghetti</a:t>
                      </a:r>
                      <a:r>
                        <a:rPr sz="1500" spc="-55" dirty="0">
                          <a:latin typeface="Arial" panose="020B0604020202020204" pitchFamily="34" charset="0"/>
                          <a:cs typeface="Arial" panose="020B0604020202020204" pitchFamily="34" charset="0"/>
                        </a:rPr>
                        <a:t> </a:t>
                      </a:r>
                      <a:r>
                        <a:rPr sz="1500" dirty="0">
                          <a:latin typeface="Arial" panose="020B0604020202020204" pitchFamily="34" charset="0"/>
                          <a:cs typeface="Arial" panose="020B0604020202020204" pitchFamily="34" charset="0"/>
                        </a:rPr>
                        <a:t>sauce</a:t>
                      </a:r>
                      <a:endParaRPr sz="1500">
                        <a:latin typeface="Arial" panose="020B0604020202020204" pitchFamily="34" charset="0"/>
                        <a:cs typeface="Arial" panose="020B0604020202020204" pitchFamily="34" charset="0"/>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just">
                        <a:lnSpc>
                          <a:spcPct val="100000"/>
                        </a:lnSpc>
                      </a:pPr>
                      <a:r>
                        <a:rPr sz="1500" spc="-185" dirty="0">
                          <a:latin typeface="+mn-lt"/>
                          <a:cs typeface="Arial" panose="020B0604020202020204" pitchFamily="34" charset="0"/>
                        </a:rPr>
                        <a:t>=&gt;</a:t>
                      </a:r>
                      <a:endParaRPr sz="1500" dirty="0">
                        <a:latin typeface="+mn-lt"/>
                        <a:cs typeface="Arial" panose="020B0604020202020204" pitchFamily="34" charset="0"/>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just">
                        <a:lnSpc>
                          <a:spcPct val="100000"/>
                        </a:lnSpc>
                      </a:pPr>
                      <a:r>
                        <a:rPr sz="1500" dirty="0">
                          <a:latin typeface="Arial" panose="020B0604020202020204" pitchFamily="34" charset="0"/>
                          <a:cs typeface="Arial" panose="020B0604020202020204" pitchFamily="34" charset="0"/>
                        </a:rPr>
                        <a:t>Dinner</a:t>
                      </a:r>
                      <a:r>
                        <a:rPr sz="1500" spc="-55" dirty="0">
                          <a:latin typeface="Arial" panose="020B0604020202020204" pitchFamily="34" charset="0"/>
                          <a:cs typeface="Arial" panose="020B0604020202020204" pitchFamily="34" charset="0"/>
                        </a:rPr>
                        <a:t> </a:t>
                      </a:r>
                      <a:r>
                        <a:rPr sz="1500" dirty="0">
                          <a:latin typeface="Arial" panose="020B0604020202020204" pitchFamily="34" charset="0"/>
                          <a:cs typeface="Arial" panose="020B0604020202020204" pitchFamily="34" charset="0"/>
                        </a:rPr>
                        <a:t>rolls</a:t>
                      </a:r>
                      <a:endParaRPr sz="1500">
                        <a:latin typeface="Arial" panose="020B0604020202020204" pitchFamily="34" charset="0"/>
                        <a:cs typeface="Arial" panose="020B0604020202020204" pitchFamily="34" charset="0"/>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just">
                        <a:lnSpc>
                          <a:spcPct val="100000"/>
                        </a:lnSpc>
                      </a:pPr>
                      <a:r>
                        <a:rPr sz="1500" spc="-125" dirty="0">
                          <a:latin typeface="Arial" panose="020B0604020202020204" pitchFamily="34" charset="0"/>
                          <a:cs typeface="Arial" panose="020B0604020202020204" pitchFamily="34" charset="0"/>
                        </a:rPr>
                        <a:t>0.172</a:t>
                      </a:r>
                      <a:endParaRPr sz="1500">
                        <a:latin typeface="Arial" panose="020B0604020202020204" pitchFamily="34" charset="0"/>
                        <a:cs typeface="Arial" panose="020B0604020202020204" pitchFamily="34" charset="0"/>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just">
                        <a:lnSpc>
                          <a:spcPct val="100000"/>
                        </a:lnSpc>
                      </a:pPr>
                      <a:r>
                        <a:rPr sz="1500" spc="-95" dirty="0">
                          <a:latin typeface="Arial" panose="020B0604020202020204" pitchFamily="34" charset="0"/>
                          <a:cs typeface="Arial" panose="020B0604020202020204" pitchFamily="34" charset="0"/>
                        </a:rPr>
                        <a:t>0.461</a:t>
                      </a:r>
                      <a:endParaRPr sz="1500">
                        <a:latin typeface="Arial" panose="020B0604020202020204" pitchFamily="34" charset="0"/>
                        <a:cs typeface="Arial" panose="020B0604020202020204" pitchFamily="34" charset="0"/>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just">
                        <a:lnSpc>
                          <a:spcPct val="100000"/>
                        </a:lnSpc>
                      </a:pPr>
                      <a:r>
                        <a:rPr sz="1500" spc="-165" dirty="0">
                          <a:latin typeface="Arial" panose="020B0604020202020204" pitchFamily="34" charset="0"/>
                          <a:cs typeface="Arial" panose="020B0604020202020204" pitchFamily="34" charset="0"/>
                        </a:rPr>
                        <a:t>1.186</a:t>
                      </a:r>
                      <a:endParaRPr sz="1500">
                        <a:latin typeface="Arial" panose="020B0604020202020204" pitchFamily="34" charset="0"/>
                        <a:cs typeface="Arial" panose="020B0604020202020204" pitchFamily="34" charset="0"/>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extLst>
                  <a:ext uri="{0D108BD9-81ED-4DB2-BD59-A6C34878D82A}">
                    <a16:rowId xmlns:a16="http://schemas.microsoft.com/office/drawing/2014/main" val="10005"/>
                  </a:ext>
                </a:extLst>
              </a:tr>
              <a:tr h="288716">
                <a:tc>
                  <a:txBody>
                    <a:bodyPr/>
                    <a:lstStyle/>
                    <a:p>
                      <a:pPr marL="635" algn="just">
                        <a:lnSpc>
                          <a:spcPct val="100000"/>
                        </a:lnSpc>
                      </a:pPr>
                      <a:r>
                        <a:rPr sz="1500" dirty="0">
                          <a:latin typeface="Arial" panose="020B0604020202020204" pitchFamily="34" charset="0"/>
                          <a:cs typeface="Arial" panose="020B0604020202020204" pitchFamily="34" charset="0"/>
                        </a:rPr>
                        <a:t>Spaghetti</a:t>
                      </a:r>
                      <a:r>
                        <a:rPr sz="1500" spc="-55" dirty="0">
                          <a:latin typeface="Arial" panose="020B0604020202020204" pitchFamily="34" charset="0"/>
                          <a:cs typeface="Arial" panose="020B0604020202020204" pitchFamily="34" charset="0"/>
                        </a:rPr>
                        <a:t> </a:t>
                      </a:r>
                      <a:r>
                        <a:rPr sz="1500" dirty="0">
                          <a:latin typeface="Arial" panose="020B0604020202020204" pitchFamily="34" charset="0"/>
                          <a:cs typeface="Arial" panose="020B0604020202020204" pitchFamily="34" charset="0"/>
                        </a:rPr>
                        <a:t>sauce</a:t>
                      </a:r>
                      <a:endParaRPr sz="1500">
                        <a:latin typeface="Arial" panose="020B0604020202020204" pitchFamily="34" charset="0"/>
                        <a:cs typeface="Arial" panose="020B0604020202020204" pitchFamily="34" charset="0"/>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just">
                        <a:lnSpc>
                          <a:spcPct val="100000"/>
                        </a:lnSpc>
                      </a:pPr>
                      <a:r>
                        <a:rPr sz="1500" spc="-185" dirty="0">
                          <a:latin typeface="+mn-lt"/>
                          <a:cs typeface="Arial" panose="020B0604020202020204" pitchFamily="34" charset="0"/>
                        </a:rPr>
                        <a:t>=&gt;</a:t>
                      </a:r>
                      <a:endParaRPr sz="1500" dirty="0">
                        <a:latin typeface="+mn-lt"/>
                        <a:cs typeface="Arial" panose="020B0604020202020204" pitchFamily="34" charset="0"/>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just">
                        <a:lnSpc>
                          <a:spcPct val="100000"/>
                        </a:lnSpc>
                      </a:pPr>
                      <a:r>
                        <a:rPr sz="1500" dirty="0">
                          <a:latin typeface="Arial" panose="020B0604020202020204" pitchFamily="34" charset="0"/>
                          <a:cs typeface="Arial" panose="020B0604020202020204" pitchFamily="34" charset="0"/>
                        </a:rPr>
                        <a:t>Poultry</a:t>
                      </a:r>
                      <a:endParaRPr sz="1500">
                        <a:latin typeface="Arial" panose="020B0604020202020204" pitchFamily="34" charset="0"/>
                        <a:cs typeface="Arial" panose="020B0604020202020204" pitchFamily="34" charset="0"/>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just">
                        <a:lnSpc>
                          <a:spcPct val="100000"/>
                        </a:lnSpc>
                      </a:pPr>
                      <a:r>
                        <a:rPr sz="1500" spc="-185" dirty="0">
                          <a:latin typeface="Arial" panose="020B0604020202020204" pitchFamily="34" charset="0"/>
                          <a:cs typeface="Arial" panose="020B0604020202020204" pitchFamily="34" charset="0"/>
                        </a:rPr>
                        <a:t>0.171</a:t>
                      </a:r>
                      <a:endParaRPr sz="1500">
                        <a:latin typeface="Arial" panose="020B0604020202020204" pitchFamily="34" charset="0"/>
                        <a:cs typeface="Arial" panose="020B0604020202020204" pitchFamily="34" charset="0"/>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just">
                        <a:lnSpc>
                          <a:spcPct val="100000"/>
                        </a:lnSpc>
                      </a:pPr>
                      <a:r>
                        <a:rPr sz="1500" spc="-30" dirty="0">
                          <a:latin typeface="Arial" panose="020B0604020202020204" pitchFamily="34" charset="0"/>
                          <a:cs typeface="Arial" panose="020B0604020202020204" pitchFamily="34" charset="0"/>
                        </a:rPr>
                        <a:t>0.459</a:t>
                      </a:r>
                      <a:endParaRPr sz="1500">
                        <a:latin typeface="Arial" panose="020B0604020202020204" pitchFamily="34" charset="0"/>
                        <a:cs typeface="Arial" panose="020B0604020202020204" pitchFamily="34" charset="0"/>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just">
                        <a:lnSpc>
                          <a:spcPct val="100000"/>
                        </a:lnSpc>
                      </a:pPr>
                      <a:r>
                        <a:rPr sz="1500" spc="-95" dirty="0">
                          <a:latin typeface="Arial" panose="020B0604020202020204" pitchFamily="34" charset="0"/>
                          <a:cs typeface="Arial" panose="020B0604020202020204" pitchFamily="34" charset="0"/>
                        </a:rPr>
                        <a:t>1.089</a:t>
                      </a:r>
                      <a:endParaRPr sz="1500" dirty="0">
                        <a:latin typeface="Arial" panose="020B0604020202020204" pitchFamily="34" charset="0"/>
                        <a:cs typeface="Arial" panose="020B0604020202020204" pitchFamily="34" charset="0"/>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extLst>
                  <a:ext uri="{0D108BD9-81ED-4DB2-BD59-A6C34878D82A}">
                    <a16:rowId xmlns:a16="http://schemas.microsoft.com/office/drawing/2014/main" val="10006"/>
                  </a:ext>
                </a:extLst>
              </a:tr>
            </a:tbl>
          </a:graphicData>
        </a:graphic>
      </p:graphicFrame>
      <p:sp>
        <p:nvSpPr>
          <p:cNvPr id="5" name="object 5"/>
          <p:cNvSpPr txBox="1"/>
          <p:nvPr/>
        </p:nvSpPr>
        <p:spPr>
          <a:xfrm>
            <a:off x="680434" y="3665836"/>
            <a:ext cx="10346267" cy="1765441"/>
          </a:xfrm>
          <a:prstGeom prst="rect">
            <a:avLst/>
          </a:prstGeom>
        </p:spPr>
        <p:txBody>
          <a:bodyPr vert="horz" wrap="square" lIns="0" tIns="28787" rIns="0" bIns="0" rtlCol="0">
            <a:spAutoFit/>
          </a:bodyPr>
          <a:lstStyle/>
          <a:p>
            <a:pPr marL="301836" indent="-285750">
              <a:spcBef>
                <a:spcPts val="227"/>
              </a:spcBef>
              <a:buSzPct val="127272"/>
              <a:buFont typeface="Arial" panose="020B0604020202020204" pitchFamily="34" charset="0"/>
              <a:buChar char="•"/>
              <a:tabLst>
                <a:tab pos="463962" algn="l"/>
                <a:tab pos="465655" algn="l"/>
              </a:tabLst>
            </a:pPr>
            <a:r>
              <a:rPr sz="1400" b="1" spc="40" dirty="0">
                <a:latin typeface="Arial" panose="020B0604020202020204" pitchFamily="34" charset="0"/>
                <a:cs typeface="Arial" panose="020B0604020202020204" pitchFamily="34" charset="0"/>
              </a:rPr>
              <a:t>Smart</a:t>
            </a:r>
            <a:r>
              <a:rPr sz="1400" b="1" spc="-107" dirty="0">
                <a:latin typeface="Arial" panose="020B0604020202020204" pitchFamily="34" charset="0"/>
                <a:cs typeface="Arial" panose="020B0604020202020204" pitchFamily="34" charset="0"/>
              </a:rPr>
              <a:t> </a:t>
            </a:r>
            <a:r>
              <a:rPr sz="1400" b="1" spc="-7" dirty="0">
                <a:latin typeface="Arial" panose="020B0604020202020204" pitchFamily="34" charset="0"/>
                <a:cs typeface="Arial" panose="020B0604020202020204" pitchFamily="34" charset="0"/>
              </a:rPr>
              <a:t>Pairing</a:t>
            </a:r>
            <a:r>
              <a:rPr sz="1400" spc="-7" dirty="0">
                <a:latin typeface="Arial" panose="020B0604020202020204" pitchFamily="34" charset="0"/>
                <a:cs typeface="Arial" panose="020B0604020202020204" pitchFamily="34" charset="0"/>
              </a:rPr>
              <a:t>:</a:t>
            </a:r>
            <a:r>
              <a:rPr sz="1400" spc="-53" dirty="0">
                <a:latin typeface="Arial" panose="020B0604020202020204" pitchFamily="34" charset="0"/>
                <a:cs typeface="Arial" panose="020B0604020202020204" pitchFamily="34" charset="0"/>
              </a:rPr>
              <a:t> </a:t>
            </a:r>
            <a:r>
              <a:rPr sz="1400" b="1" spc="60" dirty="0">
                <a:latin typeface="Arial" panose="020B0604020202020204" pitchFamily="34" charset="0"/>
                <a:cs typeface="Arial" panose="020B0604020202020204" pitchFamily="34" charset="0"/>
              </a:rPr>
              <a:t>Combine</a:t>
            </a:r>
            <a:r>
              <a:rPr sz="1400" b="1" spc="-107" dirty="0">
                <a:latin typeface="Arial" panose="020B0604020202020204" pitchFamily="34" charset="0"/>
                <a:cs typeface="Arial" panose="020B0604020202020204" pitchFamily="34" charset="0"/>
              </a:rPr>
              <a:t> </a:t>
            </a:r>
            <a:r>
              <a:rPr sz="1400" b="1" spc="7" dirty="0">
                <a:latin typeface="Arial" panose="020B0604020202020204" pitchFamily="34" charset="0"/>
                <a:cs typeface="Arial" panose="020B0604020202020204" pitchFamily="34" charset="0"/>
              </a:rPr>
              <a:t>Dinner</a:t>
            </a:r>
            <a:r>
              <a:rPr sz="1400" b="1" spc="-100" dirty="0">
                <a:latin typeface="Arial" panose="020B0604020202020204" pitchFamily="34" charset="0"/>
                <a:cs typeface="Arial" panose="020B0604020202020204" pitchFamily="34" charset="0"/>
              </a:rPr>
              <a:t> </a:t>
            </a:r>
            <a:r>
              <a:rPr sz="1400" b="1" spc="-13" dirty="0">
                <a:latin typeface="Arial" panose="020B0604020202020204" pitchFamily="34" charset="0"/>
                <a:cs typeface="Arial" panose="020B0604020202020204" pitchFamily="34" charset="0"/>
              </a:rPr>
              <a:t>Rolls,</a:t>
            </a:r>
            <a:r>
              <a:rPr sz="1400" b="1" spc="-107" dirty="0">
                <a:latin typeface="Arial" panose="020B0604020202020204" pitchFamily="34" charset="0"/>
                <a:cs typeface="Arial" panose="020B0604020202020204" pitchFamily="34" charset="0"/>
              </a:rPr>
              <a:t> </a:t>
            </a:r>
            <a:r>
              <a:rPr sz="1400" b="1" spc="27" dirty="0">
                <a:latin typeface="Arial" panose="020B0604020202020204" pitchFamily="34" charset="0"/>
                <a:cs typeface="Arial" panose="020B0604020202020204" pitchFamily="34" charset="0"/>
              </a:rPr>
              <a:t>Spaghetti</a:t>
            </a:r>
            <a:r>
              <a:rPr sz="1400" b="1" spc="-100" dirty="0">
                <a:latin typeface="Arial" panose="020B0604020202020204" pitchFamily="34" charset="0"/>
                <a:cs typeface="Arial" panose="020B0604020202020204" pitchFamily="34" charset="0"/>
              </a:rPr>
              <a:t> </a:t>
            </a:r>
            <a:r>
              <a:rPr sz="1400" b="1" spc="40" dirty="0">
                <a:latin typeface="Arial" panose="020B0604020202020204" pitchFamily="34" charset="0"/>
                <a:cs typeface="Arial" panose="020B0604020202020204" pitchFamily="34" charset="0"/>
              </a:rPr>
              <a:t>Sauce,</a:t>
            </a:r>
            <a:r>
              <a:rPr sz="1400" b="1" spc="-107" dirty="0">
                <a:latin typeface="Arial" panose="020B0604020202020204" pitchFamily="34" charset="0"/>
                <a:cs typeface="Arial" panose="020B0604020202020204" pitchFamily="34" charset="0"/>
              </a:rPr>
              <a:t> </a:t>
            </a:r>
            <a:r>
              <a:rPr sz="1400" b="1" spc="80" dirty="0">
                <a:latin typeface="Arial" panose="020B0604020202020204" pitchFamily="34" charset="0"/>
                <a:cs typeface="Arial" panose="020B0604020202020204" pitchFamily="34" charset="0"/>
              </a:rPr>
              <a:t>and</a:t>
            </a:r>
            <a:r>
              <a:rPr sz="1400" b="1" spc="-107" dirty="0">
                <a:latin typeface="Arial" panose="020B0604020202020204" pitchFamily="34" charset="0"/>
                <a:cs typeface="Arial" panose="020B0604020202020204" pitchFamily="34" charset="0"/>
              </a:rPr>
              <a:t> </a:t>
            </a:r>
            <a:r>
              <a:rPr sz="1400" b="1" spc="7" dirty="0">
                <a:latin typeface="Arial" panose="020B0604020202020204" pitchFamily="34" charset="0"/>
                <a:cs typeface="Arial" panose="020B0604020202020204" pitchFamily="34" charset="0"/>
              </a:rPr>
              <a:t>Poultry</a:t>
            </a:r>
            <a:r>
              <a:rPr sz="1400" b="1" spc="-47" dirty="0">
                <a:latin typeface="Arial" panose="020B0604020202020204" pitchFamily="34" charset="0"/>
                <a:cs typeface="Arial" panose="020B0604020202020204" pitchFamily="34" charset="0"/>
              </a:rPr>
              <a:t> </a:t>
            </a:r>
            <a:r>
              <a:rPr sz="1400" spc="7" dirty="0">
                <a:latin typeface="Arial" panose="020B0604020202020204" pitchFamily="34" charset="0"/>
                <a:cs typeface="Arial" panose="020B0604020202020204" pitchFamily="34" charset="0"/>
              </a:rPr>
              <a:t>to</a:t>
            </a:r>
            <a:r>
              <a:rPr sz="1400" spc="-53" dirty="0">
                <a:latin typeface="Arial" panose="020B0604020202020204" pitchFamily="34" charset="0"/>
                <a:cs typeface="Arial" panose="020B0604020202020204" pitchFamily="34" charset="0"/>
              </a:rPr>
              <a:t> </a:t>
            </a:r>
            <a:r>
              <a:rPr sz="1400" spc="67" dirty="0">
                <a:latin typeface="Arial" panose="020B0604020202020204" pitchFamily="34" charset="0"/>
                <a:cs typeface="Arial" panose="020B0604020202020204" pitchFamily="34" charset="0"/>
              </a:rPr>
              <a:t>create</a:t>
            </a:r>
            <a:r>
              <a:rPr sz="1400" spc="-53" dirty="0">
                <a:latin typeface="Arial" panose="020B0604020202020204" pitchFamily="34" charset="0"/>
                <a:cs typeface="Arial" panose="020B0604020202020204" pitchFamily="34" charset="0"/>
              </a:rPr>
              <a:t> </a:t>
            </a:r>
            <a:r>
              <a:rPr sz="1400" spc="47" dirty="0">
                <a:latin typeface="Arial" panose="020B0604020202020204" pitchFamily="34" charset="0"/>
                <a:cs typeface="Arial" panose="020B0604020202020204" pitchFamily="34" charset="0"/>
              </a:rPr>
              <a:t>attractive</a:t>
            </a:r>
            <a:r>
              <a:rPr sz="1400" spc="-53" dirty="0">
                <a:latin typeface="Arial" panose="020B0604020202020204" pitchFamily="34" charset="0"/>
                <a:cs typeface="Arial" panose="020B0604020202020204" pitchFamily="34" charset="0"/>
              </a:rPr>
              <a:t> </a:t>
            </a:r>
            <a:r>
              <a:rPr sz="1400" spc="33" dirty="0">
                <a:latin typeface="Arial" panose="020B0604020202020204" pitchFamily="34" charset="0"/>
                <a:cs typeface="Arial" panose="020B0604020202020204" pitchFamily="34" charset="0"/>
              </a:rPr>
              <a:t>product</a:t>
            </a:r>
            <a:r>
              <a:rPr sz="1400" spc="-53" dirty="0">
                <a:latin typeface="Arial" panose="020B0604020202020204" pitchFamily="34" charset="0"/>
                <a:cs typeface="Arial" panose="020B0604020202020204" pitchFamily="34" charset="0"/>
              </a:rPr>
              <a:t> </a:t>
            </a:r>
            <a:r>
              <a:rPr sz="1400" spc="7" dirty="0">
                <a:latin typeface="Arial" panose="020B0604020202020204" pitchFamily="34" charset="0"/>
                <a:cs typeface="Arial" panose="020B0604020202020204" pitchFamily="34" charset="0"/>
              </a:rPr>
              <a:t>bundles.</a:t>
            </a:r>
            <a:r>
              <a:rPr lang="en-US" sz="1400" dirty="0">
                <a:latin typeface="Arial" panose="020B0604020202020204" pitchFamily="34" charset="0"/>
                <a:cs typeface="Arial" panose="020B0604020202020204" pitchFamily="34" charset="0"/>
              </a:rPr>
              <a:t> </a:t>
            </a:r>
            <a:r>
              <a:rPr sz="1400" b="1" spc="-7" dirty="0">
                <a:latin typeface="Arial" panose="020B0604020202020204" pitchFamily="34" charset="0"/>
                <a:cs typeface="Arial" panose="020B0604020202020204" pitchFamily="34" charset="0"/>
              </a:rPr>
              <a:t>Offer</a:t>
            </a:r>
            <a:r>
              <a:rPr sz="1400" b="1" spc="47" dirty="0">
                <a:latin typeface="Arial" panose="020B0604020202020204" pitchFamily="34" charset="0"/>
                <a:cs typeface="Arial" panose="020B0604020202020204" pitchFamily="34" charset="0"/>
              </a:rPr>
              <a:t> </a:t>
            </a:r>
            <a:r>
              <a:rPr sz="1400" spc="27" dirty="0">
                <a:latin typeface="Arial" panose="020B0604020202020204" pitchFamily="34" charset="0"/>
                <a:cs typeface="Arial" panose="020B0604020202020204" pitchFamily="34" charset="0"/>
              </a:rPr>
              <a:t>discounts</a:t>
            </a:r>
            <a:r>
              <a:rPr sz="1400" spc="-67" dirty="0">
                <a:latin typeface="Arial" panose="020B0604020202020204" pitchFamily="34" charset="0"/>
                <a:cs typeface="Arial" panose="020B0604020202020204" pitchFamily="34" charset="0"/>
              </a:rPr>
              <a:t> </a:t>
            </a:r>
            <a:r>
              <a:rPr sz="1400" spc="-27" dirty="0">
                <a:latin typeface="Arial" panose="020B0604020202020204" pitchFamily="34" charset="0"/>
                <a:cs typeface="Arial" panose="020B0604020202020204" pitchFamily="34" charset="0"/>
              </a:rPr>
              <a:t>for</a:t>
            </a:r>
            <a:r>
              <a:rPr sz="1400" spc="-60" dirty="0">
                <a:latin typeface="Arial" panose="020B0604020202020204" pitchFamily="34" charset="0"/>
                <a:cs typeface="Arial" panose="020B0604020202020204" pitchFamily="34" charset="0"/>
              </a:rPr>
              <a:t> </a:t>
            </a:r>
            <a:r>
              <a:rPr sz="1400" spc="40" dirty="0">
                <a:latin typeface="Arial" panose="020B0604020202020204" pitchFamily="34" charset="0"/>
                <a:cs typeface="Arial" panose="020B0604020202020204" pitchFamily="34" charset="0"/>
              </a:rPr>
              <a:t>customers</a:t>
            </a:r>
            <a:r>
              <a:rPr sz="1400" spc="-80" dirty="0">
                <a:latin typeface="Arial" panose="020B0604020202020204" pitchFamily="34" charset="0"/>
                <a:cs typeface="Arial" panose="020B0604020202020204" pitchFamily="34" charset="0"/>
              </a:rPr>
              <a:t> </a:t>
            </a:r>
            <a:r>
              <a:rPr sz="1400" b="1" spc="47" dirty="0">
                <a:latin typeface="Arial" panose="020B0604020202020204" pitchFamily="34" charset="0"/>
                <a:cs typeface="Arial" panose="020B0604020202020204" pitchFamily="34" charset="0"/>
              </a:rPr>
              <a:t>buying</a:t>
            </a:r>
            <a:r>
              <a:rPr sz="1400" b="1" spc="-113" dirty="0">
                <a:latin typeface="Arial" panose="020B0604020202020204" pitchFamily="34" charset="0"/>
                <a:cs typeface="Arial" panose="020B0604020202020204" pitchFamily="34" charset="0"/>
              </a:rPr>
              <a:t> </a:t>
            </a:r>
            <a:r>
              <a:rPr sz="1400" b="1" spc="27" dirty="0">
                <a:latin typeface="Arial" panose="020B0604020202020204" pitchFamily="34" charset="0"/>
                <a:cs typeface="Arial" panose="020B0604020202020204" pitchFamily="34" charset="0"/>
              </a:rPr>
              <a:t>all</a:t>
            </a:r>
            <a:r>
              <a:rPr sz="1400" b="1" spc="-113" dirty="0">
                <a:latin typeface="Arial" panose="020B0604020202020204" pitchFamily="34" charset="0"/>
                <a:cs typeface="Arial" panose="020B0604020202020204" pitchFamily="34" charset="0"/>
              </a:rPr>
              <a:t> </a:t>
            </a:r>
            <a:r>
              <a:rPr sz="1400" b="1" spc="13" dirty="0">
                <a:latin typeface="Arial" panose="020B0604020202020204" pitchFamily="34" charset="0"/>
                <a:cs typeface="Arial" panose="020B0604020202020204" pitchFamily="34" charset="0"/>
              </a:rPr>
              <a:t>three</a:t>
            </a:r>
            <a:r>
              <a:rPr sz="1400" b="1" spc="-113" dirty="0">
                <a:latin typeface="Arial" panose="020B0604020202020204" pitchFamily="34" charset="0"/>
                <a:cs typeface="Arial" panose="020B0604020202020204" pitchFamily="34" charset="0"/>
              </a:rPr>
              <a:t> </a:t>
            </a:r>
            <a:r>
              <a:rPr sz="1400" b="1" spc="7" dirty="0">
                <a:latin typeface="Arial" panose="020B0604020202020204" pitchFamily="34" charset="0"/>
                <a:cs typeface="Arial" panose="020B0604020202020204" pitchFamily="34" charset="0"/>
              </a:rPr>
              <a:t>or</a:t>
            </a:r>
            <a:r>
              <a:rPr sz="1400" b="1" spc="-113" dirty="0">
                <a:latin typeface="Arial" panose="020B0604020202020204" pitchFamily="34" charset="0"/>
                <a:cs typeface="Arial" panose="020B0604020202020204" pitchFamily="34" charset="0"/>
              </a:rPr>
              <a:t> </a:t>
            </a:r>
            <a:r>
              <a:rPr sz="1400" b="1" spc="113" dirty="0">
                <a:latin typeface="Arial" panose="020B0604020202020204" pitchFamily="34" charset="0"/>
                <a:cs typeface="Arial" panose="020B0604020202020204" pitchFamily="34" charset="0"/>
              </a:rPr>
              <a:t>a</a:t>
            </a:r>
            <a:r>
              <a:rPr sz="1400" b="1" spc="-113" dirty="0">
                <a:latin typeface="Arial" panose="020B0604020202020204" pitchFamily="34" charset="0"/>
                <a:cs typeface="Arial" panose="020B0604020202020204" pitchFamily="34" charset="0"/>
              </a:rPr>
              <a:t> </a:t>
            </a:r>
            <a:r>
              <a:rPr sz="1400" b="1" spc="20" dirty="0">
                <a:latin typeface="Arial" panose="020B0604020202020204" pitchFamily="34" charset="0"/>
                <a:cs typeface="Arial" panose="020B0604020202020204" pitchFamily="34" charset="0"/>
              </a:rPr>
              <a:t>"buy</a:t>
            </a:r>
            <a:r>
              <a:rPr sz="1400" b="1" spc="-113" dirty="0">
                <a:latin typeface="Arial" panose="020B0604020202020204" pitchFamily="34" charset="0"/>
                <a:cs typeface="Arial" panose="020B0604020202020204" pitchFamily="34" charset="0"/>
              </a:rPr>
              <a:t> </a:t>
            </a:r>
            <a:r>
              <a:rPr sz="1400" b="1" spc="-100" dirty="0">
                <a:latin typeface="Arial" panose="020B0604020202020204" pitchFamily="34" charset="0"/>
                <a:cs typeface="Arial" panose="020B0604020202020204" pitchFamily="34" charset="0"/>
              </a:rPr>
              <a:t>2</a:t>
            </a:r>
            <a:r>
              <a:rPr sz="1400" b="1" spc="-113" dirty="0">
                <a:latin typeface="Arial" panose="020B0604020202020204" pitchFamily="34" charset="0"/>
                <a:cs typeface="Arial" panose="020B0604020202020204" pitchFamily="34" charset="0"/>
              </a:rPr>
              <a:t> </a:t>
            </a:r>
            <a:r>
              <a:rPr sz="1400" b="1" spc="27" dirty="0">
                <a:latin typeface="Arial" panose="020B0604020202020204" pitchFamily="34" charset="0"/>
                <a:cs typeface="Arial" panose="020B0604020202020204" pitchFamily="34" charset="0"/>
              </a:rPr>
              <a:t>get</a:t>
            </a:r>
            <a:r>
              <a:rPr sz="1400" b="1" spc="-107" dirty="0">
                <a:latin typeface="Arial" panose="020B0604020202020204" pitchFamily="34" charset="0"/>
                <a:cs typeface="Arial" panose="020B0604020202020204" pitchFamily="34" charset="0"/>
              </a:rPr>
              <a:t> </a:t>
            </a:r>
            <a:r>
              <a:rPr sz="1400" b="1" spc="-387" dirty="0">
                <a:latin typeface="Arial" panose="020B0604020202020204" pitchFamily="34" charset="0"/>
                <a:cs typeface="Arial" panose="020B0604020202020204" pitchFamily="34" charset="0"/>
              </a:rPr>
              <a:t>1</a:t>
            </a:r>
            <a:r>
              <a:rPr sz="1400" b="1" spc="-327" dirty="0">
                <a:latin typeface="Arial" panose="020B0604020202020204" pitchFamily="34" charset="0"/>
                <a:cs typeface="Arial" panose="020B0604020202020204" pitchFamily="34" charset="0"/>
              </a:rPr>
              <a:t> </a:t>
            </a:r>
            <a:r>
              <a:rPr lang="en-US" sz="1400" b="1" spc="-327" dirty="0">
                <a:latin typeface="Arial" panose="020B0604020202020204" pitchFamily="34" charset="0"/>
                <a:cs typeface="Arial" panose="020B0604020202020204" pitchFamily="34" charset="0"/>
              </a:rPr>
              <a:t>         </a:t>
            </a:r>
            <a:r>
              <a:rPr sz="1400" b="1" spc="-20" dirty="0">
                <a:latin typeface="Arial" panose="020B0604020202020204" pitchFamily="34" charset="0"/>
                <a:cs typeface="Arial" panose="020B0604020202020204" pitchFamily="34" charset="0"/>
              </a:rPr>
              <a:t>free"</a:t>
            </a:r>
            <a:r>
              <a:rPr sz="1400" b="1" spc="-113" dirty="0">
                <a:latin typeface="Arial" panose="020B0604020202020204" pitchFamily="34" charset="0"/>
                <a:cs typeface="Arial" panose="020B0604020202020204" pitchFamily="34" charset="0"/>
              </a:rPr>
              <a:t> </a:t>
            </a:r>
            <a:r>
              <a:rPr sz="1400" b="1" dirty="0">
                <a:latin typeface="Arial" panose="020B0604020202020204" pitchFamily="34" charset="0"/>
                <a:cs typeface="Arial" panose="020B0604020202020204" pitchFamily="34" charset="0"/>
              </a:rPr>
              <a:t>deal</a:t>
            </a:r>
            <a:r>
              <a:rPr sz="1400" dirty="0">
                <a:latin typeface="Arial" panose="020B0604020202020204" pitchFamily="34" charset="0"/>
                <a:cs typeface="Arial" panose="020B0604020202020204" pitchFamily="34" charset="0"/>
              </a:rPr>
              <a:t>.</a:t>
            </a:r>
          </a:p>
          <a:p>
            <a:pPr marL="941900" lvl="1" indent="-285750">
              <a:buFont typeface="Courier New" panose="02070309020205020404" pitchFamily="49" charset="0"/>
              <a:buChar char="o"/>
              <a:tabLst>
                <a:tab pos="1073546" algn="l"/>
                <a:tab pos="1075240" algn="l"/>
              </a:tabLst>
            </a:pPr>
            <a:r>
              <a:rPr sz="1400" b="1" spc="-13" dirty="0">
                <a:latin typeface="Arial" panose="020B0604020202020204" pitchFamily="34" charset="0"/>
                <a:cs typeface="Arial" panose="020B0604020202020204" pitchFamily="34" charset="0"/>
              </a:rPr>
              <a:t>For</a:t>
            </a:r>
            <a:r>
              <a:rPr sz="1400" b="1" spc="-113" dirty="0">
                <a:latin typeface="Arial" panose="020B0604020202020204" pitchFamily="34" charset="0"/>
                <a:cs typeface="Arial" panose="020B0604020202020204" pitchFamily="34" charset="0"/>
              </a:rPr>
              <a:t> </a:t>
            </a:r>
            <a:r>
              <a:rPr sz="1400" b="1" spc="27" dirty="0">
                <a:latin typeface="Arial" panose="020B0604020202020204" pitchFamily="34" charset="0"/>
                <a:cs typeface="Arial" panose="020B0604020202020204" pitchFamily="34" charset="0"/>
              </a:rPr>
              <a:t>example</a:t>
            </a:r>
            <a:r>
              <a:rPr sz="1400" spc="27" dirty="0">
                <a:latin typeface="Arial" panose="020B0604020202020204" pitchFamily="34" charset="0"/>
                <a:cs typeface="Arial" panose="020B0604020202020204" pitchFamily="34" charset="0"/>
              </a:rPr>
              <a:t>:</a:t>
            </a:r>
            <a:r>
              <a:rPr sz="1400" spc="333" dirty="0">
                <a:latin typeface="Arial" panose="020B0604020202020204" pitchFamily="34" charset="0"/>
                <a:cs typeface="Arial" panose="020B0604020202020204" pitchFamily="34" charset="0"/>
              </a:rPr>
              <a:t> </a:t>
            </a:r>
            <a:r>
              <a:rPr sz="1400" spc="40" dirty="0">
                <a:latin typeface="Arial" panose="020B0604020202020204" pitchFamily="34" charset="0"/>
                <a:cs typeface="Arial" panose="020B0604020202020204" pitchFamily="34" charset="0"/>
              </a:rPr>
              <a:t>purchasing</a:t>
            </a:r>
            <a:r>
              <a:rPr sz="1400" spc="-67" dirty="0">
                <a:latin typeface="Arial" panose="020B0604020202020204" pitchFamily="34" charset="0"/>
                <a:cs typeface="Arial" panose="020B0604020202020204" pitchFamily="34" charset="0"/>
              </a:rPr>
              <a:t> </a:t>
            </a:r>
            <a:r>
              <a:rPr sz="1400" spc="-7" dirty="0">
                <a:latin typeface="Arial" panose="020B0604020202020204" pitchFamily="34" charset="0"/>
                <a:cs typeface="Arial" panose="020B0604020202020204" pitchFamily="34" charset="0"/>
              </a:rPr>
              <a:t>Dinner</a:t>
            </a:r>
            <a:r>
              <a:rPr sz="1400" spc="-60" dirty="0">
                <a:latin typeface="Arial" panose="020B0604020202020204" pitchFamily="34" charset="0"/>
                <a:cs typeface="Arial" panose="020B0604020202020204" pitchFamily="34" charset="0"/>
              </a:rPr>
              <a:t> </a:t>
            </a:r>
            <a:r>
              <a:rPr sz="1400" spc="-27" dirty="0">
                <a:latin typeface="Arial" panose="020B0604020202020204" pitchFamily="34" charset="0"/>
                <a:cs typeface="Arial" panose="020B0604020202020204" pitchFamily="34" charset="0"/>
              </a:rPr>
              <a:t>Rolls</a:t>
            </a:r>
            <a:r>
              <a:rPr sz="1400" spc="-67" dirty="0">
                <a:latin typeface="Arial" panose="020B0604020202020204" pitchFamily="34" charset="0"/>
                <a:cs typeface="Arial" panose="020B0604020202020204" pitchFamily="34" charset="0"/>
              </a:rPr>
              <a:t> </a:t>
            </a:r>
            <a:r>
              <a:rPr sz="1400" spc="87" dirty="0">
                <a:latin typeface="Arial" panose="020B0604020202020204" pitchFamily="34" charset="0"/>
                <a:cs typeface="Arial" panose="020B0604020202020204" pitchFamily="34" charset="0"/>
              </a:rPr>
              <a:t>and</a:t>
            </a:r>
            <a:r>
              <a:rPr sz="1400" spc="-60"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Poultry</a:t>
            </a:r>
            <a:r>
              <a:rPr sz="1400" spc="-67" dirty="0">
                <a:latin typeface="Arial" panose="020B0604020202020204" pitchFamily="34" charset="0"/>
                <a:cs typeface="Arial" panose="020B0604020202020204" pitchFamily="34" charset="0"/>
              </a:rPr>
              <a:t> </a:t>
            </a:r>
            <a:r>
              <a:rPr sz="1400" spc="27" dirty="0">
                <a:latin typeface="Arial" panose="020B0604020202020204" pitchFamily="34" charset="0"/>
                <a:cs typeface="Arial" panose="020B0604020202020204" pitchFamily="34" charset="0"/>
              </a:rPr>
              <a:t>would</a:t>
            </a:r>
            <a:r>
              <a:rPr sz="1400" spc="-67" dirty="0">
                <a:latin typeface="Arial" panose="020B0604020202020204" pitchFamily="34" charset="0"/>
                <a:cs typeface="Arial" panose="020B0604020202020204" pitchFamily="34" charset="0"/>
              </a:rPr>
              <a:t> </a:t>
            </a:r>
            <a:r>
              <a:rPr sz="1400" spc="27" dirty="0">
                <a:latin typeface="Arial" panose="020B0604020202020204" pitchFamily="34" charset="0"/>
                <a:cs typeface="Arial" panose="020B0604020202020204" pitchFamily="34" charset="0"/>
              </a:rPr>
              <a:t>include</a:t>
            </a:r>
            <a:r>
              <a:rPr sz="1400" spc="-60" dirty="0">
                <a:latin typeface="Arial" panose="020B0604020202020204" pitchFamily="34" charset="0"/>
                <a:cs typeface="Arial" panose="020B0604020202020204" pitchFamily="34" charset="0"/>
              </a:rPr>
              <a:t> </a:t>
            </a:r>
            <a:r>
              <a:rPr sz="1400" spc="47" dirty="0">
                <a:latin typeface="Arial" panose="020B0604020202020204" pitchFamily="34" charset="0"/>
                <a:cs typeface="Arial" panose="020B0604020202020204" pitchFamily="34" charset="0"/>
              </a:rPr>
              <a:t>Spaghetti</a:t>
            </a:r>
            <a:r>
              <a:rPr sz="1400" spc="-67" dirty="0">
                <a:latin typeface="Arial" panose="020B0604020202020204" pitchFamily="34" charset="0"/>
                <a:cs typeface="Arial" panose="020B0604020202020204" pitchFamily="34" charset="0"/>
              </a:rPr>
              <a:t> </a:t>
            </a:r>
            <a:r>
              <a:rPr sz="1400" spc="100" dirty="0">
                <a:latin typeface="Arial" panose="020B0604020202020204" pitchFamily="34" charset="0"/>
                <a:cs typeface="Arial" panose="020B0604020202020204" pitchFamily="34" charset="0"/>
              </a:rPr>
              <a:t>Sauce</a:t>
            </a:r>
            <a:r>
              <a:rPr sz="1400" spc="-60" dirty="0">
                <a:latin typeface="Arial" panose="020B0604020202020204" pitchFamily="34" charset="0"/>
                <a:cs typeface="Arial" panose="020B0604020202020204" pitchFamily="34" charset="0"/>
              </a:rPr>
              <a:t> </a:t>
            </a:r>
            <a:r>
              <a:rPr sz="1400" spc="80" dirty="0">
                <a:latin typeface="Arial" panose="020B0604020202020204" pitchFamily="34" charset="0"/>
                <a:cs typeface="Arial" panose="020B0604020202020204" pitchFamily="34" charset="0"/>
              </a:rPr>
              <a:t>at</a:t>
            </a:r>
            <a:r>
              <a:rPr sz="1400" spc="-67" dirty="0">
                <a:latin typeface="Arial" panose="020B0604020202020204" pitchFamily="34" charset="0"/>
                <a:cs typeface="Arial" panose="020B0604020202020204" pitchFamily="34" charset="0"/>
              </a:rPr>
              <a:t> </a:t>
            </a:r>
            <a:r>
              <a:rPr sz="1400" spc="27" dirty="0">
                <a:latin typeface="Arial" panose="020B0604020202020204" pitchFamily="34" charset="0"/>
                <a:cs typeface="Arial" panose="020B0604020202020204" pitchFamily="34" charset="0"/>
              </a:rPr>
              <a:t>no</a:t>
            </a:r>
            <a:r>
              <a:rPr sz="1400" spc="-67"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extra</a:t>
            </a:r>
            <a:r>
              <a:rPr sz="1400" spc="-60"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cost.</a:t>
            </a:r>
          </a:p>
          <a:p>
            <a:pPr marL="333162" marR="372524" indent="-285750">
              <a:spcBef>
                <a:spcPts val="7"/>
              </a:spcBef>
              <a:buFont typeface="Arial" panose="020B0604020202020204" pitchFamily="34" charset="0"/>
              <a:buChar char="•"/>
              <a:tabLst>
                <a:tab pos="463962" algn="l"/>
                <a:tab pos="465655" algn="l"/>
              </a:tabLst>
            </a:pPr>
            <a:r>
              <a:rPr sz="1400" b="1" spc="60" dirty="0">
                <a:latin typeface="Arial" panose="020B0604020202020204" pitchFamily="34" charset="0"/>
                <a:cs typeface="Arial" panose="020B0604020202020204" pitchFamily="34" charset="0"/>
              </a:rPr>
              <a:t>Demand</a:t>
            </a:r>
            <a:r>
              <a:rPr sz="1400" b="1" spc="-120" dirty="0">
                <a:latin typeface="Arial" panose="020B0604020202020204" pitchFamily="34" charset="0"/>
                <a:cs typeface="Arial" panose="020B0604020202020204" pitchFamily="34" charset="0"/>
              </a:rPr>
              <a:t> </a:t>
            </a:r>
            <a:r>
              <a:rPr sz="1400" b="1" spc="-20" dirty="0">
                <a:latin typeface="Arial" panose="020B0604020202020204" pitchFamily="34" charset="0"/>
                <a:cs typeface="Arial" panose="020B0604020202020204" pitchFamily="34" charset="0"/>
              </a:rPr>
              <a:t>Insights</a:t>
            </a:r>
            <a:r>
              <a:rPr sz="1400" spc="-20" dirty="0">
                <a:latin typeface="Arial" panose="020B0604020202020204" pitchFamily="34" charset="0"/>
                <a:cs typeface="Arial" panose="020B0604020202020204" pitchFamily="34" charset="0"/>
              </a:rPr>
              <a:t>:</a:t>
            </a:r>
            <a:r>
              <a:rPr sz="1400" spc="-67" dirty="0">
                <a:latin typeface="Arial" panose="020B0604020202020204" pitchFamily="34" charset="0"/>
                <a:cs typeface="Arial" panose="020B0604020202020204" pitchFamily="34" charset="0"/>
              </a:rPr>
              <a:t> </a:t>
            </a:r>
            <a:r>
              <a:rPr sz="1400" spc="33" dirty="0">
                <a:latin typeface="Arial" panose="020B0604020202020204" pitchFamily="34" charset="0"/>
                <a:cs typeface="Arial" panose="020B0604020202020204" pitchFamily="34" charset="0"/>
              </a:rPr>
              <a:t>While</a:t>
            </a:r>
            <a:r>
              <a:rPr sz="1400" spc="-67" dirty="0">
                <a:latin typeface="Arial" panose="020B0604020202020204" pitchFamily="34" charset="0"/>
                <a:cs typeface="Arial" panose="020B0604020202020204" pitchFamily="34" charset="0"/>
              </a:rPr>
              <a:t> </a:t>
            </a:r>
            <a:r>
              <a:rPr sz="1400" spc="47" dirty="0">
                <a:latin typeface="Arial" panose="020B0604020202020204" pitchFamily="34" charset="0"/>
                <a:cs typeface="Arial" panose="020B0604020202020204" pitchFamily="34" charset="0"/>
              </a:rPr>
              <a:t>Spaghetti</a:t>
            </a:r>
            <a:r>
              <a:rPr sz="1400" spc="-67" dirty="0">
                <a:latin typeface="Arial" panose="020B0604020202020204" pitchFamily="34" charset="0"/>
                <a:cs typeface="Arial" panose="020B0604020202020204" pitchFamily="34" charset="0"/>
              </a:rPr>
              <a:t> </a:t>
            </a:r>
            <a:r>
              <a:rPr sz="1400" spc="100" dirty="0">
                <a:latin typeface="Arial" panose="020B0604020202020204" pitchFamily="34" charset="0"/>
                <a:cs typeface="Arial" panose="020B0604020202020204" pitchFamily="34" charset="0"/>
              </a:rPr>
              <a:t>Sauce</a:t>
            </a:r>
            <a:r>
              <a:rPr sz="1400" spc="-67" dirty="0">
                <a:latin typeface="Arial" panose="020B0604020202020204" pitchFamily="34" charset="0"/>
                <a:cs typeface="Arial" panose="020B0604020202020204" pitchFamily="34" charset="0"/>
              </a:rPr>
              <a:t> </a:t>
            </a:r>
            <a:r>
              <a:rPr sz="1400" spc="93" dirty="0">
                <a:latin typeface="Arial" panose="020B0604020202020204" pitchFamily="34" charset="0"/>
                <a:cs typeface="Arial" panose="020B0604020202020204" pitchFamily="34" charset="0"/>
              </a:rPr>
              <a:t>demand</a:t>
            </a:r>
            <a:r>
              <a:rPr sz="1400" spc="-67" dirty="0">
                <a:latin typeface="Arial" panose="020B0604020202020204" pitchFamily="34" charset="0"/>
                <a:cs typeface="Arial" panose="020B0604020202020204" pitchFamily="34" charset="0"/>
              </a:rPr>
              <a:t> </a:t>
            </a:r>
            <a:r>
              <a:rPr sz="1400" spc="-27" dirty="0">
                <a:latin typeface="Arial" panose="020B0604020202020204" pitchFamily="34" charset="0"/>
                <a:cs typeface="Arial" panose="020B0604020202020204" pitchFamily="34" charset="0"/>
              </a:rPr>
              <a:t>is</a:t>
            </a:r>
            <a:r>
              <a:rPr sz="1400" spc="-67" dirty="0">
                <a:latin typeface="Arial" panose="020B0604020202020204" pitchFamily="34" charset="0"/>
                <a:cs typeface="Arial" panose="020B0604020202020204" pitchFamily="34" charset="0"/>
              </a:rPr>
              <a:t> </a:t>
            </a:r>
            <a:r>
              <a:rPr sz="1400" spc="7" dirty="0">
                <a:latin typeface="Arial" panose="020B0604020202020204" pitchFamily="34" charset="0"/>
                <a:cs typeface="Arial" panose="020B0604020202020204" pitchFamily="34" charset="0"/>
              </a:rPr>
              <a:t>declining,</a:t>
            </a:r>
            <a:r>
              <a:rPr sz="1400" spc="-67"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Poultry</a:t>
            </a:r>
            <a:r>
              <a:rPr sz="1400" spc="-67" dirty="0">
                <a:latin typeface="Arial" panose="020B0604020202020204" pitchFamily="34" charset="0"/>
                <a:cs typeface="Arial" panose="020B0604020202020204" pitchFamily="34" charset="0"/>
              </a:rPr>
              <a:t> </a:t>
            </a:r>
            <a:r>
              <a:rPr sz="1400" spc="87" dirty="0">
                <a:latin typeface="Arial" panose="020B0604020202020204" pitchFamily="34" charset="0"/>
                <a:cs typeface="Arial" panose="020B0604020202020204" pitchFamily="34" charset="0"/>
              </a:rPr>
              <a:t>and</a:t>
            </a:r>
            <a:r>
              <a:rPr sz="1400" spc="-67" dirty="0">
                <a:latin typeface="Arial" panose="020B0604020202020204" pitchFamily="34" charset="0"/>
                <a:cs typeface="Arial" panose="020B0604020202020204" pitchFamily="34" charset="0"/>
              </a:rPr>
              <a:t> </a:t>
            </a:r>
            <a:r>
              <a:rPr sz="1400" spc="-7" dirty="0">
                <a:latin typeface="Arial" panose="020B0604020202020204" pitchFamily="34" charset="0"/>
                <a:cs typeface="Arial" panose="020B0604020202020204" pitchFamily="34" charset="0"/>
              </a:rPr>
              <a:t>Dinner</a:t>
            </a:r>
            <a:r>
              <a:rPr sz="1400" spc="-67" dirty="0">
                <a:latin typeface="Arial" panose="020B0604020202020204" pitchFamily="34" charset="0"/>
                <a:cs typeface="Arial" panose="020B0604020202020204" pitchFamily="34" charset="0"/>
              </a:rPr>
              <a:t> </a:t>
            </a:r>
            <a:r>
              <a:rPr sz="1400" spc="-27" dirty="0">
                <a:latin typeface="Arial" panose="020B0604020202020204" pitchFamily="34" charset="0"/>
                <a:cs typeface="Arial" panose="020B0604020202020204" pitchFamily="34" charset="0"/>
              </a:rPr>
              <a:t>Rolls</a:t>
            </a:r>
            <a:r>
              <a:rPr sz="1400" spc="-67" dirty="0">
                <a:latin typeface="Arial" panose="020B0604020202020204" pitchFamily="34" charset="0"/>
                <a:cs typeface="Arial" panose="020B0604020202020204" pitchFamily="34" charset="0"/>
              </a:rPr>
              <a:t> </a:t>
            </a:r>
            <a:r>
              <a:rPr sz="1400" spc="33" dirty="0">
                <a:latin typeface="Arial" panose="020B0604020202020204" pitchFamily="34" charset="0"/>
                <a:cs typeface="Arial" panose="020B0604020202020204" pitchFamily="34" charset="0"/>
              </a:rPr>
              <a:t>show</a:t>
            </a:r>
            <a:r>
              <a:rPr sz="1400" spc="-67" dirty="0">
                <a:latin typeface="Arial" panose="020B0604020202020204" pitchFamily="34" charset="0"/>
                <a:cs typeface="Arial" panose="020B0604020202020204" pitchFamily="34" charset="0"/>
              </a:rPr>
              <a:t> </a:t>
            </a:r>
            <a:r>
              <a:rPr sz="1400" spc="67" dirty="0">
                <a:latin typeface="Arial" panose="020B0604020202020204" pitchFamily="34" charset="0"/>
                <a:cs typeface="Arial" panose="020B0604020202020204" pitchFamily="34" charset="0"/>
              </a:rPr>
              <a:t>steady</a:t>
            </a:r>
            <a:r>
              <a:rPr sz="1400" spc="-67" dirty="0">
                <a:latin typeface="Arial" panose="020B0604020202020204" pitchFamily="34" charset="0"/>
                <a:cs typeface="Arial" panose="020B0604020202020204" pitchFamily="34" charset="0"/>
              </a:rPr>
              <a:t> </a:t>
            </a:r>
            <a:r>
              <a:rPr sz="1400" spc="-13" dirty="0">
                <a:latin typeface="Arial" panose="020B0604020202020204" pitchFamily="34" charset="0"/>
                <a:cs typeface="Arial" panose="020B0604020202020204" pitchFamily="34" charset="0"/>
              </a:rPr>
              <a:t>or </a:t>
            </a:r>
            <a:r>
              <a:rPr sz="1400" spc="-447" dirty="0">
                <a:latin typeface="Arial" panose="020B0604020202020204" pitchFamily="34" charset="0"/>
                <a:cs typeface="Arial" panose="020B0604020202020204" pitchFamily="34" charset="0"/>
              </a:rPr>
              <a:t> </a:t>
            </a:r>
            <a:r>
              <a:rPr sz="1400" spc="-7" dirty="0">
                <a:latin typeface="Arial" panose="020B0604020202020204" pitchFamily="34" charset="0"/>
                <a:cs typeface="Arial" panose="020B0604020202020204" pitchFamily="34" charset="0"/>
              </a:rPr>
              <a:t>slightly</a:t>
            </a:r>
            <a:r>
              <a:rPr sz="1400" spc="-73" dirty="0">
                <a:latin typeface="Arial" panose="020B0604020202020204" pitchFamily="34" charset="0"/>
                <a:cs typeface="Arial" panose="020B0604020202020204" pitchFamily="34" charset="0"/>
              </a:rPr>
              <a:t> </a:t>
            </a:r>
            <a:r>
              <a:rPr sz="1400" spc="33" dirty="0">
                <a:latin typeface="Arial" panose="020B0604020202020204" pitchFamily="34" charset="0"/>
                <a:cs typeface="Arial" panose="020B0604020202020204" pitchFamily="34" charset="0"/>
              </a:rPr>
              <a:t>increasing</a:t>
            </a:r>
            <a:r>
              <a:rPr sz="1400" spc="-73" dirty="0">
                <a:latin typeface="Arial" panose="020B0604020202020204" pitchFamily="34" charset="0"/>
                <a:cs typeface="Arial" panose="020B0604020202020204" pitchFamily="34" charset="0"/>
              </a:rPr>
              <a:t> </a:t>
            </a:r>
            <a:r>
              <a:rPr sz="1400" spc="20" dirty="0">
                <a:latin typeface="Arial" panose="020B0604020202020204" pitchFamily="34" charset="0"/>
                <a:cs typeface="Arial" panose="020B0604020202020204" pitchFamily="34" charset="0"/>
              </a:rPr>
              <a:t>weekly</a:t>
            </a:r>
            <a:r>
              <a:rPr sz="1400" spc="-73" dirty="0">
                <a:latin typeface="Arial" panose="020B0604020202020204" pitchFamily="34" charset="0"/>
                <a:cs typeface="Arial" panose="020B0604020202020204" pitchFamily="34" charset="0"/>
              </a:rPr>
              <a:t> </a:t>
            </a:r>
            <a:r>
              <a:rPr sz="1400" spc="47" dirty="0">
                <a:latin typeface="Arial" panose="020B0604020202020204" pitchFamily="34" charset="0"/>
                <a:cs typeface="Arial" panose="020B0604020202020204" pitchFamily="34" charset="0"/>
              </a:rPr>
              <a:t>demands,</a:t>
            </a:r>
            <a:r>
              <a:rPr sz="1400" spc="-73"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with</a:t>
            </a:r>
            <a:r>
              <a:rPr sz="1400" spc="-67"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Poultry</a:t>
            </a:r>
            <a:r>
              <a:rPr sz="1400" spc="-73" dirty="0">
                <a:latin typeface="Arial" panose="020B0604020202020204" pitchFamily="34" charset="0"/>
                <a:cs typeface="Arial" panose="020B0604020202020204" pitchFamily="34" charset="0"/>
              </a:rPr>
              <a:t> </a:t>
            </a:r>
            <a:r>
              <a:rPr sz="1400" spc="40" dirty="0">
                <a:latin typeface="Arial" panose="020B0604020202020204" pitchFamily="34" charset="0"/>
                <a:cs typeface="Arial" panose="020B0604020202020204" pitchFamily="34" charset="0"/>
              </a:rPr>
              <a:t>being</a:t>
            </a:r>
            <a:r>
              <a:rPr sz="1400" spc="-73" dirty="0">
                <a:latin typeface="Arial" panose="020B0604020202020204" pitchFamily="34" charset="0"/>
                <a:cs typeface="Arial" panose="020B0604020202020204" pitchFamily="34" charset="0"/>
              </a:rPr>
              <a:t> </a:t>
            </a:r>
            <a:r>
              <a:rPr sz="1400" spc="33" dirty="0">
                <a:latin typeface="Arial" panose="020B0604020202020204" pitchFamily="34" charset="0"/>
                <a:cs typeface="Arial" panose="020B0604020202020204" pitchFamily="34" charset="0"/>
              </a:rPr>
              <a:t>the</a:t>
            </a:r>
            <a:r>
              <a:rPr sz="1400" spc="-73" dirty="0">
                <a:latin typeface="Arial" panose="020B0604020202020204" pitchFamily="34" charset="0"/>
                <a:cs typeface="Arial" panose="020B0604020202020204" pitchFamily="34" charset="0"/>
              </a:rPr>
              <a:t> </a:t>
            </a:r>
            <a:r>
              <a:rPr sz="1400" spc="27" dirty="0">
                <a:latin typeface="Arial" panose="020B0604020202020204" pitchFamily="34" charset="0"/>
                <a:cs typeface="Arial" panose="020B0604020202020204" pitchFamily="34" charset="0"/>
              </a:rPr>
              <a:t>top</a:t>
            </a:r>
            <a:r>
              <a:rPr sz="1400" spc="-67" dirty="0">
                <a:latin typeface="Arial" panose="020B0604020202020204" pitchFamily="34" charset="0"/>
                <a:cs typeface="Arial" panose="020B0604020202020204" pitchFamily="34" charset="0"/>
              </a:rPr>
              <a:t> </a:t>
            </a:r>
            <a:r>
              <a:rPr sz="1400" spc="-20" dirty="0">
                <a:latin typeface="Arial" panose="020B0604020202020204" pitchFamily="34" charset="0"/>
                <a:cs typeface="Arial" panose="020B0604020202020204" pitchFamily="34" charset="0"/>
              </a:rPr>
              <a:t>seller.</a:t>
            </a:r>
            <a:endParaRPr sz="1400" dirty="0">
              <a:latin typeface="Arial" panose="020B0604020202020204" pitchFamily="34" charset="0"/>
              <a:cs typeface="Arial" panose="020B0604020202020204" pitchFamily="34" charset="0"/>
            </a:endParaRPr>
          </a:p>
          <a:p>
            <a:pPr marL="333162" indent="-285750" algn="just">
              <a:buFont typeface="Arial" panose="020B0604020202020204" pitchFamily="34" charset="0"/>
              <a:buChar char="•"/>
              <a:tabLst>
                <a:tab pos="465655" algn="l"/>
              </a:tabLst>
            </a:pPr>
            <a:r>
              <a:rPr sz="1400" b="1" spc="13" dirty="0">
                <a:latin typeface="Arial" panose="020B0604020202020204" pitchFamily="34" charset="0"/>
                <a:cs typeface="Arial" panose="020B0604020202020204" pitchFamily="34" charset="0"/>
              </a:rPr>
              <a:t>Boost</a:t>
            </a:r>
            <a:r>
              <a:rPr sz="1400" b="1" spc="-113" dirty="0">
                <a:latin typeface="Arial" panose="020B0604020202020204" pitchFamily="34" charset="0"/>
                <a:cs typeface="Arial" panose="020B0604020202020204" pitchFamily="34" charset="0"/>
              </a:rPr>
              <a:t> </a:t>
            </a:r>
            <a:r>
              <a:rPr sz="1400" b="1" dirty="0">
                <a:latin typeface="Arial" panose="020B0604020202020204" pitchFamily="34" charset="0"/>
                <a:cs typeface="Arial" panose="020B0604020202020204" pitchFamily="34" charset="0"/>
              </a:rPr>
              <a:t>Sales</a:t>
            </a:r>
            <a:r>
              <a:rPr sz="1400" dirty="0">
                <a:latin typeface="Arial" panose="020B0604020202020204" pitchFamily="34" charset="0"/>
                <a:cs typeface="Arial" panose="020B0604020202020204" pitchFamily="34" charset="0"/>
              </a:rPr>
              <a:t>:</a:t>
            </a:r>
            <a:r>
              <a:rPr sz="1400" spc="-60" dirty="0">
                <a:latin typeface="Arial" panose="020B0604020202020204" pitchFamily="34" charset="0"/>
                <a:cs typeface="Arial" panose="020B0604020202020204" pitchFamily="34" charset="0"/>
              </a:rPr>
              <a:t> </a:t>
            </a:r>
            <a:r>
              <a:rPr sz="1400" b="1" spc="20" dirty="0">
                <a:latin typeface="Arial" panose="020B0604020202020204" pitchFamily="34" charset="0"/>
                <a:cs typeface="Arial" panose="020B0604020202020204" pitchFamily="34" charset="0"/>
              </a:rPr>
              <a:t>Pairing</a:t>
            </a:r>
            <a:r>
              <a:rPr sz="1400" b="1" spc="-107" dirty="0">
                <a:latin typeface="Arial" panose="020B0604020202020204" pitchFamily="34" charset="0"/>
                <a:cs typeface="Arial" panose="020B0604020202020204" pitchFamily="34" charset="0"/>
              </a:rPr>
              <a:t> </a:t>
            </a:r>
            <a:r>
              <a:rPr sz="1400" b="1" spc="27" dirty="0">
                <a:latin typeface="Arial" panose="020B0604020202020204" pitchFamily="34" charset="0"/>
                <a:cs typeface="Arial" panose="020B0604020202020204" pitchFamily="34" charset="0"/>
              </a:rPr>
              <a:t>Spaghetti</a:t>
            </a:r>
            <a:r>
              <a:rPr sz="1400" b="1" spc="-107" dirty="0">
                <a:latin typeface="Arial" panose="020B0604020202020204" pitchFamily="34" charset="0"/>
                <a:cs typeface="Arial" panose="020B0604020202020204" pitchFamily="34" charset="0"/>
              </a:rPr>
              <a:t> </a:t>
            </a:r>
            <a:r>
              <a:rPr sz="1400" b="1" spc="53" dirty="0">
                <a:latin typeface="Arial" panose="020B0604020202020204" pitchFamily="34" charset="0"/>
                <a:cs typeface="Arial" panose="020B0604020202020204" pitchFamily="34" charset="0"/>
              </a:rPr>
              <a:t>Sauce</a:t>
            </a:r>
            <a:r>
              <a:rPr sz="1400" b="1" spc="-113" dirty="0">
                <a:latin typeface="Arial" panose="020B0604020202020204" pitchFamily="34" charset="0"/>
                <a:cs typeface="Arial" panose="020B0604020202020204" pitchFamily="34" charset="0"/>
              </a:rPr>
              <a:t> </a:t>
            </a:r>
            <a:r>
              <a:rPr sz="1400" b="1" spc="-7" dirty="0">
                <a:latin typeface="Arial" panose="020B0604020202020204" pitchFamily="34" charset="0"/>
                <a:cs typeface="Arial" panose="020B0604020202020204" pitchFamily="34" charset="0"/>
              </a:rPr>
              <a:t>with</a:t>
            </a:r>
            <a:r>
              <a:rPr sz="1400" b="1" spc="-107" dirty="0">
                <a:latin typeface="Arial" panose="020B0604020202020204" pitchFamily="34" charset="0"/>
                <a:cs typeface="Arial" panose="020B0604020202020204" pitchFamily="34" charset="0"/>
              </a:rPr>
              <a:t> </a:t>
            </a:r>
            <a:r>
              <a:rPr sz="1400" b="1" spc="7" dirty="0">
                <a:latin typeface="Arial" panose="020B0604020202020204" pitchFamily="34" charset="0"/>
                <a:cs typeface="Arial" panose="020B0604020202020204" pitchFamily="34" charset="0"/>
              </a:rPr>
              <a:t>Poultry</a:t>
            </a:r>
            <a:r>
              <a:rPr sz="1400" b="1" spc="-107" dirty="0">
                <a:latin typeface="Arial" panose="020B0604020202020204" pitchFamily="34" charset="0"/>
                <a:cs typeface="Arial" panose="020B0604020202020204" pitchFamily="34" charset="0"/>
              </a:rPr>
              <a:t> </a:t>
            </a:r>
            <a:r>
              <a:rPr sz="1400" b="1" spc="80" dirty="0">
                <a:latin typeface="Arial" panose="020B0604020202020204" pitchFamily="34" charset="0"/>
                <a:cs typeface="Arial" panose="020B0604020202020204" pitchFamily="34" charset="0"/>
              </a:rPr>
              <a:t>and</a:t>
            </a:r>
            <a:r>
              <a:rPr sz="1400" b="1" spc="-107" dirty="0">
                <a:latin typeface="Arial" panose="020B0604020202020204" pitchFamily="34" charset="0"/>
                <a:cs typeface="Arial" panose="020B0604020202020204" pitchFamily="34" charset="0"/>
              </a:rPr>
              <a:t> </a:t>
            </a:r>
            <a:r>
              <a:rPr sz="1400" b="1" spc="7" dirty="0">
                <a:latin typeface="Arial" panose="020B0604020202020204" pitchFamily="34" charset="0"/>
                <a:cs typeface="Arial" panose="020B0604020202020204" pitchFamily="34" charset="0"/>
              </a:rPr>
              <a:t>Dinner</a:t>
            </a:r>
            <a:r>
              <a:rPr sz="1400" b="1" spc="-113" dirty="0">
                <a:latin typeface="Arial" panose="020B0604020202020204" pitchFamily="34" charset="0"/>
                <a:cs typeface="Arial" panose="020B0604020202020204" pitchFamily="34" charset="0"/>
              </a:rPr>
              <a:t> </a:t>
            </a:r>
            <a:r>
              <a:rPr sz="1400" b="1" spc="-13" dirty="0">
                <a:latin typeface="Arial" panose="020B0604020202020204" pitchFamily="34" charset="0"/>
                <a:cs typeface="Arial" panose="020B0604020202020204" pitchFamily="34" charset="0"/>
              </a:rPr>
              <a:t>Rolls</a:t>
            </a:r>
            <a:r>
              <a:rPr sz="1400" b="1" spc="-53" dirty="0">
                <a:latin typeface="Arial" panose="020B0604020202020204" pitchFamily="34" charset="0"/>
                <a:cs typeface="Arial" panose="020B0604020202020204" pitchFamily="34" charset="0"/>
              </a:rPr>
              <a:t> </a:t>
            </a:r>
            <a:r>
              <a:rPr sz="1400" spc="113" dirty="0">
                <a:latin typeface="Arial" panose="020B0604020202020204" pitchFamily="34" charset="0"/>
                <a:cs typeface="Arial" panose="020B0604020202020204" pitchFamily="34" charset="0"/>
              </a:rPr>
              <a:t>can</a:t>
            </a:r>
            <a:r>
              <a:rPr sz="1400" spc="-60" dirty="0">
                <a:latin typeface="Arial" panose="020B0604020202020204" pitchFamily="34" charset="0"/>
                <a:cs typeface="Arial" panose="020B0604020202020204" pitchFamily="34" charset="0"/>
              </a:rPr>
              <a:t> </a:t>
            </a:r>
            <a:r>
              <a:rPr sz="1400" spc="40" dirty="0">
                <a:latin typeface="Arial" panose="020B0604020202020204" pitchFamily="34" charset="0"/>
                <a:cs typeface="Arial" panose="020B0604020202020204" pitchFamily="34" charset="0"/>
              </a:rPr>
              <a:t>rejuvenate</a:t>
            </a:r>
            <a:r>
              <a:rPr sz="1400" spc="-53" dirty="0">
                <a:latin typeface="Arial" panose="020B0604020202020204" pitchFamily="34" charset="0"/>
                <a:cs typeface="Arial" panose="020B0604020202020204" pitchFamily="34" charset="0"/>
              </a:rPr>
              <a:t> </a:t>
            </a:r>
            <a:r>
              <a:rPr sz="1400" spc="47" dirty="0">
                <a:latin typeface="Arial" panose="020B0604020202020204" pitchFamily="34" charset="0"/>
                <a:cs typeface="Arial" panose="020B0604020202020204" pitchFamily="34" charset="0"/>
              </a:rPr>
              <a:t>Spaghetti</a:t>
            </a:r>
            <a:r>
              <a:rPr sz="1400" spc="-73" dirty="0">
                <a:latin typeface="Arial" panose="020B0604020202020204" pitchFamily="34" charset="0"/>
                <a:cs typeface="Arial" panose="020B0604020202020204" pitchFamily="34" charset="0"/>
              </a:rPr>
              <a:t> </a:t>
            </a:r>
            <a:r>
              <a:rPr sz="1400" b="1" spc="53" dirty="0">
                <a:latin typeface="Arial" panose="020B0604020202020204" pitchFamily="34" charset="0"/>
                <a:cs typeface="Arial" panose="020B0604020202020204" pitchFamily="34" charset="0"/>
              </a:rPr>
              <a:t>Sauce</a:t>
            </a:r>
            <a:r>
              <a:rPr sz="1400" b="1" spc="-113" dirty="0">
                <a:latin typeface="Arial" panose="020B0604020202020204" pitchFamily="34" charset="0"/>
                <a:cs typeface="Arial" panose="020B0604020202020204" pitchFamily="34" charset="0"/>
              </a:rPr>
              <a:t> </a:t>
            </a:r>
            <a:r>
              <a:rPr sz="1400" b="1" spc="13" dirty="0">
                <a:latin typeface="Arial" panose="020B0604020202020204" pitchFamily="34" charset="0"/>
                <a:cs typeface="Arial" panose="020B0604020202020204" pitchFamily="34" charset="0"/>
              </a:rPr>
              <a:t>sales</a:t>
            </a:r>
            <a:r>
              <a:rPr sz="1400" spc="13" dirty="0">
                <a:latin typeface="Arial" panose="020B0604020202020204" pitchFamily="34" charset="0"/>
                <a:cs typeface="Arial" panose="020B0604020202020204" pitchFamily="34" charset="0"/>
              </a:rPr>
              <a:t>.</a:t>
            </a:r>
            <a:r>
              <a:rPr lang="en-US" sz="1400" spc="13" dirty="0">
                <a:latin typeface="Arial" panose="020B0604020202020204" pitchFamily="34" charset="0"/>
                <a:cs typeface="Arial" panose="020B0604020202020204" pitchFamily="34" charset="0"/>
              </a:rPr>
              <a:t> </a:t>
            </a:r>
            <a:r>
              <a:rPr sz="1400" spc="-40" dirty="0">
                <a:latin typeface="Arial" panose="020B0604020202020204" pitchFamily="34" charset="0"/>
                <a:cs typeface="Arial" panose="020B0604020202020204" pitchFamily="34" charset="0"/>
              </a:rPr>
              <a:t>This</a:t>
            </a:r>
            <a:r>
              <a:rPr sz="1400" spc="-67" dirty="0">
                <a:latin typeface="Arial" panose="020B0604020202020204" pitchFamily="34" charset="0"/>
                <a:cs typeface="Arial" panose="020B0604020202020204" pitchFamily="34" charset="0"/>
              </a:rPr>
              <a:t> </a:t>
            </a:r>
            <a:r>
              <a:rPr sz="1400" spc="80" dirty="0">
                <a:latin typeface="Arial" panose="020B0604020202020204" pitchFamily="34" charset="0"/>
                <a:cs typeface="Arial" panose="020B0604020202020204" pitchFamily="34" charset="0"/>
              </a:rPr>
              <a:t>approach</a:t>
            </a:r>
            <a:r>
              <a:rPr sz="1400" spc="-67" dirty="0">
                <a:latin typeface="Arial" panose="020B0604020202020204" pitchFamily="34" charset="0"/>
                <a:cs typeface="Arial" panose="020B0604020202020204" pitchFamily="34" charset="0"/>
              </a:rPr>
              <a:t> </a:t>
            </a:r>
            <a:r>
              <a:rPr sz="1400" spc="13" dirty="0">
                <a:latin typeface="Arial" panose="020B0604020202020204" pitchFamily="34" charset="0"/>
                <a:cs typeface="Arial" panose="020B0604020202020204" pitchFamily="34" charset="0"/>
              </a:rPr>
              <a:t>not</a:t>
            </a:r>
            <a:r>
              <a:rPr sz="1400" spc="-60" dirty="0">
                <a:latin typeface="Arial" panose="020B0604020202020204" pitchFamily="34" charset="0"/>
                <a:cs typeface="Arial" panose="020B0604020202020204" pitchFamily="34" charset="0"/>
              </a:rPr>
              <a:t> </a:t>
            </a:r>
            <a:r>
              <a:rPr sz="1400" spc="13" dirty="0">
                <a:latin typeface="Arial" panose="020B0604020202020204" pitchFamily="34" charset="0"/>
                <a:cs typeface="Arial" panose="020B0604020202020204" pitchFamily="34" charset="0"/>
              </a:rPr>
              <a:t>only</a:t>
            </a:r>
            <a:r>
              <a:rPr sz="1400" spc="-67" dirty="0">
                <a:latin typeface="Arial" panose="020B0604020202020204" pitchFamily="34" charset="0"/>
                <a:cs typeface="Arial" panose="020B0604020202020204" pitchFamily="34" charset="0"/>
              </a:rPr>
              <a:t> </a:t>
            </a:r>
            <a:r>
              <a:rPr sz="1400" spc="20" dirty="0">
                <a:latin typeface="Arial" panose="020B0604020202020204" pitchFamily="34" charset="0"/>
                <a:cs typeface="Arial" panose="020B0604020202020204" pitchFamily="34" charset="0"/>
              </a:rPr>
              <a:t>drives</a:t>
            </a:r>
            <a:r>
              <a:rPr sz="1400" spc="-67" dirty="0">
                <a:latin typeface="Arial" panose="020B0604020202020204" pitchFamily="34" charset="0"/>
                <a:cs typeface="Arial" panose="020B0604020202020204" pitchFamily="34" charset="0"/>
              </a:rPr>
              <a:t> </a:t>
            </a:r>
            <a:r>
              <a:rPr sz="1400" spc="87" dirty="0">
                <a:latin typeface="Arial" panose="020B0604020202020204" pitchFamily="34" charset="0"/>
                <a:cs typeface="Arial" panose="020B0604020202020204" pitchFamily="34" charset="0"/>
              </a:rPr>
              <a:t>sauce</a:t>
            </a:r>
            <a:r>
              <a:rPr sz="1400" spc="-60" dirty="0">
                <a:latin typeface="Arial" panose="020B0604020202020204" pitchFamily="34" charset="0"/>
                <a:cs typeface="Arial" panose="020B0604020202020204" pitchFamily="34" charset="0"/>
              </a:rPr>
              <a:t> </a:t>
            </a:r>
            <a:r>
              <a:rPr sz="1400" spc="47" dirty="0">
                <a:latin typeface="Arial" panose="020B0604020202020204" pitchFamily="34" charset="0"/>
                <a:cs typeface="Arial" panose="020B0604020202020204" pitchFamily="34" charset="0"/>
              </a:rPr>
              <a:t>sales</a:t>
            </a:r>
            <a:r>
              <a:rPr sz="1400" spc="-67" dirty="0">
                <a:latin typeface="Arial" panose="020B0604020202020204" pitchFamily="34" charset="0"/>
                <a:cs typeface="Arial" panose="020B0604020202020204" pitchFamily="34" charset="0"/>
              </a:rPr>
              <a:t> </a:t>
            </a:r>
            <a:r>
              <a:rPr sz="1400" spc="27" dirty="0">
                <a:latin typeface="Arial" panose="020B0604020202020204" pitchFamily="34" charset="0"/>
                <a:cs typeface="Arial" panose="020B0604020202020204" pitchFamily="34" charset="0"/>
              </a:rPr>
              <a:t>but</a:t>
            </a:r>
            <a:r>
              <a:rPr sz="1400" spc="-60" dirty="0">
                <a:latin typeface="Arial" panose="020B0604020202020204" pitchFamily="34" charset="0"/>
                <a:cs typeface="Arial" panose="020B0604020202020204" pitchFamily="34" charset="0"/>
              </a:rPr>
              <a:t> </a:t>
            </a:r>
            <a:r>
              <a:rPr sz="1400" spc="40" dirty="0">
                <a:latin typeface="Arial" panose="020B0604020202020204" pitchFamily="34" charset="0"/>
                <a:cs typeface="Arial" panose="020B0604020202020204" pitchFamily="34" charset="0"/>
              </a:rPr>
              <a:t>also</a:t>
            </a:r>
            <a:r>
              <a:rPr sz="1400" spc="-67" dirty="0">
                <a:latin typeface="Arial" panose="020B0604020202020204" pitchFamily="34" charset="0"/>
                <a:cs typeface="Arial" panose="020B0604020202020204" pitchFamily="34" charset="0"/>
              </a:rPr>
              <a:t> </a:t>
            </a:r>
            <a:r>
              <a:rPr sz="1400" spc="60" dirty="0">
                <a:latin typeface="Arial" panose="020B0604020202020204" pitchFamily="34" charset="0"/>
                <a:cs typeface="Arial" panose="020B0604020202020204" pitchFamily="34" charset="0"/>
              </a:rPr>
              <a:t>encourages</a:t>
            </a:r>
            <a:r>
              <a:rPr sz="1400" spc="-67" dirty="0">
                <a:latin typeface="Arial" panose="020B0604020202020204" pitchFamily="34" charset="0"/>
                <a:cs typeface="Arial" panose="020B0604020202020204" pitchFamily="34" charset="0"/>
              </a:rPr>
              <a:t> </a:t>
            </a:r>
            <a:r>
              <a:rPr sz="1400" spc="40" dirty="0">
                <a:latin typeface="Arial" panose="020B0604020202020204" pitchFamily="34" charset="0"/>
                <a:cs typeface="Arial" panose="020B0604020202020204" pitchFamily="34" charset="0"/>
              </a:rPr>
              <a:t>customers</a:t>
            </a:r>
            <a:r>
              <a:rPr sz="1400" spc="-60" dirty="0">
                <a:latin typeface="Arial" panose="020B0604020202020204" pitchFamily="34" charset="0"/>
                <a:cs typeface="Arial" panose="020B0604020202020204" pitchFamily="34" charset="0"/>
              </a:rPr>
              <a:t> </a:t>
            </a:r>
            <a:r>
              <a:rPr sz="1400" spc="7" dirty="0">
                <a:latin typeface="Arial" panose="020B0604020202020204" pitchFamily="34" charset="0"/>
                <a:cs typeface="Arial" panose="020B0604020202020204" pitchFamily="34" charset="0"/>
              </a:rPr>
              <a:t>to</a:t>
            </a:r>
            <a:r>
              <a:rPr sz="1400" spc="-67" dirty="0">
                <a:latin typeface="Arial" panose="020B0604020202020204" pitchFamily="34" charset="0"/>
                <a:cs typeface="Arial" panose="020B0604020202020204" pitchFamily="34" charset="0"/>
              </a:rPr>
              <a:t> </a:t>
            </a:r>
            <a:r>
              <a:rPr sz="1400" spc="53" dirty="0">
                <a:latin typeface="Arial" panose="020B0604020202020204" pitchFamily="34" charset="0"/>
                <a:cs typeface="Arial" panose="020B0604020202020204" pitchFamily="34" charset="0"/>
              </a:rPr>
              <a:t>choose</a:t>
            </a:r>
            <a:r>
              <a:rPr sz="1400" spc="-60" dirty="0">
                <a:latin typeface="Arial" panose="020B0604020202020204" pitchFamily="34" charset="0"/>
                <a:cs typeface="Arial" panose="020B0604020202020204" pitchFamily="34" charset="0"/>
              </a:rPr>
              <a:t> </a:t>
            </a:r>
            <a:r>
              <a:rPr sz="1400" spc="33" dirty="0">
                <a:latin typeface="Arial" panose="020B0604020202020204" pitchFamily="34" charset="0"/>
                <a:cs typeface="Arial" panose="020B0604020202020204" pitchFamily="34" charset="0"/>
              </a:rPr>
              <a:t>the</a:t>
            </a:r>
            <a:r>
              <a:rPr sz="1400" spc="-67" dirty="0">
                <a:latin typeface="Arial" panose="020B0604020202020204" pitchFamily="34" charset="0"/>
                <a:cs typeface="Arial" panose="020B0604020202020204" pitchFamily="34" charset="0"/>
              </a:rPr>
              <a:t> </a:t>
            </a:r>
            <a:r>
              <a:rPr sz="1400" spc="40" dirty="0">
                <a:latin typeface="Arial" panose="020B0604020202020204" pitchFamily="34" charset="0"/>
                <a:cs typeface="Arial" panose="020B0604020202020204" pitchFamily="34" charset="0"/>
              </a:rPr>
              <a:t>combo,</a:t>
            </a:r>
            <a:r>
              <a:rPr sz="1400" spc="-120" dirty="0">
                <a:latin typeface="Arial" panose="020B0604020202020204" pitchFamily="34" charset="0"/>
                <a:cs typeface="Arial" panose="020B0604020202020204" pitchFamily="34" charset="0"/>
              </a:rPr>
              <a:t> </a:t>
            </a:r>
            <a:r>
              <a:rPr sz="1400" b="1" spc="33" dirty="0">
                <a:latin typeface="Arial" panose="020B0604020202020204" pitchFamily="34" charset="0"/>
                <a:cs typeface="Arial" panose="020B0604020202020204" pitchFamily="34" charset="0"/>
              </a:rPr>
              <a:t>boosting </a:t>
            </a:r>
            <a:r>
              <a:rPr sz="1400" b="1" spc="-413" dirty="0">
                <a:latin typeface="Arial" panose="020B0604020202020204" pitchFamily="34" charset="0"/>
                <a:cs typeface="Arial" panose="020B0604020202020204" pitchFamily="34" charset="0"/>
              </a:rPr>
              <a:t> </a:t>
            </a:r>
            <a:r>
              <a:rPr sz="1400" b="1" spc="27" dirty="0">
                <a:latin typeface="Arial" panose="020B0604020202020204" pitchFamily="34" charset="0"/>
                <a:cs typeface="Arial" panose="020B0604020202020204" pitchFamily="34" charset="0"/>
              </a:rPr>
              <a:t>overall</a:t>
            </a:r>
            <a:r>
              <a:rPr sz="1400" b="1" spc="-120" dirty="0">
                <a:latin typeface="Arial" panose="020B0604020202020204" pitchFamily="34" charset="0"/>
                <a:cs typeface="Arial" panose="020B0604020202020204" pitchFamily="34" charset="0"/>
              </a:rPr>
              <a:t> </a:t>
            </a:r>
            <a:r>
              <a:rPr sz="1400" b="1" spc="53" dirty="0">
                <a:latin typeface="Arial" panose="020B0604020202020204" pitchFamily="34" charset="0"/>
                <a:cs typeface="Arial" panose="020B0604020202020204" pitchFamily="34" charset="0"/>
              </a:rPr>
              <a:t>sales</a:t>
            </a:r>
            <a:r>
              <a:rPr sz="1400" b="1" spc="-47" dirty="0">
                <a:latin typeface="Arial" panose="020B0604020202020204" pitchFamily="34" charset="0"/>
                <a:cs typeface="Arial" panose="020B0604020202020204" pitchFamily="34" charset="0"/>
              </a:rPr>
              <a:t> </a:t>
            </a:r>
            <a:r>
              <a:rPr sz="1400" spc="87" dirty="0">
                <a:latin typeface="Arial" panose="020B0604020202020204" pitchFamily="34" charset="0"/>
                <a:cs typeface="Arial" panose="020B0604020202020204" pitchFamily="34" charset="0"/>
              </a:rPr>
              <a:t>and</a:t>
            </a:r>
            <a:r>
              <a:rPr sz="1400" spc="-73" dirty="0">
                <a:latin typeface="Arial" panose="020B0604020202020204" pitchFamily="34" charset="0"/>
                <a:cs typeface="Arial" panose="020B0604020202020204" pitchFamily="34" charset="0"/>
              </a:rPr>
              <a:t> </a:t>
            </a:r>
            <a:r>
              <a:rPr sz="1400" spc="47" dirty="0">
                <a:latin typeface="Arial" panose="020B0604020202020204" pitchFamily="34" charset="0"/>
                <a:cs typeface="Arial" panose="020B0604020202020204" pitchFamily="34" charset="0"/>
              </a:rPr>
              <a:t>customer</a:t>
            </a:r>
            <a:r>
              <a:rPr sz="1400" spc="-73" dirty="0">
                <a:latin typeface="Arial" panose="020B0604020202020204" pitchFamily="34" charset="0"/>
                <a:cs typeface="Arial" panose="020B0604020202020204" pitchFamily="34" charset="0"/>
              </a:rPr>
              <a:t> </a:t>
            </a:r>
            <a:r>
              <a:rPr sz="1400" spc="13" dirty="0">
                <a:latin typeface="Arial" panose="020B0604020202020204" pitchFamily="34" charset="0"/>
                <a:cs typeface="Arial" panose="020B0604020202020204" pitchFamily="34" charset="0"/>
              </a:rPr>
              <a:t>satisfaction.</a:t>
            </a:r>
            <a:endParaRPr sz="1400" dirty="0">
              <a:latin typeface="Arial" panose="020B0604020202020204" pitchFamily="34" charset="0"/>
              <a:cs typeface="Arial" panose="020B0604020202020204" pitchFamily="34" charset="0"/>
            </a:endParaRPr>
          </a:p>
        </p:txBody>
      </p:sp>
      <p:grpSp>
        <p:nvGrpSpPr>
          <p:cNvPr id="7" name="object 2">
            <a:extLst>
              <a:ext uri="{FF2B5EF4-FFF2-40B4-BE49-F238E27FC236}">
                <a16:creationId xmlns:a16="http://schemas.microsoft.com/office/drawing/2014/main" id="{13543FCF-83AF-6A6D-FD8C-76831881BCC1}"/>
              </a:ext>
            </a:extLst>
          </p:cNvPr>
          <p:cNvGrpSpPr/>
          <p:nvPr/>
        </p:nvGrpSpPr>
        <p:grpSpPr>
          <a:xfrm>
            <a:off x="0" y="6252767"/>
            <a:ext cx="12192000" cy="605367"/>
            <a:chOff x="0" y="4689575"/>
            <a:chExt cx="9144000" cy="454025"/>
          </a:xfrm>
        </p:grpSpPr>
        <p:sp>
          <p:nvSpPr>
            <p:cNvPr id="8" name="object 3">
              <a:extLst>
                <a:ext uri="{FF2B5EF4-FFF2-40B4-BE49-F238E27FC236}">
                  <a16:creationId xmlns:a16="http://schemas.microsoft.com/office/drawing/2014/main" id="{FD91A056-E823-F8C2-5705-26C448AA43DD}"/>
                </a:ext>
              </a:extLst>
            </p:cNvPr>
            <p:cNvSpPr/>
            <p:nvPr/>
          </p:nvSpPr>
          <p:spPr>
            <a:xfrm>
              <a:off x="0" y="4727675"/>
              <a:ext cx="9144000" cy="415925"/>
            </a:xfrm>
            <a:custGeom>
              <a:avLst/>
              <a:gdLst/>
              <a:ahLst/>
              <a:cxnLst/>
              <a:rect l="l" t="t" r="r" b="b"/>
              <a:pathLst>
                <a:path w="9144000" h="415925">
                  <a:moveTo>
                    <a:pt x="9143999" y="415799"/>
                  </a:moveTo>
                  <a:lnTo>
                    <a:pt x="0" y="415799"/>
                  </a:lnTo>
                  <a:lnTo>
                    <a:pt x="0" y="0"/>
                  </a:lnTo>
                  <a:lnTo>
                    <a:pt x="9143999" y="0"/>
                  </a:lnTo>
                  <a:lnTo>
                    <a:pt x="9143999" y="415799"/>
                  </a:lnTo>
                  <a:close/>
                </a:path>
              </a:pathLst>
            </a:custGeom>
            <a:solidFill>
              <a:srgbClr val="1975D1">
                <a:alpha val="23419"/>
              </a:srgbClr>
            </a:solidFill>
          </p:spPr>
          <p:txBody>
            <a:bodyPr wrap="square" lIns="0" tIns="0" rIns="0" bIns="0" rtlCol="0"/>
            <a:lstStyle/>
            <a:p>
              <a:endParaRPr sz="2400"/>
            </a:p>
          </p:txBody>
        </p:sp>
        <p:pic>
          <p:nvPicPr>
            <p:cNvPr id="9" name="object 4">
              <a:extLst>
                <a:ext uri="{FF2B5EF4-FFF2-40B4-BE49-F238E27FC236}">
                  <a16:creationId xmlns:a16="http://schemas.microsoft.com/office/drawing/2014/main" id="{87383B43-EF4B-C748-CD2B-83DA32EA334B}"/>
                </a:ext>
              </a:extLst>
            </p:cNvPr>
            <p:cNvPicPr/>
            <p:nvPr/>
          </p:nvPicPr>
          <p:blipFill>
            <a:blip r:embed="rId2" cstate="print"/>
            <a:stretch>
              <a:fillRect/>
            </a:stretch>
          </p:blipFill>
          <p:spPr>
            <a:xfrm>
              <a:off x="8124854" y="4689575"/>
              <a:ext cx="1019145" cy="453899"/>
            </a:xfrm>
            <a:prstGeom prst="rect">
              <a:avLst/>
            </a:prstGeom>
          </p:spPr>
        </p:pic>
      </p:grpSp>
      <p:sp>
        <p:nvSpPr>
          <p:cNvPr id="10" name="object 5">
            <a:extLst>
              <a:ext uri="{FF2B5EF4-FFF2-40B4-BE49-F238E27FC236}">
                <a16:creationId xmlns:a16="http://schemas.microsoft.com/office/drawing/2014/main" id="{72392133-8DFC-02A1-C52B-ED6BD5DE99DC}"/>
              </a:ext>
            </a:extLst>
          </p:cNvPr>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4298" y="194388"/>
            <a:ext cx="4713107" cy="573661"/>
          </a:xfrm>
          <a:prstGeom prst="rect">
            <a:avLst/>
          </a:prstGeom>
        </p:spPr>
        <p:txBody>
          <a:bodyPr vert="horz" wrap="square" lIns="0" tIns="19473" rIns="0" bIns="0" rtlCol="0" anchor="ctr">
            <a:spAutoFit/>
          </a:bodyPr>
          <a:lstStyle/>
          <a:p>
            <a:pPr marL="16933">
              <a:lnSpc>
                <a:spcPct val="100000"/>
              </a:lnSpc>
              <a:spcBef>
                <a:spcPts val="153"/>
              </a:spcBef>
            </a:pPr>
            <a:r>
              <a:rPr sz="3600" spc="113" dirty="0">
                <a:latin typeface="Arial" panose="020B0604020202020204" pitchFamily="34" charset="0"/>
                <a:cs typeface="Arial" panose="020B0604020202020204" pitchFamily="34" charset="0"/>
              </a:rPr>
              <a:t>Recommendation</a:t>
            </a:r>
            <a:r>
              <a:rPr sz="3600" spc="-240" dirty="0">
                <a:latin typeface="Arial" panose="020B0604020202020204" pitchFamily="34" charset="0"/>
                <a:cs typeface="Arial" panose="020B0604020202020204" pitchFamily="34" charset="0"/>
              </a:rPr>
              <a:t> </a:t>
            </a:r>
            <a:r>
              <a:rPr sz="3600" spc="453" dirty="0">
                <a:latin typeface="Arial" panose="020B0604020202020204" pitchFamily="34" charset="0"/>
                <a:cs typeface="Arial" panose="020B0604020202020204" pitchFamily="34" charset="0"/>
              </a:rPr>
              <a:t>-</a:t>
            </a:r>
            <a:r>
              <a:rPr sz="3600" spc="-240" dirty="0">
                <a:latin typeface="Arial" panose="020B0604020202020204" pitchFamily="34" charset="0"/>
                <a:cs typeface="Arial" panose="020B0604020202020204" pitchFamily="34" charset="0"/>
              </a:rPr>
              <a:t> </a:t>
            </a:r>
            <a:r>
              <a:rPr lang="en-US" sz="3600" spc="-87" dirty="0">
                <a:latin typeface="Arial" panose="020B0604020202020204" pitchFamily="34" charset="0"/>
                <a:cs typeface="Arial" panose="020B0604020202020204" pitchFamily="34" charset="0"/>
              </a:rPr>
              <a:t>2</a:t>
            </a:r>
            <a:endParaRPr sz="3600" dirty="0">
              <a:latin typeface="Arial" panose="020B0604020202020204" pitchFamily="34" charset="0"/>
              <a:cs typeface="Arial" panose="020B0604020202020204" pitchFamily="34" charset="0"/>
            </a:endParaRPr>
          </a:p>
        </p:txBody>
      </p:sp>
      <p:sp>
        <p:nvSpPr>
          <p:cNvPr id="4" name="object 4"/>
          <p:cNvSpPr txBox="1"/>
          <p:nvPr/>
        </p:nvSpPr>
        <p:spPr>
          <a:xfrm>
            <a:off x="650874" y="3977237"/>
            <a:ext cx="10146453" cy="1601186"/>
          </a:xfrm>
          <a:prstGeom prst="rect">
            <a:avLst/>
          </a:prstGeom>
        </p:spPr>
        <p:txBody>
          <a:bodyPr vert="horz" wrap="square" lIns="0" tIns="16933" rIns="0" bIns="0" rtlCol="0">
            <a:spAutoFit/>
          </a:bodyPr>
          <a:lstStyle/>
          <a:p>
            <a:pPr marL="433482" marR="6773" indent="-417396" algn="just">
              <a:lnSpc>
                <a:spcPct val="114999"/>
              </a:lnSpc>
              <a:spcBef>
                <a:spcPts val="133"/>
              </a:spcBef>
              <a:buFont typeface="Arial MT"/>
              <a:buChar char="●"/>
              <a:tabLst>
                <a:tab pos="433482" algn="l"/>
                <a:tab pos="434329" algn="l"/>
              </a:tabLst>
            </a:pPr>
            <a:r>
              <a:rPr sz="1500" b="1" spc="80" dirty="0">
                <a:latin typeface="Arial" panose="020B0604020202020204" pitchFamily="34" charset="0"/>
                <a:cs typeface="Arial" panose="020B0604020202020204" pitchFamily="34" charset="0"/>
              </a:rPr>
              <a:t>Combo</a:t>
            </a:r>
            <a:r>
              <a:rPr sz="1500" b="1" spc="-113" dirty="0">
                <a:latin typeface="Arial" panose="020B0604020202020204" pitchFamily="34" charset="0"/>
                <a:cs typeface="Arial" panose="020B0604020202020204" pitchFamily="34" charset="0"/>
              </a:rPr>
              <a:t> </a:t>
            </a:r>
            <a:r>
              <a:rPr sz="1500" b="1" spc="-7" dirty="0">
                <a:latin typeface="Arial" panose="020B0604020202020204" pitchFamily="34" charset="0"/>
                <a:cs typeface="Arial" panose="020B0604020202020204" pitchFamily="34" charset="0"/>
              </a:rPr>
              <a:t>Deals</a:t>
            </a:r>
            <a:r>
              <a:rPr sz="1500" spc="-7" dirty="0">
                <a:latin typeface="Arial" panose="020B0604020202020204" pitchFamily="34" charset="0"/>
                <a:cs typeface="Arial" panose="020B0604020202020204" pitchFamily="34" charset="0"/>
              </a:rPr>
              <a:t>:</a:t>
            </a:r>
            <a:r>
              <a:rPr sz="1500" spc="-53" dirty="0">
                <a:latin typeface="Arial" panose="020B0604020202020204" pitchFamily="34" charset="0"/>
                <a:cs typeface="Arial" panose="020B0604020202020204" pitchFamily="34" charset="0"/>
              </a:rPr>
              <a:t> </a:t>
            </a:r>
            <a:r>
              <a:rPr sz="1500" spc="-27" dirty="0">
                <a:latin typeface="Arial" panose="020B0604020202020204" pitchFamily="34" charset="0"/>
                <a:cs typeface="Arial" panose="020B0604020202020204" pitchFamily="34" charset="0"/>
              </a:rPr>
              <a:t>Explore</a:t>
            </a:r>
            <a:r>
              <a:rPr sz="1500" spc="-67" dirty="0">
                <a:latin typeface="Arial" panose="020B0604020202020204" pitchFamily="34" charset="0"/>
                <a:cs typeface="Arial" panose="020B0604020202020204" pitchFamily="34" charset="0"/>
              </a:rPr>
              <a:t> </a:t>
            </a:r>
            <a:r>
              <a:rPr sz="1500" b="1" spc="47" dirty="0">
                <a:latin typeface="Arial" panose="020B0604020202020204" pitchFamily="34" charset="0"/>
                <a:cs typeface="Arial" panose="020B0604020202020204" pitchFamily="34" charset="0"/>
              </a:rPr>
              <a:t>bundled</a:t>
            </a:r>
            <a:r>
              <a:rPr sz="1500" b="1" spc="-107" dirty="0">
                <a:latin typeface="Arial" panose="020B0604020202020204" pitchFamily="34" charset="0"/>
                <a:cs typeface="Arial" panose="020B0604020202020204" pitchFamily="34" charset="0"/>
              </a:rPr>
              <a:t> </a:t>
            </a:r>
            <a:r>
              <a:rPr sz="1500" b="1" spc="7" dirty="0">
                <a:latin typeface="Arial" panose="020B0604020202020204" pitchFamily="34" charset="0"/>
                <a:cs typeface="Arial" panose="020B0604020202020204" pitchFamily="34" charset="0"/>
              </a:rPr>
              <a:t>offers</a:t>
            </a:r>
            <a:r>
              <a:rPr sz="1500" b="1" spc="-27" dirty="0">
                <a:latin typeface="Arial" panose="020B0604020202020204" pitchFamily="34" charset="0"/>
                <a:cs typeface="Arial" panose="020B0604020202020204" pitchFamily="34" charset="0"/>
              </a:rPr>
              <a:t> </a:t>
            </a:r>
            <a:r>
              <a:rPr sz="1500" spc="-27" dirty="0">
                <a:latin typeface="Arial" panose="020B0604020202020204" pitchFamily="34" charset="0"/>
                <a:cs typeface="Arial" panose="020B0604020202020204" pitchFamily="34" charset="0"/>
              </a:rPr>
              <a:t>for</a:t>
            </a:r>
            <a:r>
              <a:rPr sz="1500" spc="-67" dirty="0">
                <a:latin typeface="Arial" panose="020B0604020202020204" pitchFamily="34" charset="0"/>
                <a:cs typeface="Arial" panose="020B0604020202020204" pitchFamily="34" charset="0"/>
              </a:rPr>
              <a:t> </a:t>
            </a:r>
            <a:r>
              <a:rPr sz="1500" b="1" spc="-47" dirty="0">
                <a:latin typeface="Arial" panose="020B0604020202020204" pitchFamily="34" charset="0"/>
                <a:cs typeface="Arial" panose="020B0604020202020204" pitchFamily="34" charset="0"/>
              </a:rPr>
              <a:t>Ice</a:t>
            </a:r>
            <a:r>
              <a:rPr sz="1500" b="1" spc="-107" dirty="0">
                <a:latin typeface="Arial" panose="020B0604020202020204" pitchFamily="34" charset="0"/>
                <a:cs typeface="Arial" panose="020B0604020202020204" pitchFamily="34" charset="0"/>
              </a:rPr>
              <a:t> </a:t>
            </a:r>
            <a:r>
              <a:rPr sz="1500" b="1" spc="60" dirty="0">
                <a:latin typeface="Arial" panose="020B0604020202020204" pitchFamily="34" charset="0"/>
                <a:cs typeface="Arial" panose="020B0604020202020204" pitchFamily="34" charset="0"/>
              </a:rPr>
              <a:t>Cream,</a:t>
            </a:r>
            <a:r>
              <a:rPr sz="1500" b="1" spc="-107" dirty="0">
                <a:latin typeface="Arial" panose="020B0604020202020204" pitchFamily="34" charset="0"/>
                <a:cs typeface="Arial" panose="020B0604020202020204" pitchFamily="34" charset="0"/>
              </a:rPr>
              <a:t> </a:t>
            </a:r>
            <a:r>
              <a:rPr sz="1500" b="1" spc="27" dirty="0">
                <a:latin typeface="Arial" panose="020B0604020202020204" pitchFamily="34" charset="0"/>
                <a:cs typeface="Arial" panose="020B0604020202020204" pitchFamily="34" charset="0"/>
              </a:rPr>
              <a:t>Soda,</a:t>
            </a:r>
            <a:r>
              <a:rPr sz="1500" b="1" spc="-107" dirty="0">
                <a:latin typeface="Arial" panose="020B0604020202020204" pitchFamily="34" charset="0"/>
                <a:cs typeface="Arial" panose="020B0604020202020204" pitchFamily="34" charset="0"/>
              </a:rPr>
              <a:t> </a:t>
            </a:r>
            <a:r>
              <a:rPr sz="1500" b="1" spc="80" dirty="0">
                <a:latin typeface="Arial" panose="020B0604020202020204" pitchFamily="34" charset="0"/>
                <a:cs typeface="Arial" panose="020B0604020202020204" pitchFamily="34" charset="0"/>
              </a:rPr>
              <a:t>and</a:t>
            </a:r>
            <a:r>
              <a:rPr sz="1500" b="1" spc="-107" dirty="0">
                <a:latin typeface="Arial" panose="020B0604020202020204" pitchFamily="34" charset="0"/>
                <a:cs typeface="Arial" panose="020B0604020202020204" pitchFamily="34" charset="0"/>
              </a:rPr>
              <a:t> </a:t>
            </a:r>
            <a:r>
              <a:rPr sz="1500" b="1" spc="-7" dirty="0">
                <a:latin typeface="Arial" panose="020B0604020202020204" pitchFamily="34" charset="0"/>
                <a:cs typeface="Arial" panose="020B0604020202020204" pitchFamily="34" charset="0"/>
              </a:rPr>
              <a:t>Waffles</a:t>
            </a:r>
            <a:r>
              <a:rPr sz="1500" spc="-7" dirty="0">
                <a:latin typeface="Arial" panose="020B0604020202020204" pitchFamily="34" charset="0"/>
                <a:cs typeface="Arial" panose="020B0604020202020204" pitchFamily="34" charset="0"/>
              </a:rPr>
              <a:t>,</a:t>
            </a:r>
            <a:r>
              <a:rPr sz="1500" spc="-53" dirty="0">
                <a:latin typeface="Arial" panose="020B0604020202020204" pitchFamily="34" charset="0"/>
                <a:cs typeface="Arial" panose="020B0604020202020204" pitchFamily="34" charset="0"/>
              </a:rPr>
              <a:t> </a:t>
            </a:r>
            <a:r>
              <a:rPr sz="1500" spc="20" dirty="0">
                <a:latin typeface="Arial" panose="020B0604020202020204" pitchFamily="34" charset="0"/>
                <a:cs typeface="Arial" panose="020B0604020202020204" pitchFamily="34" charset="0"/>
              </a:rPr>
              <a:t>allowing</a:t>
            </a:r>
            <a:r>
              <a:rPr sz="1500" spc="-60" dirty="0">
                <a:latin typeface="Arial" panose="020B0604020202020204" pitchFamily="34" charset="0"/>
                <a:cs typeface="Arial" panose="020B0604020202020204" pitchFamily="34" charset="0"/>
              </a:rPr>
              <a:t> </a:t>
            </a:r>
            <a:r>
              <a:rPr sz="1500" spc="40" dirty="0">
                <a:latin typeface="Arial" panose="020B0604020202020204" pitchFamily="34" charset="0"/>
                <a:cs typeface="Arial" panose="020B0604020202020204" pitchFamily="34" charset="0"/>
              </a:rPr>
              <a:t>customers</a:t>
            </a:r>
            <a:r>
              <a:rPr sz="1500" spc="-53" dirty="0">
                <a:latin typeface="Arial" panose="020B0604020202020204" pitchFamily="34" charset="0"/>
                <a:cs typeface="Arial" panose="020B0604020202020204" pitchFamily="34" charset="0"/>
              </a:rPr>
              <a:t> </a:t>
            </a:r>
            <a:r>
              <a:rPr sz="1500" spc="7" dirty="0">
                <a:latin typeface="Arial" panose="020B0604020202020204" pitchFamily="34" charset="0"/>
                <a:cs typeface="Arial" panose="020B0604020202020204" pitchFamily="34" charset="0"/>
              </a:rPr>
              <a:t>to</a:t>
            </a:r>
            <a:r>
              <a:rPr sz="1500" spc="-60" dirty="0">
                <a:latin typeface="Arial" panose="020B0604020202020204" pitchFamily="34" charset="0"/>
                <a:cs typeface="Arial" panose="020B0604020202020204" pitchFamily="34" charset="0"/>
              </a:rPr>
              <a:t> </a:t>
            </a:r>
            <a:r>
              <a:rPr sz="1500" spc="60" dirty="0">
                <a:latin typeface="Arial" panose="020B0604020202020204" pitchFamily="34" charset="0"/>
                <a:cs typeface="Arial" panose="020B0604020202020204" pitchFamily="34" charset="0"/>
              </a:rPr>
              <a:t>purchase </a:t>
            </a:r>
            <a:r>
              <a:rPr sz="1500" spc="-447" dirty="0">
                <a:latin typeface="Arial" panose="020B0604020202020204" pitchFamily="34" charset="0"/>
                <a:cs typeface="Arial" panose="020B0604020202020204" pitchFamily="34" charset="0"/>
              </a:rPr>
              <a:t> </a:t>
            </a:r>
            <a:r>
              <a:rPr sz="1500" spc="40" dirty="0">
                <a:latin typeface="Arial" panose="020B0604020202020204" pitchFamily="34" charset="0"/>
                <a:cs typeface="Arial" panose="020B0604020202020204" pitchFamily="34" charset="0"/>
              </a:rPr>
              <a:t>these </a:t>
            </a:r>
            <a:r>
              <a:rPr sz="1500" spc="33" dirty="0">
                <a:latin typeface="Arial" panose="020B0604020202020204" pitchFamily="34" charset="0"/>
                <a:cs typeface="Arial" panose="020B0604020202020204" pitchFamily="34" charset="0"/>
              </a:rPr>
              <a:t>products </a:t>
            </a:r>
            <a:r>
              <a:rPr sz="1500" b="1" spc="20" dirty="0">
                <a:latin typeface="Arial" panose="020B0604020202020204" pitchFamily="34" charset="0"/>
                <a:cs typeface="Arial" panose="020B0604020202020204" pitchFamily="34" charset="0"/>
              </a:rPr>
              <a:t>together </a:t>
            </a:r>
            <a:r>
              <a:rPr sz="1500" b="1" spc="47" dirty="0">
                <a:latin typeface="Arial" panose="020B0604020202020204" pitchFamily="34" charset="0"/>
                <a:cs typeface="Arial" panose="020B0604020202020204" pitchFamily="34" charset="0"/>
              </a:rPr>
              <a:t>at </a:t>
            </a:r>
            <a:r>
              <a:rPr sz="1500" b="1" spc="113" dirty="0">
                <a:latin typeface="Arial" panose="020B0604020202020204" pitchFamily="34" charset="0"/>
                <a:cs typeface="Arial" panose="020B0604020202020204" pitchFamily="34" charset="0"/>
              </a:rPr>
              <a:t>a </a:t>
            </a:r>
            <a:r>
              <a:rPr sz="1500" b="1" spc="47" dirty="0">
                <a:latin typeface="Arial" panose="020B0604020202020204" pitchFamily="34" charset="0"/>
                <a:cs typeface="Arial" panose="020B0604020202020204" pitchFamily="34" charset="0"/>
              </a:rPr>
              <a:t>reduced </a:t>
            </a:r>
            <a:r>
              <a:rPr sz="1500" b="1" dirty="0">
                <a:latin typeface="Arial" panose="020B0604020202020204" pitchFamily="34" charset="0"/>
                <a:cs typeface="Arial" panose="020B0604020202020204" pitchFamily="34" charset="0"/>
              </a:rPr>
              <a:t>price</a:t>
            </a:r>
            <a:r>
              <a:rPr sz="1500" dirty="0">
                <a:latin typeface="Arial" panose="020B0604020202020204" pitchFamily="34" charset="0"/>
                <a:cs typeface="Arial" panose="020B0604020202020204" pitchFamily="34" charset="0"/>
              </a:rPr>
              <a:t>. </a:t>
            </a:r>
            <a:r>
              <a:rPr sz="1500" spc="27" dirty="0">
                <a:latin typeface="Arial" panose="020B0604020202020204" pitchFamily="34" charset="0"/>
                <a:cs typeface="Arial" panose="020B0604020202020204" pitchFamily="34" charset="0"/>
              </a:rPr>
              <a:t>Consider </a:t>
            </a:r>
            <a:r>
              <a:rPr sz="1500" spc="33" dirty="0">
                <a:latin typeface="Arial" panose="020B0604020202020204" pitchFamily="34" charset="0"/>
                <a:cs typeface="Arial" panose="020B0604020202020204" pitchFamily="34" charset="0"/>
              </a:rPr>
              <a:t>implementing </a:t>
            </a:r>
            <a:r>
              <a:rPr sz="1500" spc="180" dirty="0">
                <a:latin typeface="Arial" panose="020B0604020202020204" pitchFamily="34" charset="0"/>
                <a:cs typeface="Arial" panose="020B0604020202020204" pitchFamily="34" charset="0"/>
              </a:rPr>
              <a:t>a </a:t>
            </a:r>
            <a:r>
              <a:rPr sz="1500" spc="13" dirty="0">
                <a:latin typeface="Arial" panose="020B0604020202020204" pitchFamily="34" charset="0"/>
                <a:cs typeface="Arial" panose="020B0604020202020204" pitchFamily="34" charset="0"/>
              </a:rPr>
              <a:t>"</a:t>
            </a:r>
            <a:r>
              <a:rPr sz="1500" b="1" spc="13" dirty="0">
                <a:latin typeface="Arial" panose="020B0604020202020204" pitchFamily="34" charset="0"/>
                <a:cs typeface="Arial" panose="020B0604020202020204" pitchFamily="34" charset="0"/>
              </a:rPr>
              <a:t>buy </a:t>
            </a:r>
            <a:r>
              <a:rPr sz="1500" b="1" spc="-100" dirty="0">
                <a:latin typeface="Arial" panose="020B0604020202020204" pitchFamily="34" charset="0"/>
                <a:cs typeface="Arial" panose="020B0604020202020204" pitchFamily="34" charset="0"/>
              </a:rPr>
              <a:t>2 </a:t>
            </a:r>
            <a:r>
              <a:rPr sz="1500" b="1" spc="27" dirty="0">
                <a:latin typeface="Arial" panose="020B0604020202020204" pitchFamily="34" charset="0"/>
                <a:cs typeface="Arial" panose="020B0604020202020204" pitchFamily="34" charset="0"/>
              </a:rPr>
              <a:t>get </a:t>
            </a:r>
            <a:r>
              <a:rPr sz="1500" b="1" spc="-253" dirty="0">
                <a:latin typeface="Arial" panose="020B0604020202020204" pitchFamily="34" charset="0"/>
                <a:cs typeface="Arial" panose="020B0604020202020204" pitchFamily="34" charset="0"/>
              </a:rPr>
              <a:t>1" </a:t>
            </a:r>
            <a:r>
              <a:rPr sz="1500" b="1" spc="27" dirty="0">
                <a:latin typeface="Arial" panose="020B0604020202020204" pitchFamily="34" charset="0"/>
                <a:cs typeface="Arial" panose="020B0604020202020204" pitchFamily="34" charset="0"/>
              </a:rPr>
              <a:t>promotion, </a:t>
            </a:r>
            <a:r>
              <a:rPr sz="1500" spc="40" dirty="0">
                <a:latin typeface="Arial" panose="020B0604020202020204" pitchFamily="34" charset="0"/>
                <a:cs typeface="Arial" panose="020B0604020202020204" pitchFamily="34" charset="0"/>
              </a:rPr>
              <a:t>where </a:t>
            </a:r>
            <a:r>
              <a:rPr sz="1500" spc="47" dirty="0">
                <a:latin typeface="Arial" panose="020B0604020202020204" pitchFamily="34" charset="0"/>
                <a:cs typeface="Arial" panose="020B0604020202020204" pitchFamily="34" charset="0"/>
              </a:rPr>
              <a:t> </a:t>
            </a:r>
            <a:r>
              <a:rPr sz="1500" spc="27" dirty="0">
                <a:latin typeface="Arial" panose="020B0604020202020204" pitchFamily="34" charset="0"/>
                <a:cs typeface="Arial" panose="020B0604020202020204" pitchFamily="34" charset="0"/>
              </a:rPr>
              <a:t>buying</a:t>
            </a:r>
            <a:r>
              <a:rPr sz="1500" spc="-80" dirty="0">
                <a:latin typeface="Arial" panose="020B0604020202020204" pitchFamily="34" charset="0"/>
                <a:cs typeface="Arial" panose="020B0604020202020204" pitchFamily="34" charset="0"/>
              </a:rPr>
              <a:t> </a:t>
            </a:r>
            <a:r>
              <a:rPr sz="1500" b="1" spc="-47" dirty="0">
                <a:latin typeface="Arial" panose="020B0604020202020204" pitchFamily="34" charset="0"/>
                <a:cs typeface="Arial" panose="020B0604020202020204" pitchFamily="34" charset="0"/>
              </a:rPr>
              <a:t>Ice</a:t>
            </a:r>
            <a:r>
              <a:rPr sz="1500" b="1" spc="-120" dirty="0">
                <a:latin typeface="Arial" panose="020B0604020202020204" pitchFamily="34" charset="0"/>
                <a:cs typeface="Arial" panose="020B0604020202020204" pitchFamily="34" charset="0"/>
              </a:rPr>
              <a:t> </a:t>
            </a:r>
            <a:r>
              <a:rPr sz="1500" b="1" spc="87" dirty="0">
                <a:latin typeface="Arial" panose="020B0604020202020204" pitchFamily="34" charset="0"/>
                <a:cs typeface="Arial" panose="020B0604020202020204" pitchFamily="34" charset="0"/>
              </a:rPr>
              <a:t>Cream</a:t>
            </a:r>
            <a:r>
              <a:rPr sz="1500" b="1" spc="-120" dirty="0">
                <a:latin typeface="Arial" panose="020B0604020202020204" pitchFamily="34" charset="0"/>
                <a:cs typeface="Arial" panose="020B0604020202020204" pitchFamily="34" charset="0"/>
              </a:rPr>
              <a:t> </a:t>
            </a:r>
            <a:r>
              <a:rPr sz="1500" b="1" spc="80" dirty="0">
                <a:latin typeface="Arial" panose="020B0604020202020204" pitchFamily="34" charset="0"/>
                <a:cs typeface="Arial" panose="020B0604020202020204" pitchFamily="34" charset="0"/>
              </a:rPr>
              <a:t>and</a:t>
            </a:r>
            <a:r>
              <a:rPr sz="1500" b="1" spc="-120" dirty="0">
                <a:latin typeface="Arial" panose="020B0604020202020204" pitchFamily="34" charset="0"/>
                <a:cs typeface="Arial" panose="020B0604020202020204" pitchFamily="34" charset="0"/>
              </a:rPr>
              <a:t> </a:t>
            </a:r>
            <a:r>
              <a:rPr sz="1500" b="1" spc="47" dirty="0">
                <a:latin typeface="Arial" panose="020B0604020202020204" pitchFamily="34" charset="0"/>
                <a:cs typeface="Arial" panose="020B0604020202020204" pitchFamily="34" charset="0"/>
              </a:rPr>
              <a:t>Soda</a:t>
            </a:r>
            <a:r>
              <a:rPr sz="1500" b="1" spc="-120" dirty="0">
                <a:latin typeface="Arial" panose="020B0604020202020204" pitchFamily="34" charset="0"/>
                <a:cs typeface="Arial" panose="020B0604020202020204" pitchFamily="34" charset="0"/>
              </a:rPr>
              <a:t> </a:t>
            </a:r>
            <a:r>
              <a:rPr sz="1500" b="1" spc="40" dirty="0">
                <a:latin typeface="Arial" panose="020B0604020202020204" pitchFamily="34" charset="0"/>
                <a:cs typeface="Arial" panose="020B0604020202020204" pitchFamily="34" charset="0"/>
              </a:rPr>
              <a:t>includes</a:t>
            </a:r>
            <a:r>
              <a:rPr sz="1500" b="1" spc="-113" dirty="0">
                <a:latin typeface="Arial" panose="020B0604020202020204" pitchFamily="34" charset="0"/>
                <a:cs typeface="Arial" panose="020B0604020202020204" pitchFamily="34" charset="0"/>
              </a:rPr>
              <a:t> </a:t>
            </a:r>
            <a:r>
              <a:rPr sz="1500" b="1" spc="113" dirty="0">
                <a:latin typeface="Arial" panose="020B0604020202020204" pitchFamily="34" charset="0"/>
                <a:cs typeface="Arial" panose="020B0604020202020204" pitchFamily="34" charset="0"/>
              </a:rPr>
              <a:t>a</a:t>
            </a:r>
            <a:r>
              <a:rPr sz="1500" b="1" spc="-120" dirty="0">
                <a:latin typeface="Arial" panose="020B0604020202020204" pitchFamily="34" charset="0"/>
                <a:cs typeface="Arial" panose="020B0604020202020204" pitchFamily="34" charset="0"/>
              </a:rPr>
              <a:t> </a:t>
            </a:r>
            <a:r>
              <a:rPr sz="1500" b="1" spc="53" dirty="0">
                <a:latin typeface="Arial" panose="020B0604020202020204" pitchFamily="34" charset="0"/>
                <a:cs typeface="Arial" panose="020B0604020202020204" pitchFamily="34" charset="0"/>
              </a:rPr>
              <a:t>complimentary</a:t>
            </a:r>
            <a:r>
              <a:rPr sz="1500" b="1" spc="-120" dirty="0">
                <a:latin typeface="Arial" panose="020B0604020202020204" pitchFamily="34" charset="0"/>
                <a:cs typeface="Arial" panose="020B0604020202020204" pitchFamily="34" charset="0"/>
              </a:rPr>
              <a:t> </a:t>
            </a:r>
            <a:r>
              <a:rPr sz="1500" b="1" spc="80" dirty="0">
                <a:latin typeface="Arial" panose="020B0604020202020204" pitchFamily="34" charset="0"/>
                <a:cs typeface="Arial" panose="020B0604020202020204" pitchFamily="34" charset="0"/>
              </a:rPr>
              <a:t>pack</a:t>
            </a:r>
            <a:r>
              <a:rPr sz="1500" b="1" spc="-120" dirty="0">
                <a:latin typeface="Arial" panose="020B0604020202020204" pitchFamily="34" charset="0"/>
                <a:cs typeface="Arial" panose="020B0604020202020204" pitchFamily="34" charset="0"/>
              </a:rPr>
              <a:t> </a:t>
            </a:r>
            <a:r>
              <a:rPr sz="1500" b="1" spc="-7" dirty="0">
                <a:latin typeface="Arial" panose="020B0604020202020204" pitchFamily="34" charset="0"/>
                <a:cs typeface="Arial" panose="020B0604020202020204" pitchFamily="34" charset="0"/>
              </a:rPr>
              <a:t>of</a:t>
            </a:r>
            <a:r>
              <a:rPr sz="1500" b="1" spc="-120" dirty="0">
                <a:latin typeface="Arial" panose="020B0604020202020204" pitchFamily="34" charset="0"/>
                <a:cs typeface="Arial" panose="020B0604020202020204" pitchFamily="34" charset="0"/>
              </a:rPr>
              <a:t> </a:t>
            </a:r>
            <a:r>
              <a:rPr sz="1500" b="1" spc="-7" dirty="0">
                <a:latin typeface="Arial" panose="020B0604020202020204" pitchFamily="34" charset="0"/>
                <a:cs typeface="Arial" panose="020B0604020202020204" pitchFamily="34" charset="0"/>
              </a:rPr>
              <a:t>Waffles</a:t>
            </a:r>
            <a:r>
              <a:rPr sz="1500" spc="-7" dirty="0">
                <a:latin typeface="Arial" panose="020B0604020202020204" pitchFamily="34" charset="0"/>
                <a:cs typeface="Arial" panose="020B0604020202020204" pitchFamily="34" charset="0"/>
              </a:rPr>
              <a:t>.</a:t>
            </a:r>
            <a:endParaRPr sz="1500" dirty="0">
              <a:latin typeface="Arial" panose="020B0604020202020204" pitchFamily="34" charset="0"/>
              <a:cs typeface="Arial" panose="020B0604020202020204" pitchFamily="34" charset="0"/>
            </a:endParaRPr>
          </a:p>
          <a:p>
            <a:pPr marL="433482" marR="269233" indent="-417396" algn="just">
              <a:lnSpc>
                <a:spcPct val="114999"/>
              </a:lnSpc>
              <a:buFont typeface="Arial MT"/>
              <a:buChar char="●"/>
              <a:tabLst>
                <a:tab pos="433482" algn="l"/>
                <a:tab pos="434329" algn="l"/>
              </a:tabLst>
            </a:pPr>
            <a:r>
              <a:rPr sz="1500" b="1" spc="60" dirty="0">
                <a:latin typeface="Arial" panose="020B0604020202020204" pitchFamily="34" charset="0"/>
                <a:cs typeface="Arial" panose="020B0604020202020204" pitchFamily="34" charset="0"/>
              </a:rPr>
              <a:t>Demand</a:t>
            </a:r>
            <a:r>
              <a:rPr sz="1500" b="1" spc="-113" dirty="0">
                <a:latin typeface="Arial" panose="020B0604020202020204" pitchFamily="34" charset="0"/>
                <a:cs typeface="Arial" panose="020B0604020202020204" pitchFamily="34" charset="0"/>
              </a:rPr>
              <a:t> </a:t>
            </a:r>
            <a:r>
              <a:rPr sz="1500" b="1" spc="-20" dirty="0">
                <a:latin typeface="Arial" panose="020B0604020202020204" pitchFamily="34" charset="0"/>
                <a:cs typeface="Arial" panose="020B0604020202020204" pitchFamily="34" charset="0"/>
              </a:rPr>
              <a:t>Boost</a:t>
            </a:r>
            <a:r>
              <a:rPr sz="1500" spc="-20" dirty="0">
                <a:latin typeface="Arial" panose="020B0604020202020204" pitchFamily="34" charset="0"/>
                <a:cs typeface="Arial" panose="020B0604020202020204" pitchFamily="34" charset="0"/>
              </a:rPr>
              <a:t>:</a:t>
            </a:r>
            <a:r>
              <a:rPr sz="1500" spc="-67" dirty="0">
                <a:latin typeface="Arial" panose="020B0604020202020204" pitchFamily="34" charset="0"/>
                <a:cs typeface="Arial" panose="020B0604020202020204" pitchFamily="34" charset="0"/>
              </a:rPr>
              <a:t> </a:t>
            </a:r>
            <a:r>
              <a:rPr sz="1500" spc="33" dirty="0">
                <a:latin typeface="Arial" panose="020B0604020202020204" pitchFamily="34" charset="0"/>
                <a:cs typeface="Arial" panose="020B0604020202020204" pitchFamily="34" charset="0"/>
              </a:rPr>
              <a:t>While</a:t>
            </a:r>
            <a:r>
              <a:rPr sz="1500" spc="-60" dirty="0">
                <a:latin typeface="Arial" panose="020B0604020202020204" pitchFamily="34" charset="0"/>
                <a:cs typeface="Arial" panose="020B0604020202020204" pitchFamily="34" charset="0"/>
              </a:rPr>
              <a:t> </a:t>
            </a:r>
            <a:r>
              <a:rPr sz="1500" spc="40" dirty="0">
                <a:latin typeface="Arial" panose="020B0604020202020204" pitchFamily="34" charset="0"/>
                <a:cs typeface="Arial" panose="020B0604020202020204" pitchFamily="34" charset="0"/>
              </a:rPr>
              <a:t>Waffles</a:t>
            </a:r>
            <a:r>
              <a:rPr sz="1500" spc="-67" dirty="0">
                <a:latin typeface="Arial" panose="020B0604020202020204" pitchFamily="34" charset="0"/>
                <a:cs typeface="Arial" panose="020B0604020202020204" pitchFamily="34" charset="0"/>
              </a:rPr>
              <a:t> </a:t>
            </a:r>
            <a:r>
              <a:rPr sz="1500" spc="87" dirty="0">
                <a:latin typeface="Arial" panose="020B0604020202020204" pitchFamily="34" charset="0"/>
                <a:cs typeface="Arial" panose="020B0604020202020204" pitchFamily="34" charset="0"/>
              </a:rPr>
              <a:t>face</a:t>
            </a:r>
            <a:r>
              <a:rPr sz="1500" spc="-60" dirty="0">
                <a:latin typeface="Arial" panose="020B0604020202020204" pitchFamily="34" charset="0"/>
                <a:cs typeface="Arial" panose="020B0604020202020204" pitchFamily="34" charset="0"/>
              </a:rPr>
              <a:t> </a:t>
            </a:r>
            <a:r>
              <a:rPr sz="1500" spc="53" dirty="0">
                <a:latin typeface="Arial" panose="020B0604020202020204" pitchFamily="34" charset="0"/>
                <a:cs typeface="Arial" panose="020B0604020202020204" pitchFamily="34" charset="0"/>
              </a:rPr>
              <a:t>decreasing</a:t>
            </a:r>
            <a:r>
              <a:rPr sz="1500" spc="-67" dirty="0">
                <a:latin typeface="Arial" panose="020B0604020202020204" pitchFamily="34" charset="0"/>
                <a:cs typeface="Arial" panose="020B0604020202020204" pitchFamily="34" charset="0"/>
              </a:rPr>
              <a:t> </a:t>
            </a:r>
            <a:r>
              <a:rPr sz="1500" spc="53" dirty="0">
                <a:latin typeface="Arial" panose="020B0604020202020204" pitchFamily="34" charset="0"/>
                <a:cs typeface="Arial" panose="020B0604020202020204" pitchFamily="34" charset="0"/>
              </a:rPr>
              <a:t>demand,</a:t>
            </a:r>
            <a:r>
              <a:rPr sz="1500" spc="-60" dirty="0">
                <a:latin typeface="Arial" panose="020B0604020202020204" pitchFamily="34" charset="0"/>
                <a:cs typeface="Arial" panose="020B0604020202020204" pitchFamily="34" charset="0"/>
              </a:rPr>
              <a:t> </a:t>
            </a:r>
            <a:r>
              <a:rPr sz="1500" spc="53" dirty="0">
                <a:latin typeface="Arial" panose="020B0604020202020204" pitchFamily="34" charset="0"/>
                <a:cs typeface="Arial" panose="020B0604020202020204" pitchFamily="34" charset="0"/>
              </a:rPr>
              <a:t>Ice</a:t>
            </a:r>
            <a:r>
              <a:rPr sz="1500" spc="-67" dirty="0">
                <a:latin typeface="Arial" panose="020B0604020202020204" pitchFamily="34" charset="0"/>
                <a:cs typeface="Arial" panose="020B0604020202020204" pitchFamily="34" charset="0"/>
              </a:rPr>
              <a:t> </a:t>
            </a:r>
            <a:r>
              <a:rPr sz="1500" spc="93" dirty="0">
                <a:latin typeface="Arial" panose="020B0604020202020204" pitchFamily="34" charset="0"/>
                <a:cs typeface="Arial" panose="020B0604020202020204" pitchFamily="34" charset="0"/>
              </a:rPr>
              <a:t>Cream</a:t>
            </a:r>
            <a:r>
              <a:rPr sz="1500" spc="-60" dirty="0">
                <a:latin typeface="Arial" panose="020B0604020202020204" pitchFamily="34" charset="0"/>
                <a:cs typeface="Arial" panose="020B0604020202020204" pitchFamily="34" charset="0"/>
              </a:rPr>
              <a:t> </a:t>
            </a:r>
            <a:r>
              <a:rPr sz="1500" spc="87" dirty="0">
                <a:latin typeface="Arial" panose="020B0604020202020204" pitchFamily="34" charset="0"/>
                <a:cs typeface="Arial" panose="020B0604020202020204" pitchFamily="34" charset="0"/>
              </a:rPr>
              <a:t>and</a:t>
            </a:r>
            <a:r>
              <a:rPr sz="1500" spc="-67" dirty="0">
                <a:latin typeface="Arial" panose="020B0604020202020204" pitchFamily="34" charset="0"/>
                <a:cs typeface="Arial" panose="020B0604020202020204" pitchFamily="34" charset="0"/>
              </a:rPr>
              <a:t> </a:t>
            </a:r>
            <a:r>
              <a:rPr sz="1500" spc="73" dirty="0">
                <a:latin typeface="Arial" panose="020B0604020202020204" pitchFamily="34" charset="0"/>
                <a:cs typeface="Arial" panose="020B0604020202020204" pitchFamily="34" charset="0"/>
              </a:rPr>
              <a:t>Sodas</a:t>
            </a:r>
            <a:r>
              <a:rPr sz="1500" spc="-60" dirty="0">
                <a:latin typeface="Arial" panose="020B0604020202020204" pitchFamily="34" charset="0"/>
                <a:cs typeface="Arial" panose="020B0604020202020204" pitchFamily="34" charset="0"/>
              </a:rPr>
              <a:t> </a:t>
            </a:r>
            <a:r>
              <a:rPr sz="1500" spc="33" dirty="0">
                <a:latin typeface="Arial" panose="020B0604020202020204" pitchFamily="34" charset="0"/>
                <a:cs typeface="Arial" panose="020B0604020202020204" pitchFamily="34" charset="0"/>
              </a:rPr>
              <a:t>show</a:t>
            </a:r>
            <a:r>
              <a:rPr sz="1500" spc="-67" dirty="0">
                <a:latin typeface="Arial" panose="020B0604020202020204" pitchFamily="34" charset="0"/>
                <a:cs typeface="Arial" panose="020B0604020202020204" pitchFamily="34" charset="0"/>
              </a:rPr>
              <a:t> </a:t>
            </a:r>
            <a:r>
              <a:rPr sz="1500" spc="67" dirty="0">
                <a:latin typeface="Arial" panose="020B0604020202020204" pitchFamily="34" charset="0"/>
                <a:cs typeface="Arial" panose="020B0604020202020204" pitchFamily="34" charset="0"/>
              </a:rPr>
              <a:t>steady</a:t>
            </a:r>
            <a:r>
              <a:rPr sz="1500" spc="-60" dirty="0">
                <a:latin typeface="Arial" panose="020B0604020202020204" pitchFamily="34" charset="0"/>
                <a:cs typeface="Arial" panose="020B0604020202020204" pitchFamily="34" charset="0"/>
              </a:rPr>
              <a:t> </a:t>
            </a:r>
            <a:r>
              <a:rPr sz="1500" spc="7" dirty="0">
                <a:latin typeface="Arial" panose="020B0604020202020204" pitchFamily="34" charset="0"/>
                <a:cs typeface="Arial" panose="020B0604020202020204" pitchFamily="34" charset="0"/>
              </a:rPr>
              <a:t>to</a:t>
            </a:r>
            <a:r>
              <a:rPr sz="1500" spc="-67" dirty="0">
                <a:latin typeface="Arial" panose="020B0604020202020204" pitchFamily="34" charset="0"/>
                <a:cs typeface="Arial" panose="020B0604020202020204" pitchFamily="34" charset="0"/>
              </a:rPr>
              <a:t> </a:t>
            </a:r>
            <a:r>
              <a:rPr sz="1500" spc="-7" dirty="0">
                <a:latin typeface="Arial" panose="020B0604020202020204" pitchFamily="34" charset="0"/>
                <a:cs typeface="Arial" panose="020B0604020202020204" pitchFamily="34" charset="0"/>
              </a:rPr>
              <a:t>slightly </a:t>
            </a:r>
            <a:r>
              <a:rPr sz="1500" spc="-440" dirty="0">
                <a:latin typeface="Arial" panose="020B0604020202020204" pitchFamily="34" charset="0"/>
                <a:cs typeface="Arial" panose="020B0604020202020204" pitchFamily="34" charset="0"/>
              </a:rPr>
              <a:t> </a:t>
            </a:r>
            <a:r>
              <a:rPr sz="1500" spc="33" dirty="0">
                <a:latin typeface="Arial" panose="020B0604020202020204" pitchFamily="34" charset="0"/>
                <a:cs typeface="Arial" panose="020B0604020202020204" pitchFamily="34" charset="0"/>
              </a:rPr>
              <a:t>increasing </a:t>
            </a:r>
            <a:r>
              <a:rPr sz="1500" spc="20" dirty="0">
                <a:latin typeface="Arial" panose="020B0604020202020204" pitchFamily="34" charset="0"/>
                <a:cs typeface="Arial" panose="020B0604020202020204" pitchFamily="34" charset="0"/>
              </a:rPr>
              <a:t>weekly </a:t>
            </a:r>
            <a:r>
              <a:rPr sz="1500" spc="60" dirty="0">
                <a:latin typeface="Arial" panose="020B0604020202020204" pitchFamily="34" charset="0"/>
                <a:cs typeface="Arial" panose="020B0604020202020204" pitchFamily="34" charset="0"/>
              </a:rPr>
              <a:t>demand. </a:t>
            </a:r>
            <a:r>
              <a:rPr sz="1500" spc="53" dirty="0">
                <a:latin typeface="Arial" panose="020B0604020202020204" pitchFamily="34" charset="0"/>
                <a:cs typeface="Arial" panose="020B0604020202020204" pitchFamily="34" charset="0"/>
              </a:rPr>
              <a:t>By </a:t>
            </a:r>
            <a:r>
              <a:rPr sz="1500" spc="20" dirty="0">
                <a:latin typeface="Arial" panose="020B0604020202020204" pitchFamily="34" charset="0"/>
                <a:cs typeface="Arial" panose="020B0604020202020204" pitchFamily="34" charset="0"/>
              </a:rPr>
              <a:t>pairing </a:t>
            </a:r>
            <a:r>
              <a:rPr sz="1500" spc="60" dirty="0">
                <a:latin typeface="Arial" panose="020B0604020202020204" pitchFamily="34" charset="0"/>
                <a:cs typeface="Arial" panose="020B0604020202020204" pitchFamily="34" charset="0"/>
              </a:rPr>
              <a:t>them </a:t>
            </a:r>
            <a:r>
              <a:rPr sz="1500" spc="7" dirty="0">
                <a:latin typeface="Arial" panose="020B0604020202020204" pitchFamily="34" charset="0"/>
                <a:cs typeface="Arial" panose="020B0604020202020204" pitchFamily="34" charset="0"/>
              </a:rPr>
              <a:t>together, </a:t>
            </a:r>
            <a:r>
              <a:rPr sz="1500" spc="40" dirty="0">
                <a:latin typeface="Arial" panose="020B0604020202020204" pitchFamily="34" charset="0"/>
                <a:cs typeface="Arial" panose="020B0604020202020204" pitchFamily="34" charset="0"/>
              </a:rPr>
              <a:t>you </a:t>
            </a:r>
            <a:r>
              <a:rPr sz="1500" spc="113" dirty="0">
                <a:latin typeface="Arial" panose="020B0604020202020204" pitchFamily="34" charset="0"/>
                <a:cs typeface="Arial" panose="020B0604020202020204" pitchFamily="34" charset="0"/>
              </a:rPr>
              <a:t>can </a:t>
            </a:r>
            <a:r>
              <a:rPr sz="1500" b="1" spc="13" dirty="0">
                <a:latin typeface="Arial" panose="020B0604020202020204" pitchFamily="34" charset="0"/>
                <a:cs typeface="Arial" panose="020B0604020202020204" pitchFamily="34" charset="0"/>
              </a:rPr>
              <a:t>revitalize </a:t>
            </a:r>
            <a:r>
              <a:rPr sz="1500" b="1" spc="20" dirty="0">
                <a:latin typeface="Arial" panose="020B0604020202020204" pitchFamily="34" charset="0"/>
                <a:cs typeface="Arial" panose="020B0604020202020204" pitchFamily="34" charset="0"/>
              </a:rPr>
              <a:t>Waffles </a:t>
            </a:r>
            <a:r>
              <a:rPr sz="1500" b="1" spc="53" dirty="0">
                <a:latin typeface="Arial" panose="020B0604020202020204" pitchFamily="34" charset="0"/>
                <a:cs typeface="Arial" panose="020B0604020202020204" pitchFamily="34" charset="0"/>
              </a:rPr>
              <a:t>sales </a:t>
            </a:r>
            <a:r>
              <a:rPr sz="1500" spc="87" dirty="0">
                <a:latin typeface="Arial" panose="020B0604020202020204" pitchFamily="34" charset="0"/>
                <a:cs typeface="Arial" panose="020B0604020202020204" pitchFamily="34" charset="0"/>
              </a:rPr>
              <a:t>and </a:t>
            </a:r>
            <a:r>
              <a:rPr sz="1500" spc="40" dirty="0">
                <a:latin typeface="Arial" panose="020B0604020202020204" pitchFamily="34" charset="0"/>
                <a:cs typeface="Arial" panose="020B0604020202020204" pitchFamily="34" charset="0"/>
              </a:rPr>
              <a:t>entice </a:t>
            </a:r>
            <a:r>
              <a:rPr sz="1500" spc="47" dirty="0">
                <a:latin typeface="Arial" panose="020B0604020202020204" pitchFamily="34" charset="0"/>
                <a:cs typeface="Arial" panose="020B0604020202020204" pitchFamily="34" charset="0"/>
              </a:rPr>
              <a:t> </a:t>
            </a:r>
            <a:r>
              <a:rPr sz="1500" spc="40" dirty="0">
                <a:latin typeface="Arial" panose="020B0604020202020204" pitchFamily="34" charset="0"/>
                <a:cs typeface="Arial" panose="020B0604020202020204" pitchFamily="34" charset="0"/>
              </a:rPr>
              <a:t>customers</a:t>
            </a:r>
            <a:r>
              <a:rPr sz="1500" spc="-80" dirty="0">
                <a:latin typeface="Arial" panose="020B0604020202020204" pitchFamily="34" charset="0"/>
                <a:cs typeface="Arial" panose="020B0604020202020204" pitchFamily="34" charset="0"/>
              </a:rPr>
              <a:t> </a:t>
            </a:r>
            <a:r>
              <a:rPr sz="1500" spc="7" dirty="0">
                <a:latin typeface="Arial" panose="020B0604020202020204" pitchFamily="34" charset="0"/>
                <a:cs typeface="Arial" panose="020B0604020202020204" pitchFamily="34" charset="0"/>
              </a:rPr>
              <a:t>to</a:t>
            </a:r>
            <a:r>
              <a:rPr sz="1500" spc="-73" dirty="0">
                <a:latin typeface="Arial" panose="020B0604020202020204" pitchFamily="34" charset="0"/>
                <a:cs typeface="Arial" panose="020B0604020202020204" pitchFamily="34" charset="0"/>
              </a:rPr>
              <a:t> </a:t>
            </a:r>
            <a:r>
              <a:rPr sz="1500" spc="27" dirty="0">
                <a:latin typeface="Arial" panose="020B0604020202020204" pitchFamily="34" charset="0"/>
                <a:cs typeface="Arial" panose="020B0604020202020204" pitchFamily="34" charset="0"/>
              </a:rPr>
              <a:t>opt</a:t>
            </a:r>
            <a:r>
              <a:rPr sz="1500" spc="-73" dirty="0">
                <a:latin typeface="Arial" panose="020B0604020202020204" pitchFamily="34" charset="0"/>
                <a:cs typeface="Arial" panose="020B0604020202020204" pitchFamily="34" charset="0"/>
              </a:rPr>
              <a:t> </a:t>
            </a:r>
            <a:r>
              <a:rPr sz="1500" spc="-27" dirty="0">
                <a:latin typeface="Arial" panose="020B0604020202020204" pitchFamily="34" charset="0"/>
                <a:cs typeface="Arial" panose="020B0604020202020204" pitchFamily="34" charset="0"/>
              </a:rPr>
              <a:t>for</a:t>
            </a:r>
            <a:r>
              <a:rPr sz="1500" spc="-73" dirty="0">
                <a:latin typeface="Arial" panose="020B0604020202020204" pitchFamily="34" charset="0"/>
                <a:cs typeface="Arial" panose="020B0604020202020204" pitchFamily="34" charset="0"/>
              </a:rPr>
              <a:t> </a:t>
            </a:r>
            <a:r>
              <a:rPr sz="1500" spc="33" dirty="0">
                <a:latin typeface="Arial" panose="020B0604020202020204" pitchFamily="34" charset="0"/>
                <a:cs typeface="Arial" panose="020B0604020202020204" pitchFamily="34" charset="0"/>
              </a:rPr>
              <a:t>the</a:t>
            </a:r>
            <a:r>
              <a:rPr sz="1500" spc="-73" dirty="0">
                <a:latin typeface="Arial" panose="020B0604020202020204" pitchFamily="34" charset="0"/>
                <a:cs typeface="Arial" panose="020B0604020202020204" pitchFamily="34" charset="0"/>
              </a:rPr>
              <a:t> </a:t>
            </a:r>
            <a:r>
              <a:rPr sz="1500" spc="40" dirty="0">
                <a:latin typeface="Arial" panose="020B0604020202020204" pitchFamily="34" charset="0"/>
                <a:cs typeface="Arial" panose="020B0604020202020204" pitchFamily="34" charset="0"/>
              </a:rPr>
              <a:t>combo.</a:t>
            </a:r>
            <a:endParaRPr sz="1500" dirty="0">
              <a:latin typeface="Arial" panose="020B0604020202020204" pitchFamily="34" charset="0"/>
              <a:cs typeface="Arial" panose="020B0604020202020204" pitchFamily="34" charset="0"/>
            </a:endParaRPr>
          </a:p>
        </p:txBody>
      </p:sp>
      <p:graphicFrame>
        <p:nvGraphicFramePr>
          <p:cNvPr id="5" name="object 5"/>
          <p:cNvGraphicFramePr>
            <a:graphicFrameLocks noGrp="1"/>
          </p:cNvGraphicFramePr>
          <p:nvPr>
            <p:extLst>
              <p:ext uri="{D42A27DB-BD31-4B8C-83A1-F6EECF244321}">
                <p14:modId xmlns:p14="http://schemas.microsoft.com/office/powerpoint/2010/main" val="2178371949"/>
              </p:ext>
            </p:extLst>
          </p:nvPr>
        </p:nvGraphicFramePr>
        <p:xfrm>
          <a:off x="2154750" y="1138350"/>
          <a:ext cx="8168633" cy="2020995"/>
        </p:xfrm>
        <a:graphic>
          <a:graphicData uri="http://schemas.openxmlformats.org/drawingml/2006/table">
            <a:tbl>
              <a:tblPr firstRow="1" bandRow="1">
                <a:tableStyleId>{2D5ABB26-0587-4C30-8999-92F81FD0307C}</a:tableStyleId>
              </a:tblPr>
              <a:tblGrid>
                <a:gridCol w="2604347">
                  <a:extLst>
                    <a:ext uri="{9D8B030D-6E8A-4147-A177-3AD203B41FA5}">
                      <a16:colId xmlns:a16="http://schemas.microsoft.com/office/drawing/2014/main" val="20000"/>
                    </a:ext>
                  </a:extLst>
                </a:gridCol>
                <a:gridCol w="786552">
                  <a:extLst>
                    <a:ext uri="{9D8B030D-6E8A-4147-A177-3AD203B41FA5}">
                      <a16:colId xmlns:a16="http://schemas.microsoft.com/office/drawing/2014/main" val="20001"/>
                    </a:ext>
                  </a:extLst>
                </a:gridCol>
                <a:gridCol w="1848272">
                  <a:extLst>
                    <a:ext uri="{9D8B030D-6E8A-4147-A177-3AD203B41FA5}">
                      <a16:colId xmlns:a16="http://schemas.microsoft.com/office/drawing/2014/main" val="20002"/>
                    </a:ext>
                  </a:extLst>
                </a:gridCol>
                <a:gridCol w="874605">
                  <a:extLst>
                    <a:ext uri="{9D8B030D-6E8A-4147-A177-3AD203B41FA5}">
                      <a16:colId xmlns:a16="http://schemas.microsoft.com/office/drawing/2014/main" val="20003"/>
                    </a:ext>
                  </a:extLst>
                </a:gridCol>
                <a:gridCol w="1268305">
                  <a:extLst>
                    <a:ext uri="{9D8B030D-6E8A-4147-A177-3AD203B41FA5}">
                      <a16:colId xmlns:a16="http://schemas.microsoft.com/office/drawing/2014/main" val="20004"/>
                    </a:ext>
                  </a:extLst>
                </a:gridCol>
                <a:gridCol w="786552">
                  <a:extLst>
                    <a:ext uri="{9D8B030D-6E8A-4147-A177-3AD203B41FA5}">
                      <a16:colId xmlns:a16="http://schemas.microsoft.com/office/drawing/2014/main" val="20005"/>
                    </a:ext>
                  </a:extLst>
                </a:gridCol>
              </a:tblGrid>
              <a:tr h="404199">
                <a:tc>
                  <a:txBody>
                    <a:bodyPr/>
                    <a:lstStyle/>
                    <a:p>
                      <a:pPr algn="ctr">
                        <a:lnSpc>
                          <a:spcPct val="100000"/>
                        </a:lnSpc>
                        <a:spcBef>
                          <a:spcPts val="489"/>
                        </a:spcBef>
                      </a:pPr>
                      <a:r>
                        <a:rPr sz="1500" spc="25" dirty="0">
                          <a:latin typeface="Arial" panose="020B0604020202020204" pitchFamily="34" charset="0"/>
                          <a:cs typeface="Arial" panose="020B0604020202020204" pitchFamily="34" charset="0"/>
                        </a:rPr>
                        <a:t>Item</a:t>
                      </a:r>
                      <a:endParaRPr sz="1500">
                        <a:latin typeface="Arial" panose="020B0604020202020204" pitchFamily="34" charset="0"/>
                        <a:cs typeface="Arial" panose="020B0604020202020204" pitchFamily="34" charset="0"/>
                      </a:endParaRPr>
                    </a:p>
                  </a:txBody>
                  <a:tcPr marL="0" marR="0" marT="82972"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solidFill>
                      <a:srgbClr val="BDD7EE"/>
                    </a:solidFill>
                  </a:tcPr>
                </a:tc>
                <a:tc>
                  <a:txBody>
                    <a:bodyPr/>
                    <a:lstStyle/>
                    <a:p>
                      <a:pPr algn="ctr">
                        <a:lnSpc>
                          <a:spcPct val="100000"/>
                        </a:lnSpc>
                        <a:spcBef>
                          <a:spcPts val="489"/>
                        </a:spcBef>
                      </a:pPr>
                      <a:r>
                        <a:rPr sz="1500" spc="10" dirty="0">
                          <a:latin typeface="Arial" panose="020B0604020202020204" pitchFamily="34" charset="0"/>
                          <a:cs typeface="Arial" panose="020B0604020202020204" pitchFamily="34" charset="0"/>
                        </a:rPr>
                        <a:t>Implies</a:t>
                      </a:r>
                      <a:endParaRPr sz="1500">
                        <a:latin typeface="Arial" panose="020B0604020202020204" pitchFamily="34" charset="0"/>
                        <a:cs typeface="Arial" panose="020B0604020202020204" pitchFamily="34" charset="0"/>
                      </a:endParaRPr>
                    </a:p>
                  </a:txBody>
                  <a:tcPr marL="0" marR="0" marT="82972"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solidFill>
                      <a:srgbClr val="BDD7EE"/>
                    </a:solidFill>
                  </a:tcPr>
                </a:tc>
                <a:tc>
                  <a:txBody>
                    <a:bodyPr/>
                    <a:lstStyle/>
                    <a:p>
                      <a:pPr algn="ctr">
                        <a:lnSpc>
                          <a:spcPct val="100000"/>
                        </a:lnSpc>
                        <a:spcBef>
                          <a:spcPts val="489"/>
                        </a:spcBef>
                      </a:pPr>
                      <a:r>
                        <a:rPr sz="1500" spc="35" dirty="0">
                          <a:latin typeface="Arial" panose="020B0604020202020204" pitchFamily="34" charset="0"/>
                          <a:cs typeface="Arial" panose="020B0604020202020204" pitchFamily="34" charset="0"/>
                        </a:rPr>
                        <a:t>Consequent</a:t>
                      </a:r>
                      <a:endParaRPr sz="1500">
                        <a:latin typeface="Arial" panose="020B0604020202020204" pitchFamily="34" charset="0"/>
                        <a:cs typeface="Arial" panose="020B0604020202020204" pitchFamily="34" charset="0"/>
                      </a:endParaRPr>
                    </a:p>
                  </a:txBody>
                  <a:tcPr marL="0" marR="0" marT="82972"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solidFill>
                      <a:srgbClr val="BDD7EE"/>
                    </a:solidFill>
                  </a:tcPr>
                </a:tc>
                <a:tc>
                  <a:txBody>
                    <a:bodyPr/>
                    <a:lstStyle/>
                    <a:p>
                      <a:pPr algn="ctr">
                        <a:lnSpc>
                          <a:spcPct val="100000"/>
                        </a:lnSpc>
                        <a:spcBef>
                          <a:spcPts val="489"/>
                        </a:spcBef>
                      </a:pPr>
                      <a:r>
                        <a:rPr sz="1500" spc="20" dirty="0">
                          <a:latin typeface="Arial" panose="020B0604020202020204" pitchFamily="34" charset="0"/>
                          <a:cs typeface="Arial" panose="020B0604020202020204" pitchFamily="34" charset="0"/>
                        </a:rPr>
                        <a:t>Support</a:t>
                      </a:r>
                      <a:endParaRPr sz="1500">
                        <a:latin typeface="Arial" panose="020B0604020202020204" pitchFamily="34" charset="0"/>
                        <a:cs typeface="Arial" panose="020B0604020202020204" pitchFamily="34" charset="0"/>
                      </a:endParaRPr>
                    </a:p>
                  </a:txBody>
                  <a:tcPr marL="0" marR="0" marT="82972"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solidFill>
                      <a:srgbClr val="BDD7EE"/>
                    </a:solidFill>
                  </a:tcPr>
                </a:tc>
                <a:tc>
                  <a:txBody>
                    <a:bodyPr/>
                    <a:lstStyle/>
                    <a:p>
                      <a:pPr algn="ctr">
                        <a:lnSpc>
                          <a:spcPct val="100000"/>
                        </a:lnSpc>
                        <a:spcBef>
                          <a:spcPts val="489"/>
                        </a:spcBef>
                      </a:pPr>
                      <a:r>
                        <a:rPr sz="1500" spc="35" dirty="0">
                          <a:latin typeface="Arial" panose="020B0604020202020204" pitchFamily="34" charset="0"/>
                          <a:cs typeface="Arial" panose="020B0604020202020204" pitchFamily="34" charset="0"/>
                        </a:rPr>
                        <a:t>Confidence</a:t>
                      </a:r>
                      <a:endParaRPr sz="1500">
                        <a:latin typeface="Arial" panose="020B0604020202020204" pitchFamily="34" charset="0"/>
                        <a:cs typeface="Arial" panose="020B0604020202020204" pitchFamily="34" charset="0"/>
                      </a:endParaRPr>
                    </a:p>
                  </a:txBody>
                  <a:tcPr marL="0" marR="0" marT="82972"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solidFill>
                      <a:srgbClr val="BDD7EE"/>
                    </a:solidFill>
                  </a:tcPr>
                </a:tc>
                <a:tc>
                  <a:txBody>
                    <a:bodyPr/>
                    <a:lstStyle/>
                    <a:p>
                      <a:pPr algn="ctr">
                        <a:lnSpc>
                          <a:spcPct val="100000"/>
                        </a:lnSpc>
                        <a:spcBef>
                          <a:spcPts val="489"/>
                        </a:spcBef>
                      </a:pPr>
                      <a:r>
                        <a:rPr sz="1500" spc="-55" dirty="0">
                          <a:latin typeface="Arial" panose="020B0604020202020204" pitchFamily="34" charset="0"/>
                          <a:cs typeface="Arial" panose="020B0604020202020204" pitchFamily="34" charset="0"/>
                        </a:rPr>
                        <a:t>Lift</a:t>
                      </a:r>
                      <a:endParaRPr sz="1500">
                        <a:latin typeface="Arial" panose="020B0604020202020204" pitchFamily="34" charset="0"/>
                        <a:cs typeface="Arial" panose="020B0604020202020204" pitchFamily="34" charset="0"/>
                      </a:endParaRPr>
                    </a:p>
                  </a:txBody>
                  <a:tcPr marL="0" marR="0" marT="82972"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solidFill>
                      <a:srgbClr val="BDD7EE"/>
                    </a:solidFill>
                  </a:tcPr>
                </a:tc>
                <a:extLst>
                  <a:ext uri="{0D108BD9-81ED-4DB2-BD59-A6C34878D82A}">
                    <a16:rowId xmlns:a16="http://schemas.microsoft.com/office/drawing/2014/main" val="10000"/>
                  </a:ext>
                </a:extLst>
              </a:tr>
              <a:tr h="404199">
                <a:tc>
                  <a:txBody>
                    <a:bodyPr/>
                    <a:lstStyle/>
                    <a:p>
                      <a:pPr marL="635" algn="ctr">
                        <a:lnSpc>
                          <a:spcPts val="1265"/>
                        </a:lnSpc>
                        <a:spcBef>
                          <a:spcPts val="1019"/>
                        </a:spcBef>
                      </a:pPr>
                      <a:r>
                        <a:rPr sz="1500" spc="40" dirty="0">
                          <a:latin typeface="Arial" panose="020B0604020202020204" pitchFamily="34" charset="0"/>
                          <a:cs typeface="Arial" panose="020B0604020202020204" pitchFamily="34" charset="0"/>
                        </a:rPr>
                        <a:t>Ice</a:t>
                      </a:r>
                      <a:r>
                        <a:rPr sz="1500" spc="-75" dirty="0">
                          <a:latin typeface="Arial" panose="020B0604020202020204" pitchFamily="34" charset="0"/>
                          <a:cs typeface="Arial" panose="020B0604020202020204" pitchFamily="34" charset="0"/>
                        </a:rPr>
                        <a:t> </a:t>
                      </a:r>
                      <a:r>
                        <a:rPr sz="1500" spc="35" dirty="0">
                          <a:latin typeface="Arial" panose="020B0604020202020204" pitchFamily="34" charset="0"/>
                          <a:cs typeface="Arial" panose="020B0604020202020204" pitchFamily="34" charset="0"/>
                        </a:rPr>
                        <a:t>Cream,</a:t>
                      </a:r>
                      <a:r>
                        <a:rPr sz="1500" spc="-75" dirty="0">
                          <a:latin typeface="Arial" panose="020B0604020202020204" pitchFamily="34" charset="0"/>
                          <a:cs typeface="Arial" panose="020B0604020202020204" pitchFamily="34" charset="0"/>
                        </a:rPr>
                        <a:t> </a:t>
                      </a:r>
                      <a:r>
                        <a:rPr sz="1500" spc="65" dirty="0">
                          <a:latin typeface="Arial" panose="020B0604020202020204" pitchFamily="34" charset="0"/>
                          <a:cs typeface="Arial" panose="020B0604020202020204" pitchFamily="34" charset="0"/>
                        </a:rPr>
                        <a:t>Soda</a:t>
                      </a:r>
                      <a:endParaRPr sz="1500">
                        <a:latin typeface="Arial" panose="020B0604020202020204" pitchFamily="34" charset="0"/>
                        <a:cs typeface="Arial" panose="020B0604020202020204" pitchFamily="34" charset="0"/>
                      </a:endParaRPr>
                    </a:p>
                  </a:txBody>
                  <a:tcPr marL="0" marR="0" marT="172719"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ct val="100000"/>
                        </a:lnSpc>
                        <a:spcBef>
                          <a:spcPts val="489"/>
                        </a:spcBef>
                      </a:pPr>
                      <a:r>
                        <a:rPr sz="1500" spc="-185" dirty="0">
                          <a:latin typeface="Arial" panose="020B0604020202020204" pitchFamily="34" charset="0"/>
                          <a:cs typeface="Arial" panose="020B0604020202020204" pitchFamily="34" charset="0"/>
                        </a:rPr>
                        <a:t>=&gt;</a:t>
                      </a:r>
                      <a:endParaRPr sz="1500">
                        <a:latin typeface="Arial" panose="020B0604020202020204" pitchFamily="34" charset="0"/>
                        <a:cs typeface="Arial" panose="020B0604020202020204" pitchFamily="34" charset="0"/>
                      </a:endParaRPr>
                    </a:p>
                  </a:txBody>
                  <a:tcPr marL="0" marR="0" marT="82972"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265"/>
                        </a:lnSpc>
                        <a:spcBef>
                          <a:spcPts val="1019"/>
                        </a:spcBef>
                      </a:pPr>
                      <a:r>
                        <a:rPr sz="1500" spc="30" dirty="0">
                          <a:latin typeface="Arial" panose="020B0604020202020204" pitchFamily="34" charset="0"/>
                          <a:cs typeface="Arial" panose="020B0604020202020204" pitchFamily="34" charset="0"/>
                        </a:rPr>
                        <a:t>Waffles</a:t>
                      </a:r>
                      <a:endParaRPr sz="1500">
                        <a:latin typeface="Arial" panose="020B0604020202020204" pitchFamily="34" charset="0"/>
                        <a:cs typeface="Arial" panose="020B0604020202020204" pitchFamily="34" charset="0"/>
                      </a:endParaRPr>
                    </a:p>
                  </a:txBody>
                  <a:tcPr marL="0" marR="0" marT="172719"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265"/>
                        </a:lnSpc>
                        <a:spcBef>
                          <a:spcPts val="1019"/>
                        </a:spcBef>
                      </a:pPr>
                      <a:r>
                        <a:rPr sz="1500" spc="-30" dirty="0">
                          <a:latin typeface="Arial" panose="020B0604020202020204" pitchFamily="34" charset="0"/>
                          <a:cs typeface="Arial" panose="020B0604020202020204" pitchFamily="34" charset="0"/>
                        </a:rPr>
                        <a:t>0.090</a:t>
                      </a:r>
                      <a:endParaRPr sz="1500">
                        <a:latin typeface="Arial" panose="020B0604020202020204" pitchFamily="34" charset="0"/>
                        <a:cs typeface="Arial" panose="020B0604020202020204" pitchFamily="34" charset="0"/>
                      </a:endParaRPr>
                    </a:p>
                  </a:txBody>
                  <a:tcPr marL="0" marR="0" marT="172719"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265"/>
                        </a:lnSpc>
                        <a:spcBef>
                          <a:spcPts val="1019"/>
                        </a:spcBef>
                      </a:pPr>
                      <a:r>
                        <a:rPr sz="1500" spc="-35" dirty="0">
                          <a:latin typeface="Arial" panose="020B0604020202020204" pitchFamily="34" charset="0"/>
                          <a:cs typeface="Arial" panose="020B0604020202020204" pitchFamily="34" charset="0"/>
                        </a:rPr>
                        <a:t>0.536</a:t>
                      </a:r>
                      <a:endParaRPr sz="1500">
                        <a:latin typeface="Arial" panose="020B0604020202020204" pitchFamily="34" charset="0"/>
                        <a:cs typeface="Arial" panose="020B0604020202020204" pitchFamily="34" charset="0"/>
                      </a:endParaRPr>
                    </a:p>
                  </a:txBody>
                  <a:tcPr marL="0" marR="0" marT="172719"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265"/>
                        </a:lnSpc>
                        <a:spcBef>
                          <a:spcPts val="1019"/>
                        </a:spcBef>
                      </a:pPr>
                      <a:r>
                        <a:rPr sz="1500" spc="-170" dirty="0">
                          <a:latin typeface="Arial" panose="020B0604020202020204" pitchFamily="34" charset="0"/>
                          <a:cs typeface="Arial" panose="020B0604020202020204" pitchFamily="34" charset="0"/>
                        </a:rPr>
                        <a:t>1.361</a:t>
                      </a:r>
                      <a:endParaRPr sz="1500">
                        <a:latin typeface="Arial" panose="020B0604020202020204" pitchFamily="34" charset="0"/>
                        <a:cs typeface="Arial" panose="020B0604020202020204" pitchFamily="34" charset="0"/>
                      </a:endParaRPr>
                    </a:p>
                  </a:txBody>
                  <a:tcPr marL="0" marR="0" marT="172719"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extLst>
                  <a:ext uri="{0D108BD9-81ED-4DB2-BD59-A6C34878D82A}">
                    <a16:rowId xmlns:a16="http://schemas.microsoft.com/office/drawing/2014/main" val="10001"/>
                  </a:ext>
                </a:extLst>
              </a:tr>
              <a:tr h="404199">
                <a:tc>
                  <a:txBody>
                    <a:bodyPr/>
                    <a:lstStyle/>
                    <a:p>
                      <a:pPr marL="635" algn="ctr">
                        <a:lnSpc>
                          <a:spcPts val="1265"/>
                        </a:lnSpc>
                        <a:spcBef>
                          <a:spcPts val="1019"/>
                        </a:spcBef>
                      </a:pPr>
                      <a:r>
                        <a:rPr sz="1500" spc="40" dirty="0">
                          <a:latin typeface="Arial" panose="020B0604020202020204" pitchFamily="34" charset="0"/>
                          <a:cs typeface="Arial" panose="020B0604020202020204" pitchFamily="34" charset="0"/>
                        </a:rPr>
                        <a:t>Ice</a:t>
                      </a:r>
                      <a:r>
                        <a:rPr sz="1500" spc="-75" dirty="0">
                          <a:latin typeface="Arial" panose="020B0604020202020204" pitchFamily="34" charset="0"/>
                          <a:cs typeface="Arial" panose="020B0604020202020204" pitchFamily="34" charset="0"/>
                        </a:rPr>
                        <a:t> </a:t>
                      </a:r>
                      <a:r>
                        <a:rPr sz="1500" spc="35" dirty="0">
                          <a:latin typeface="Arial" panose="020B0604020202020204" pitchFamily="34" charset="0"/>
                          <a:cs typeface="Arial" panose="020B0604020202020204" pitchFamily="34" charset="0"/>
                        </a:rPr>
                        <a:t>Cream,</a:t>
                      </a:r>
                      <a:r>
                        <a:rPr sz="1500" spc="-75" dirty="0">
                          <a:latin typeface="Arial" panose="020B0604020202020204" pitchFamily="34" charset="0"/>
                          <a:cs typeface="Arial" panose="020B0604020202020204" pitchFamily="34" charset="0"/>
                        </a:rPr>
                        <a:t> </a:t>
                      </a:r>
                      <a:r>
                        <a:rPr sz="1500" spc="30" dirty="0">
                          <a:latin typeface="Arial" panose="020B0604020202020204" pitchFamily="34" charset="0"/>
                          <a:cs typeface="Arial" panose="020B0604020202020204" pitchFamily="34" charset="0"/>
                        </a:rPr>
                        <a:t>Waffles</a:t>
                      </a:r>
                      <a:endParaRPr sz="1500">
                        <a:latin typeface="Arial" panose="020B0604020202020204" pitchFamily="34" charset="0"/>
                        <a:cs typeface="Arial" panose="020B0604020202020204" pitchFamily="34" charset="0"/>
                      </a:endParaRPr>
                    </a:p>
                  </a:txBody>
                  <a:tcPr marL="0" marR="0" marT="172719"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ct val="100000"/>
                        </a:lnSpc>
                        <a:spcBef>
                          <a:spcPts val="489"/>
                        </a:spcBef>
                      </a:pPr>
                      <a:r>
                        <a:rPr sz="1500" spc="-185" dirty="0">
                          <a:latin typeface="Arial" panose="020B0604020202020204" pitchFamily="34" charset="0"/>
                          <a:cs typeface="Arial" panose="020B0604020202020204" pitchFamily="34" charset="0"/>
                        </a:rPr>
                        <a:t>=&gt;</a:t>
                      </a:r>
                      <a:endParaRPr sz="1500">
                        <a:latin typeface="Arial" panose="020B0604020202020204" pitchFamily="34" charset="0"/>
                        <a:cs typeface="Arial" panose="020B0604020202020204" pitchFamily="34" charset="0"/>
                      </a:endParaRPr>
                    </a:p>
                  </a:txBody>
                  <a:tcPr marL="0" marR="0" marT="82972"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265"/>
                        </a:lnSpc>
                        <a:spcBef>
                          <a:spcPts val="1019"/>
                        </a:spcBef>
                      </a:pPr>
                      <a:r>
                        <a:rPr sz="1500" spc="65" dirty="0">
                          <a:latin typeface="Arial" panose="020B0604020202020204" pitchFamily="34" charset="0"/>
                          <a:cs typeface="Arial" panose="020B0604020202020204" pitchFamily="34" charset="0"/>
                        </a:rPr>
                        <a:t>Soda</a:t>
                      </a:r>
                      <a:endParaRPr sz="1500">
                        <a:latin typeface="Arial" panose="020B0604020202020204" pitchFamily="34" charset="0"/>
                        <a:cs typeface="Arial" panose="020B0604020202020204" pitchFamily="34" charset="0"/>
                      </a:endParaRPr>
                    </a:p>
                  </a:txBody>
                  <a:tcPr marL="0" marR="0" marT="172719"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265"/>
                        </a:lnSpc>
                        <a:spcBef>
                          <a:spcPts val="1019"/>
                        </a:spcBef>
                      </a:pPr>
                      <a:r>
                        <a:rPr sz="1500" spc="-30" dirty="0">
                          <a:latin typeface="Arial" panose="020B0604020202020204" pitchFamily="34" charset="0"/>
                          <a:cs typeface="Arial" panose="020B0604020202020204" pitchFamily="34" charset="0"/>
                        </a:rPr>
                        <a:t>0.090</a:t>
                      </a:r>
                      <a:endParaRPr sz="1500">
                        <a:latin typeface="Arial" panose="020B0604020202020204" pitchFamily="34" charset="0"/>
                        <a:cs typeface="Arial" panose="020B0604020202020204" pitchFamily="34" charset="0"/>
                      </a:endParaRPr>
                    </a:p>
                  </a:txBody>
                  <a:tcPr marL="0" marR="0" marT="172719"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265"/>
                        </a:lnSpc>
                        <a:spcBef>
                          <a:spcPts val="1019"/>
                        </a:spcBef>
                      </a:pPr>
                      <a:r>
                        <a:rPr sz="1500" spc="-50" dirty="0">
                          <a:latin typeface="Arial" panose="020B0604020202020204" pitchFamily="34" charset="0"/>
                          <a:cs typeface="Arial" panose="020B0604020202020204" pitchFamily="34" charset="0"/>
                        </a:rPr>
                        <a:t>0.523</a:t>
                      </a:r>
                      <a:endParaRPr sz="1500">
                        <a:latin typeface="Arial" panose="020B0604020202020204" pitchFamily="34" charset="0"/>
                        <a:cs typeface="Arial" panose="020B0604020202020204" pitchFamily="34" charset="0"/>
                      </a:endParaRPr>
                    </a:p>
                  </a:txBody>
                  <a:tcPr marL="0" marR="0" marT="172719"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265"/>
                        </a:lnSpc>
                        <a:spcBef>
                          <a:spcPts val="1019"/>
                        </a:spcBef>
                      </a:pPr>
                      <a:r>
                        <a:rPr sz="1500" spc="-114" dirty="0">
                          <a:latin typeface="Arial" panose="020B0604020202020204" pitchFamily="34" charset="0"/>
                          <a:cs typeface="Arial" panose="020B0604020202020204" pitchFamily="34" charset="0"/>
                        </a:rPr>
                        <a:t>1.338</a:t>
                      </a:r>
                      <a:endParaRPr sz="1500">
                        <a:latin typeface="Arial" panose="020B0604020202020204" pitchFamily="34" charset="0"/>
                        <a:cs typeface="Arial" panose="020B0604020202020204" pitchFamily="34" charset="0"/>
                      </a:endParaRPr>
                    </a:p>
                  </a:txBody>
                  <a:tcPr marL="0" marR="0" marT="172719"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extLst>
                  <a:ext uri="{0D108BD9-81ED-4DB2-BD59-A6C34878D82A}">
                    <a16:rowId xmlns:a16="http://schemas.microsoft.com/office/drawing/2014/main" val="10002"/>
                  </a:ext>
                </a:extLst>
              </a:tr>
              <a:tr h="404199">
                <a:tc>
                  <a:txBody>
                    <a:bodyPr/>
                    <a:lstStyle/>
                    <a:p>
                      <a:pPr marL="635" algn="ctr">
                        <a:lnSpc>
                          <a:spcPts val="1265"/>
                        </a:lnSpc>
                        <a:spcBef>
                          <a:spcPts val="1019"/>
                        </a:spcBef>
                      </a:pPr>
                      <a:r>
                        <a:rPr sz="1500" dirty="0">
                          <a:latin typeface="Arial" panose="020B0604020202020204" pitchFamily="34" charset="0"/>
                          <a:cs typeface="Arial" panose="020B0604020202020204" pitchFamily="34" charset="0"/>
                        </a:rPr>
                        <a:t>Waffles,</a:t>
                      </a:r>
                      <a:r>
                        <a:rPr sz="1500" spc="-55" dirty="0">
                          <a:latin typeface="Arial" panose="020B0604020202020204" pitchFamily="34" charset="0"/>
                          <a:cs typeface="Arial" panose="020B0604020202020204" pitchFamily="34" charset="0"/>
                        </a:rPr>
                        <a:t> </a:t>
                      </a:r>
                      <a:r>
                        <a:rPr sz="1500" dirty="0">
                          <a:latin typeface="Arial" panose="020B0604020202020204" pitchFamily="34" charset="0"/>
                          <a:cs typeface="Arial" panose="020B0604020202020204" pitchFamily="34" charset="0"/>
                        </a:rPr>
                        <a:t>Soda</a:t>
                      </a:r>
                      <a:endParaRPr sz="1500">
                        <a:latin typeface="Arial" panose="020B0604020202020204" pitchFamily="34" charset="0"/>
                        <a:cs typeface="Arial" panose="020B0604020202020204" pitchFamily="34" charset="0"/>
                      </a:endParaRPr>
                    </a:p>
                  </a:txBody>
                  <a:tcPr marL="0" marR="0" marT="172719"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ct val="100000"/>
                        </a:lnSpc>
                        <a:spcBef>
                          <a:spcPts val="489"/>
                        </a:spcBef>
                      </a:pPr>
                      <a:r>
                        <a:rPr sz="1500" spc="-185" dirty="0">
                          <a:latin typeface="Arial" panose="020B0604020202020204" pitchFamily="34" charset="0"/>
                          <a:cs typeface="Arial" panose="020B0604020202020204" pitchFamily="34" charset="0"/>
                        </a:rPr>
                        <a:t>=&gt;</a:t>
                      </a:r>
                      <a:endParaRPr sz="1500">
                        <a:latin typeface="Arial" panose="020B0604020202020204" pitchFamily="34" charset="0"/>
                        <a:cs typeface="Arial" panose="020B0604020202020204" pitchFamily="34" charset="0"/>
                      </a:endParaRPr>
                    </a:p>
                  </a:txBody>
                  <a:tcPr marL="0" marR="0" marT="82972"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265"/>
                        </a:lnSpc>
                        <a:spcBef>
                          <a:spcPts val="1019"/>
                        </a:spcBef>
                      </a:pPr>
                      <a:r>
                        <a:rPr sz="1500" dirty="0">
                          <a:latin typeface="Arial" panose="020B0604020202020204" pitchFamily="34" charset="0"/>
                          <a:cs typeface="Arial" panose="020B0604020202020204" pitchFamily="34" charset="0"/>
                        </a:rPr>
                        <a:t>Ice</a:t>
                      </a:r>
                      <a:r>
                        <a:rPr sz="1500" spc="-55" dirty="0">
                          <a:latin typeface="Arial" panose="020B0604020202020204" pitchFamily="34" charset="0"/>
                          <a:cs typeface="Arial" panose="020B0604020202020204" pitchFamily="34" charset="0"/>
                        </a:rPr>
                        <a:t> </a:t>
                      </a:r>
                      <a:r>
                        <a:rPr sz="1500" dirty="0">
                          <a:latin typeface="Arial" panose="020B0604020202020204" pitchFamily="34" charset="0"/>
                          <a:cs typeface="Arial" panose="020B0604020202020204" pitchFamily="34" charset="0"/>
                        </a:rPr>
                        <a:t>Cream</a:t>
                      </a:r>
                      <a:endParaRPr sz="1500">
                        <a:latin typeface="Arial" panose="020B0604020202020204" pitchFamily="34" charset="0"/>
                        <a:cs typeface="Arial" panose="020B0604020202020204" pitchFamily="34" charset="0"/>
                      </a:endParaRPr>
                    </a:p>
                  </a:txBody>
                  <a:tcPr marL="0" marR="0" marT="172719"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265"/>
                        </a:lnSpc>
                        <a:spcBef>
                          <a:spcPts val="1019"/>
                        </a:spcBef>
                      </a:pPr>
                      <a:r>
                        <a:rPr sz="1500" spc="-30" dirty="0">
                          <a:latin typeface="Arial" panose="020B0604020202020204" pitchFamily="34" charset="0"/>
                          <a:cs typeface="Arial" panose="020B0604020202020204" pitchFamily="34" charset="0"/>
                        </a:rPr>
                        <a:t>0.090</a:t>
                      </a:r>
                      <a:endParaRPr sz="1500">
                        <a:latin typeface="Arial" panose="020B0604020202020204" pitchFamily="34" charset="0"/>
                        <a:cs typeface="Arial" panose="020B0604020202020204" pitchFamily="34" charset="0"/>
                      </a:endParaRPr>
                    </a:p>
                  </a:txBody>
                  <a:tcPr marL="0" marR="0" marT="172719"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265"/>
                        </a:lnSpc>
                        <a:spcBef>
                          <a:spcPts val="1019"/>
                        </a:spcBef>
                      </a:pPr>
                      <a:r>
                        <a:rPr sz="1500" spc="-95" dirty="0">
                          <a:latin typeface="Arial" panose="020B0604020202020204" pitchFamily="34" charset="0"/>
                          <a:cs typeface="Arial" panose="020B0604020202020204" pitchFamily="34" charset="0"/>
                        </a:rPr>
                        <a:t>0.510</a:t>
                      </a:r>
                      <a:endParaRPr sz="1500">
                        <a:latin typeface="Arial" panose="020B0604020202020204" pitchFamily="34" charset="0"/>
                        <a:cs typeface="Arial" panose="020B0604020202020204" pitchFamily="34" charset="0"/>
                      </a:endParaRPr>
                    </a:p>
                  </a:txBody>
                  <a:tcPr marL="0" marR="0" marT="172719"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265"/>
                        </a:lnSpc>
                        <a:spcBef>
                          <a:spcPts val="1019"/>
                        </a:spcBef>
                      </a:pPr>
                      <a:r>
                        <a:rPr sz="1500" spc="-125" dirty="0">
                          <a:latin typeface="Arial" panose="020B0604020202020204" pitchFamily="34" charset="0"/>
                          <a:cs typeface="Arial" panose="020B0604020202020204" pitchFamily="34" charset="0"/>
                        </a:rPr>
                        <a:t>1.279</a:t>
                      </a:r>
                      <a:endParaRPr sz="1500">
                        <a:latin typeface="Arial" panose="020B0604020202020204" pitchFamily="34" charset="0"/>
                        <a:cs typeface="Arial" panose="020B0604020202020204" pitchFamily="34" charset="0"/>
                      </a:endParaRPr>
                    </a:p>
                  </a:txBody>
                  <a:tcPr marL="0" marR="0" marT="172719"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extLst>
                  <a:ext uri="{0D108BD9-81ED-4DB2-BD59-A6C34878D82A}">
                    <a16:rowId xmlns:a16="http://schemas.microsoft.com/office/drawing/2014/main" val="10003"/>
                  </a:ext>
                </a:extLst>
              </a:tr>
              <a:tr h="404199">
                <a:tc>
                  <a:txBody>
                    <a:bodyPr/>
                    <a:lstStyle/>
                    <a:p>
                      <a:pPr algn="ctr">
                        <a:lnSpc>
                          <a:spcPct val="100000"/>
                        </a:lnSpc>
                        <a:spcBef>
                          <a:spcPts val="489"/>
                        </a:spcBef>
                      </a:pPr>
                      <a:r>
                        <a:rPr sz="1500" spc="65" dirty="0">
                          <a:latin typeface="Arial" panose="020B0604020202020204" pitchFamily="34" charset="0"/>
                          <a:cs typeface="Arial" panose="020B0604020202020204" pitchFamily="34" charset="0"/>
                        </a:rPr>
                        <a:t>Soda</a:t>
                      </a:r>
                      <a:endParaRPr sz="1500">
                        <a:latin typeface="Arial" panose="020B0604020202020204" pitchFamily="34" charset="0"/>
                        <a:cs typeface="Arial" panose="020B0604020202020204" pitchFamily="34" charset="0"/>
                      </a:endParaRPr>
                    </a:p>
                  </a:txBody>
                  <a:tcPr marL="0" marR="0" marT="82972"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ct val="100000"/>
                        </a:lnSpc>
                        <a:spcBef>
                          <a:spcPts val="489"/>
                        </a:spcBef>
                      </a:pPr>
                      <a:r>
                        <a:rPr sz="1500" spc="-185" dirty="0">
                          <a:latin typeface="Arial" panose="020B0604020202020204" pitchFamily="34" charset="0"/>
                          <a:cs typeface="Arial" panose="020B0604020202020204" pitchFamily="34" charset="0"/>
                        </a:rPr>
                        <a:t>=&gt;</a:t>
                      </a:r>
                      <a:endParaRPr sz="1500">
                        <a:latin typeface="Arial" panose="020B0604020202020204" pitchFamily="34" charset="0"/>
                        <a:cs typeface="Arial" panose="020B0604020202020204" pitchFamily="34" charset="0"/>
                      </a:endParaRPr>
                    </a:p>
                  </a:txBody>
                  <a:tcPr marL="0" marR="0" marT="82972"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ct val="100000"/>
                        </a:lnSpc>
                        <a:spcBef>
                          <a:spcPts val="489"/>
                        </a:spcBef>
                      </a:pPr>
                      <a:r>
                        <a:rPr sz="1500" spc="30" dirty="0">
                          <a:latin typeface="Arial" panose="020B0604020202020204" pitchFamily="34" charset="0"/>
                          <a:cs typeface="Arial" panose="020B0604020202020204" pitchFamily="34" charset="0"/>
                        </a:rPr>
                        <a:t>Waffles</a:t>
                      </a:r>
                      <a:endParaRPr sz="1500">
                        <a:latin typeface="Arial" panose="020B0604020202020204" pitchFamily="34" charset="0"/>
                        <a:cs typeface="Arial" panose="020B0604020202020204" pitchFamily="34" charset="0"/>
                      </a:endParaRPr>
                    </a:p>
                  </a:txBody>
                  <a:tcPr marL="0" marR="0" marT="82972"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265"/>
                        </a:lnSpc>
                        <a:spcBef>
                          <a:spcPts val="1019"/>
                        </a:spcBef>
                      </a:pPr>
                      <a:r>
                        <a:rPr sz="1500" spc="-135" dirty="0">
                          <a:latin typeface="Arial" panose="020B0604020202020204" pitchFamily="34" charset="0"/>
                          <a:cs typeface="Arial" panose="020B0604020202020204" pitchFamily="34" charset="0"/>
                        </a:rPr>
                        <a:t>0.177</a:t>
                      </a:r>
                      <a:endParaRPr sz="1500">
                        <a:latin typeface="Arial" panose="020B0604020202020204" pitchFamily="34" charset="0"/>
                        <a:cs typeface="Arial" panose="020B0604020202020204" pitchFamily="34" charset="0"/>
                      </a:endParaRPr>
                    </a:p>
                  </a:txBody>
                  <a:tcPr marL="0" marR="0" marT="172719"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265"/>
                        </a:lnSpc>
                        <a:spcBef>
                          <a:spcPts val="1019"/>
                        </a:spcBef>
                      </a:pPr>
                      <a:r>
                        <a:rPr sz="1500" spc="-30" dirty="0">
                          <a:latin typeface="Arial" panose="020B0604020202020204" pitchFamily="34" charset="0"/>
                          <a:cs typeface="Arial" panose="020B0604020202020204" pitchFamily="34" charset="0"/>
                        </a:rPr>
                        <a:t>0.454</a:t>
                      </a:r>
                      <a:endParaRPr sz="1500">
                        <a:latin typeface="Arial" panose="020B0604020202020204" pitchFamily="34" charset="0"/>
                        <a:cs typeface="Arial" panose="020B0604020202020204" pitchFamily="34" charset="0"/>
                      </a:endParaRPr>
                    </a:p>
                  </a:txBody>
                  <a:tcPr marL="0" marR="0" marT="172719"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265"/>
                        </a:lnSpc>
                        <a:spcBef>
                          <a:spcPts val="1019"/>
                        </a:spcBef>
                      </a:pPr>
                      <a:r>
                        <a:rPr sz="1500" spc="-175" dirty="0">
                          <a:latin typeface="Arial" panose="020B0604020202020204" pitchFamily="34" charset="0"/>
                          <a:cs typeface="Arial" panose="020B0604020202020204" pitchFamily="34" charset="0"/>
                        </a:rPr>
                        <a:t>1.152</a:t>
                      </a:r>
                      <a:endParaRPr sz="1500" dirty="0">
                        <a:latin typeface="Arial" panose="020B0604020202020204" pitchFamily="34" charset="0"/>
                        <a:cs typeface="Arial" panose="020B0604020202020204" pitchFamily="34" charset="0"/>
                      </a:endParaRPr>
                    </a:p>
                  </a:txBody>
                  <a:tcPr marL="0" marR="0" marT="172719"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extLst>
                  <a:ext uri="{0D108BD9-81ED-4DB2-BD59-A6C34878D82A}">
                    <a16:rowId xmlns:a16="http://schemas.microsoft.com/office/drawing/2014/main" val="10004"/>
                  </a:ext>
                </a:extLst>
              </a:tr>
            </a:tbl>
          </a:graphicData>
        </a:graphic>
      </p:graphicFrame>
      <p:grpSp>
        <p:nvGrpSpPr>
          <p:cNvPr id="7" name="object 2">
            <a:extLst>
              <a:ext uri="{FF2B5EF4-FFF2-40B4-BE49-F238E27FC236}">
                <a16:creationId xmlns:a16="http://schemas.microsoft.com/office/drawing/2014/main" id="{E20F3806-4B69-2B29-A93B-A8BAC1345B9A}"/>
              </a:ext>
            </a:extLst>
          </p:cNvPr>
          <p:cNvGrpSpPr/>
          <p:nvPr/>
        </p:nvGrpSpPr>
        <p:grpSpPr>
          <a:xfrm>
            <a:off x="0" y="6252767"/>
            <a:ext cx="12192000" cy="605367"/>
            <a:chOff x="0" y="4689575"/>
            <a:chExt cx="9144000" cy="454025"/>
          </a:xfrm>
        </p:grpSpPr>
        <p:sp>
          <p:nvSpPr>
            <p:cNvPr id="8" name="object 3">
              <a:extLst>
                <a:ext uri="{FF2B5EF4-FFF2-40B4-BE49-F238E27FC236}">
                  <a16:creationId xmlns:a16="http://schemas.microsoft.com/office/drawing/2014/main" id="{A97D2481-1D29-14AF-6E53-B3AB246C4B25}"/>
                </a:ext>
              </a:extLst>
            </p:cNvPr>
            <p:cNvSpPr/>
            <p:nvPr/>
          </p:nvSpPr>
          <p:spPr>
            <a:xfrm>
              <a:off x="0" y="4727675"/>
              <a:ext cx="9144000" cy="415925"/>
            </a:xfrm>
            <a:custGeom>
              <a:avLst/>
              <a:gdLst/>
              <a:ahLst/>
              <a:cxnLst/>
              <a:rect l="l" t="t" r="r" b="b"/>
              <a:pathLst>
                <a:path w="9144000" h="415925">
                  <a:moveTo>
                    <a:pt x="9143999" y="415799"/>
                  </a:moveTo>
                  <a:lnTo>
                    <a:pt x="0" y="415799"/>
                  </a:lnTo>
                  <a:lnTo>
                    <a:pt x="0" y="0"/>
                  </a:lnTo>
                  <a:lnTo>
                    <a:pt x="9143999" y="0"/>
                  </a:lnTo>
                  <a:lnTo>
                    <a:pt x="9143999" y="415799"/>
                  </a:lnTo>
                  <a:close/>
                </a:path>
              </a:pathLst>
            </a:custGeom>
            <a:solidFill>
              <a:srgbClr val="1975D1">
                <a:alpha val="23419"/>
              </a:srgbClr>
            </a:solidFill>
          </p:spPr>
          <p:txBody>
            <a:bodyPr wrap="square" lIns="0" tIns="0" rIns="0" bIns="0" rtlCol="0"/>
            <a:lstStyle/>
            <a:p>
              <a:endParaRPr sz="2400"/>
            </a:p>
          </p:txBody>
        </p:sp>
        <p:pic>
          <p:nvPicPr>
            <p:cNvPr id="9" name="object 4">
              <a:extLst>
                <a:ext uri="{FF2B5EF4-FFF2-40B4-BE49-F238E27FC236}">
                  <a16:creationId xmlns:a16="http://schemas.microsoft.com/office/drawing/2014/main" id="{BF304EF9-D750-F4F2-565A-A53F95335F60}"/>
                </a:ext>
              </a:extLst>
            </p:cNvPr>
            <p:cNvPicPr/>
            <p:nvPr/>
          </p:nvPicPr>
          <p:blipFill>
            <a:blip r:embed="rId2" cstate="print"/>
            <a:stretch>
              <a:fillRect/>
            </a:stretch>
          </p:blipFill>
          <p:spPr>
            <a:xfrm>
              <a:off x="8124854" y="4689575"/>
              <a:ext cx="1019145" cy="453899"/>
            </a:xfrm>
            <a:prstGeom prst="rect">
              <a:avLst/>
            </a:prstGeom>
          </p:spPr>
        </p:pic>
      </p:grpSp>
      <p:sp>
        <p:nvSpPr>
          <p:cNvPr id="10" name="object 5">
            <a:extLst>
              <a:ext uri="{FF2B5EF4-FFF2-40B4-BE49-F238E27FC236}">
                <a16:creationId xmlns:a16="http://schemas.microsoft.com/office/drawing/2014/main" id="{2560006B-9336-1C95-A310-CF7CA56CE9D0}"/>
              </a:ext>
            </a:extLst>
          </p:cNvPr>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4298" y="194388"/>
            <a:ext cx="6994191" cy="573661"/>
          </a:xfrm>
          <a:prstGeom prst="rect">
            <a:avLst/>
          </a:prstGeom>
        </p:spPr>
        <p:txBody>
          <a:bodyPr vert="horz" wrap="square" lIns="0" tIns="19473" rIns="0" bIns="0" rtlCol="0" anchor="ctr">
            <a:spAutoFit/>
          </a:bodyPr>
          <a:lstStyle/>
          <a:p>
            <a:pPr marL="16933">
              <a:lnSpc>
                <a:spcPct val="100000"/>
              </a:lnSpc>
              <a:spcBef>
                <a:spcPts val="153"/>
              </a:spcBef>
            </a:pPr>
            <a:r>
              <a:rPr sz="3600" spc="113" dirty="0">
                <a:latin typeface="Arial" panose="020B0604020202020204" pitchFamily="34" charset="0"/>
                <a:cs typeface="Arial" panose="020B0604020202020204" pitchFamily="34" charset="0"/>
              </a:rPr>
              <a:t>Recommendations</a:t>
            </a:r>
            <a:r>
              <a:rPr sz="3600" spc="-240" dirty="0">
                <a:latin typeface="Arial" panose="020B0604020202020204" pitchFamily="34" charset="0"/>
                <a:cs typeface="Arial" panose="020B0604020202020204" pitchFamily="34" charset="0"/>
              </a:rPr>
              <a:t> </a:t>
            </a:r>
            <a:r>
              <a:rPr sz="3600" spc="453" dirty="0">
                <a:latin typeface="Arial" panose="020B0604020202020204" pitchFamily="34" charset="0"/>
                <a:cs typeface="Arial" panose="020B0604020202020204" pitchFamily="34" charset="0"/>
              </a:rPr>
              <a:t>-</a:t>
            </a:r>
            <a:r>
              <a:rPr sz="3600" spc="-240" dirty="0">
                <a:latin typeface="Arial" panose="020B0604020202020204" pitchFamily="34" charset="0"/>
                <a:cs typeface="Arial" panose="020B0604020202020204" pitchFamily="34" charset="0"/>
              </a:rPr>
              <a:t> </a:t>
            </a:r>
            <a:r>
              <a:rPr sz="3600" spc="167" dirty="0">
                <a:latin typeface="Arial" panose="020B0604020202020204" pitchFamily="34" charset="0"/>
                <a:cs typeface="Arial" panose="020B0604020202020204" pitchFamily="34" charset="0"/>
              </a:rPr>
              <a:t>Summary</a:t>
            </a:r>
            <a:endParaRPr sz="3600" dirty="0">
              <a:latin typeface="Arial" panose="020B0604020202020204" pitchFamily="34" charset="0"/>
              <a:cs typeface="Arial" panose="020B0604020202020204" pitchFamily="34" charset="0"/>
            </a:endParaRPr>
          </a:p>
        </p:txBody>
      </p:sp>
      <p:sp>
        <p:nvSpPr>
          <p:cNvPr id="4" name="object 4"/>
          <p:cNvSpPr txBox="1"/>
          <p:nvPr/>
        </p:nvSpPr>
        <p:spPr>
          <a:xfrm>
            <a:off x="616577" y="1039138"/>
            <a:ext cx="11095434" cy="4905616"/>
          </a:xfrm>
          <a:prstGeom prst="rect">
            <a:avLst/>
          </a:prstGeom>
        </p:spPr>
        <p:txBody>
          <a:bodyPr vert="horz" wrap="square" lIns="0" tIns="16933" rIns="0" bIns="0" rtlCol="0">
            <a:spAutoFit/>
          </a:bodyPr>
          <a:lstStyle/>
          <a:p>
            <a:pPr marL="16933">
              <a:spcBef>
                <a:spcPts val="133"/>
              </a:spcBef>
            </a:pPr>
            <a:r>
              <a:rPr sz="1400" b="1" spc="13" dirty="0">
                <a:latin typeface="Arial" panose="020B0604020202020204" pitchFamily="34" charset="0"/>
                <a:cs typeface="Arial" panose="020B0604020202020204" pitchFamily="34" charset="0"/>
              </a:rPr>
              <a:t>Boost</a:t>
            </a:r>
            <a:r>
              <a:rPr sz="1400" b="1" spc="-133" dirty="0">
                <a:latin typeface="Arial" panose="020B0604020202020204" pitchFamily="34" charset="0"/>
                <a:cs typeface="Arial" panose="020B0604020202020204" pitchFamily="34" charset="0"/>
              </a:rPr>
              <a:t> </a:t>
            </a:r>
            <a:r>
              <a:rPr sz="1400" b="1" spc="33" dirty="0">
                <a:latin typeface="Arial" panose="020B0604020202020204" pitchFamily="34" charset="0"/>
                <a:cs typeface="Arial" panose="020B0604020202020204" pitchFamily="34" charset="0"/>
              </a:rPr>
              <a:t>Sales</a:t>
            </a:r>
            <a:r>
              <a:rPr sz="1400" b="1" spc="-133" dirty="0">
                <a:latin typeface="Arial" panose="020B0604020202020204" pitchFamily="34" charset="0"/>
                <a:cs typeface="Arial" panose="020B0604020202020204" pitchFamily="34" charset="0"/>
              </a:rPr>
              <a:t> </a:t>
            </a:r>
            <a:r>
              <a:rPr sz="1400" b="1" spc="-7" dirty="0">
                <a:latin typeface="Arial" panose="020B0604020202020204" pitchFamily="34" charset="0"/>
                <a:cs typeface="Arial" panose="020B0604020202020204" pitchFamily="34" charset="0"/>
              </a:rPr>
              <a:t>with</a:t>
            </a:r>
            <a:r>
              <a:rPr sz="1400" b="1" spc="-133" dirty="0">
                <a:latin typeface="Arial" panose="020B0604020202020204" pitchFamily="34" charset="0"/>
                <a:cs typeface="Arial" panose="020B0604020202020204" pitchFamily="34" charset="0"/>
              </a:rPr>
              <a:t> </a:t>
            </a:r>
            <a:r>
              <a:rPr sz="1400" b="1" spc="47" dirty="0">
                <a:latin typeface="Arial" panose="020B0604020202020204" pitchFamily="34" charset="0"/>
                <a:cs typeface="Arial" panose="020B0604020202020204" pitchFamily="34" charset="0"/>
              </a:rPr>
              <a:t>Smart</a:t>
            </a:r>
            <a:r>
              <a:rPr sz="1400" b="1" spc="-133" dirty="0">
                <a:latin typeface="Arial" panose="020B0604020202020204" pitchFamily="34" charset="0"/>
                <a:cs typeface="Arial" panose="020B0604020202020204" pitchFamily="34" charset="0"/>
              </a:rPr>
              <a:t> </a:t>
            </a:r>
            <a:r>
              <a:rPr sz="1400" b="1" spc="7" dirty="0">
                <a:latin typeface="Arial" panose="020B0604020202020204" pitchFamily="34" charset="0"/>
                <a:cs typeface="Arial" panose="020B0604020202020204" pitchFamily="34" charset="0"/>
              </a:rPr>
              <a:t>Strategies:</a:t>
            </a:r>
            <a:endParaRPr sz="1400" dirty="0">
              <a:latin typeface="Arial" panose="020B0604020202020204" pitchFamily="34" charset="0"/>
              <a:cs typeface="Arial" panose="020B0604020202020204" pitchFamily="34" charset="0"/>
            </a:endParaRPr>
          </a:p>
          <a:p>
            <a:pPr marL="484712" indent="-285750" algn="just">
              <a:spcBef>
                <a:spcPts val="1920"/>
              </a:spcBef>
              <a:buFont typeface="Arial" panose="020B0604020202020204" pitchFamily="34" charset="0"/>
              <a:buChar char="•"/>
              <a:tabLst>
                <a:tab pos="625671" algn="l"/>
                <a:tab pos="626518" algn="l"/>
              </a:tabLst>
            </a:pPr>
            <a:r>
              <a:rPr sz="1400" b="1" spc="87" dirty="0">
                <a:latin typeface="Arial" panose="020B0604020202020204" pitchFamily="34" charset="0"/>
                <a:cs typeface="Arial" panose="020B0604020202020204" pitchFamily="34" charset="0"/>
              </a:rPr>
              <a:t>Combo</a:t>
            </a:r>
            <a:r>
              <a:rPr sz="1400" b="1" spc="-133" dirty="0">
                <a:latin typeface="Arial" panose="020B0604020202020204" pitchFamily="34" charset="0"/>
                <a:cs typeface="Arial" panose="020B0604020202020204" pitchFamily="34" charset="0"/>
              </a:rPr>
              <a:t> </a:t>
            </a:r>
            <a:r>
              <a:rPr sz="1400" b="1" dirty="0">
                <a:latin typeface="Arial" panose="020B0604020202020204" pitchFamily="34" charset="0"/>
                <a:cs typeface="Arial" panose="020B0604020202020204" pitchFamily="34" charset="0"/>
              </a:rPr>
              <a:t>Deals</a:t>
            </a:r>
            <a:r>
              <a:rPr sz="1400" dirty="0">
                <a:latin typeface="Arial" panose="020B0604020202020204" pitchFamily="34" charset="0"/>
                <a:cs typeface="Arial" panose="020B0604020202020204" pitchFamily="34" charset="0"/>
              </a:rPr>
              <a:t>:</a:t>
            </a:r>
            <a:r>
              <a:rPr sz="1400" spc="-73" dirty="0">
                <a:latin typeface="Arial" panose="020B0604020202020204" pitchFamily="34" charset="0"/>
                <a:cs typeface="Arial" panose="020B0604020202020204" pitchFamily="34" charset="0"/>
              </a:rPr>
              <a:t> </a:t>
            </a:r>
            <a:r>
              <a:rPr sz="1400" spc="-13" dirty="0">
                <a:latin typeface="Arial" panose="020B0604020202020204" pitchFamily="34" charset="0"/>
                <a:cs typeface="Arial" panose="020B0604020202020204" pitchFamily="34" charset="0"/>
              </a:rPr>
              <a:t>Offer</a:t>
            </a:r>
            <a:r>
              <a:rPr sz="1400" spc="-73" dirty="0">
                <a:latin typeface="Arial" panose="020B0604020202020204" pitchFamily="34" charset="0"/>
                <a:cs typeface="Arial" panose="020B0604020202020204" pitchFamily="34" charset="0"/>
              </a:rPr>
              <a:t> </a:t>
            </a:r>
            <a:r>
              <a:rPr sz="1400" spc="40" dirty="0">
                <a:latin typeface="Arial" panose="020B0604020202020204" pitchFamily="34" charset="0"/>
                <a:cs typeface="Arial" panose="020B0604020202020204" pitchFamily="34" charset="0"/>
              </a:rPr>
              <a:t>discounted</a:t>
            </a:r>
            <a:r>
              <a:rPr sz="1400" spc="-73" dirty="0">
                <a:latin typeface="Arial" panose="020B0604020202020204" pitchFamily="34" charset="0"/>
                <a:cs typeface="Arial" panose="020B0604020202020204" pitchFamily="34" charset="0"/>
              </a:rPr>
              <a:t> </a:t>
            </a:r>
            <a:r>
              <a:rPr sz="1400" spc="80" dirty="0">
                <a:latin typeface="Arial" panose="020B0604020202020204" pitchFamily="34" charset="0"/>
                <a:cs typeface="Arial" panose="020B0604020202020204" pitchFamily="34" charset="0"/>
              </a:rPr>
              <a:t>schemes</a:t>
            </a:r>
            <a:r>
              <a:rPr sz="1400" spc="-73" dirty="0">
                <a:latin typeface="Arial" panose="020B0604020202020204" pitchFamily="34" charset="0"/>
                <a:cs typeface="Arial" panose="020B0604020202020204" pitchFamily="34" charset="0"/>
              </a:rPr>
              <a:t> </a:t>
            </a:r>
            <a:r>
              <a:rPr sz="1400" spc="-27" dirty="0">
                <a:latin typeface="Arial" panose="020B0604020202020204" pitchFamily="34" charset="0"/>
                <a:cs typeface="Arial" panose="020B0604020202020204" pitchFamily="34" charset="0"/>
              </a:rPr>
              <a:t>for</a:t>
            </a:r>
            <a:r>
              <a:rPr sz="1400" spc="-73" dirty="0">
                <a:latin typeface="Arial" panose="020B0604020202020204" pitchFamily="34" charset="0"/>
                <a:cs typeface="Arial" panose="020B0604020202020204" pitchFamily="34" charset="0"/>
              </a:rPr>
              <a:t> </a:t>
            </a:r>
            <a:r>
              <a:rPr sz="1400" spc="40" dirty="0">
                <a:latin typeface="Arial" panose="020B0604020202020204" pitchFamily="34" charset="0"/>
                <a:cs typeface="Arial" panose="020B0604020202020204" pitchFamily="34" charset="0"/>
              </a:rPr>
              <a:t>product</a:t>
            </a:r>
            <a:r>
              <a:rPr sz="1400" spc="-73" dirty="0">
                <a:latin typeface="Arial" panose="020B0604020202020204" pitchFamily="34" charset="0"/>
                <a:cs typeface="Arial" panose="020B0604020202020204" pitchFamily="34" charset="0"/>
              </a:rPr>
              <a:t> </a:t>
            </a:r>
            <a:r>
              <a:rPr sz="1400" spc="27" dirty="0">
                <a:latin typeface="Arial" panose="020B0604020202020204" pitchFamily="34" charset="0"/>
                <a:cs typeface="Arial" panose="020B0604020202020204" pitchFamily="34" charset="0"/>
              </a:rPr>
              <a:t>combinations:</a:t>
            </a:r>
            <a:r>
              <a:rPr lang="en-US" sz="1400" spc="27" dirty="0">
                <a:latin typeface="Arial" panose="020B0604020202020204" pitchFamily="34" charset="0"/>
                <a:cs typeface="Arial" panose="020B0604020202020204" pitchFamily="34" charset="0"/>
              </a:rPr>
              <a:t> </a:t>
            </a:r>
            <a:r>
              <a:rPr lang="en-US" sz="1400" dirty="0">
                <a:latin typeface="Arial" panose="020B0604020202020204" pitchFamily="34" charset="0"/>
                <a:ea typeface="+mn-lt"/>
                <a:cs typeface="Arial" panose="020B0604020202020204" pitchFamily="34" charset="0"/>
              </a:rPr>
              <a:t>Offer a "Buy Two Get One Free promotion to encourage customers to purchase more items at once.</a:t>
            </a:r>
          </a:p>
          <a:p>
            <a:pPr marL="941912" lvl="1" indent="-285750" algn="just">
              <a:spcBef>
                <a:spcPts val="600"/>
              </a:spcBef>
              <a:buFont typeface="Courier New" panose="02070309020205020404" pitchFamily="49" charset="0"/>
              <a:buChar char="o"/>
              <a:tabLst>
                <a:tab pos="625671" algn="l"/>
                <a:tab pos="626518" algn="l"/>
              </a:tabLst>
            </a:pPr>
            <a:r>
              <a:rPr lang="en-US" sz="1400" spc="-7" dirty="0">
                <a:latin typeface="Arial" panose="020B0604020202020204" pitchFamily="34" charset="0"/>
                <a:cs typeface="Arial" panose="020B0604020202020204" pitchFamily="34" charset="0"/>
              </a:rPr>
              <a:t>Dinner</a:t>
            </a:r>
            <a:r>
              <a:rPr lang="en-US" sz="1400" spc="-80" dirty="0">
                <a:latin typeface="Arial" panose="020B0604020202020204" pitchFamily="34" charset="0"/>
                <a:cs typeface="Arial" panose="020B0604020202020204" pitchFamily="34" charset="0"/>
              </a:rPr>
              <a:t> </a:t>
            </a:r>
            <a:r>
              <a:rPr lang="en-US" sz="1400" spc="-53" dirty="0">
                <a:latin typeface="Arial" panose="020B0604020202020204" pitchFamily="34" charset="0"/>
                <a:cs typeface="Arial" panose="020B0604020202020204" pitchFamily="34" charset="0"/>
              </a:rPr>
              <a:t>Rolls,</a:t>
            </a:r>
            <a:r>
              <a:rPr lang="en-US" sz="1400" spc="-80" dirty="0">
                <a:latin typeface="Arial" panose="020B0604020202020204" pitchFamily="34" charset="0"/>
                <a:cs typeface="Arial" panose="020B0604020202020204" pitchFamily="34" charset="0"/>
              </a:rPr>
              <a:t> </a:t>
            </a:r>
            <a:r>
              <a:rPr lang="en-US" sz="1400" spc="47" dirty="0">
                <a:latin typeface="Arial" panose="020B0604020202020204" pitchFamily="34" charset="0"/>
                <a:cs typeface="Arial" panose="020B0604020202020204" pitchFamily="34" charset="0"/>
              </a:rPr>
              <a:t>Spaghetti</a:t>
            </a:r>
            <a:r>
              <a:rPr lang="en-US" sz="1400" spc="-80" dirty="0">
                <a:latin typeface="Arial" panose="020B0604020202020204" pitchFamily="34" charset="0"/>
                <a:cs typeface="Arial" panose="020B0604020202020204" pitchFamily="34" charset="0"/>
              </a:rPr>
              <a:t> </a:t>
            </a:r>
            <a:r>
              <a:rPr lang="en-US" sz="1400" spc="107" dirty="0">
                <a:latin typeface="Arial" panose="020B0604020202020204" pitchFamily="34" charset="0"/>
                <a:cs typeface="Arial" panose="020B0604020202020204" pitchFamily="34" charset="0"/>
              </a:rPr>
              <a:t>Sauce</a:t>
            </a:r>
            <a:r>
              <a:rPr lang="en-US" sz="1400" spc="-80" dirty="0">
                <a:latin typeface="Arial" panose="020B0604020202020204" pitchFamily="34" charset="0"/>
                <a:cs typeface="Arial" panose="020B0604020202020204" pitchFamily="34" charset="0"/>
              </a:rPr>
              <a:t> </a:t>
            </a:r>
            <a:r>
              <a:rPr lang="en-US" sz="1400" spc="67" dirty="0">
                <a:latin typeface="Arial" panose="020B0604020202020204" pitchFamily="34" charset="0"/>
                <a:cs typeface="Arial" panose="020B0604020202020204" pitchFamily="34" charset="0"/>
              </a:rPr>
              <a:t>&amp;</a:t>
            </a:r>
            <a:r>
              <a:rPr lang="en-US" sz="1400" spc="-80"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Poultry</a:t>
            </a:r>
          </a:p>
          <a:p>
            <a:pPr marL="941912" lvl="1" indent="-285750" algn="just">
              <a:spcBef>
                <a:spcPts val="600"/>
              </a:spcBef>
              <a:buFont typeface="Courier New" panose="02070309020205020404" pitchFamily="49" charset="0"/>
              <a:buChar char="o"/>
              <a:tabLst>
                <a:tab pos="625671" algn="l"/>
                <a:tab pos="626518" algn="l"/>
              </a:tabLst>
            </a:pPr>
            <a:r>
              <a:rPr sz="1400" spc="-27" dirty="0">
                <a:latin typeface="Arial" panose="020B0604020202020204" pitchFamily="34" charset="0"/>
                <a:cs typeface="Arial" panose="020B0604020202020204" pitchFamily="34" charset="0"/>
              </a:rPr>
              <a:t>Yogurt,</a:t>
            </a:r>
            <a:r>
              <a:rPr sz="1400" spc="-93" dirty="0">
                <a:latin typeface="Arial" panose="020B0604020202020204" pitchFamily="34" charset="0"/>
                <a:cs typeface="Arial" panose="020B0604020202020204" pitchFamily="34" charset="0"/>
              </a:rPr>
              <a:t> </a:t>
            </a:r>
            <a:r>
              <a:rPr sz="1400" spc="107" dirty="0">
                <a:latin typeface="Arial" panose="020B0604020202020204" pitchFamily="34" charset="0"/>
                <a:cs typeface="Arial" panose="020B0604020202020204" pitchFamily="34" charset="0"/>
              </a:rPr>
              <a:t>Juice</a:t>
            </a:r>
            <a:r>
              <a:rPr sz="1400" spc="-87" dirty="0">
                <a:latin typeface="Arial" panose="020B0604020202020204" pitchFamily="34" charset="0"/>
                <a:cs typeface="Arial" panose="020B0604020202020204" pitchFamily="34" charset="0"/>
              </a:rPr>
              <a:t> </a:t>
            </a:r>
            <a:r>
              <a:rPr sz="1400" spc="67" dirty="0">
                <a:latin typeface="Arial" panose="020B0604020202020204" pitchFamily="34" charset="0"/>
                <a:cs typeface="Arial" panose="020B0604020202020204" pitchFamily="34" charset="0"/>
              </a:rPr>
              <a:t>&amp;</a:t>
            </a:r>
            <a:r>
              <a:rPr sz="1400" spc="-93" dirty="0">
                <a:latin typeface="Arial" panose="020B0604020202020204" pitchFamily="34" charset="0"/>
                <a:cs typeface="Arial" panose="020B0604020202020204" pitchFamily="34" charset="0"/>
              </a:rPr>
              <a:t> </a:t>
            </a:r>
            <a:r>
              <a:rPr sz="1400" spc="27" dirty="0">
                <a:latin typeface="Arial" panose="020B0604020202020204" pitchFamily="34" charset="0"/>
                <a:cs typeface="Arial" panose="020B0604020202020204" pitchFamily="34" charset="0"/>
              </a:rPr>
              <a:t>Aluminum</a:t>
            </a:r>
            <a:r>
              <a:rPr sz="1400" spc="-87" dirty="0">
                <a:latin typeface="Arial" panose="020B0604020202020204" pitchFamily="34" charset="0"/>
                <a:cs typeface="Arial" panose="020B0604020202020204" pitchFamily="34" charset="0"/>
              </a:rPr>
              <a:t> </a:t>
            </a:r>
            <a:r>
              <a:rPr sz="1400" spc="-40" dirty="0">
                <a:latin typeface="Arial" panose="020B0604020202020204" pitchFamily="34" charset="0"/>
                <a:cs typeface="Arial" panose="020B0604020202020204" pitchFamily="34" charset="0"/>
              </a:rPr>
              <a:t>Foi</a:t>
            </a:r>
            <a:r>
              <a:rPr lang="en-US" sz="1400" spc="-40" dirty="0">
                <a:latin typeface="Arial" panose="020B0604020202020204" pitchFamily="34" charset="0"/>
                <a:cs typeface="Arial" panose="020B0604020202020204" pitchFamily="34" charset="0"/>
              </a:rPr>
              <a:t>l</a:t>
            </a:r>
            <a:endParaRPr lang="en-US" sz="1400" dirty="0">
              <a:latin typeface="Arial" panose="020B0604020202020204" pitchFamily="34" charset="0"/>
              <a:cs typeface="Arial" panose="020B0604020202020204" pitchFamily="34" charset="0"/>
            </a:endParaRPr>
          </a:p>
          <a:p>
            <a:pPr marL="941912" lvl="1" indent="-285750" algn="just">
              <a:spcBef>
                <a:spcPts val="600"/>
              </a:spcBef>
              <a:buFont typeface="Courier New" panose="02070309020205020404" pitchFamily="49" charset="0"/>
              <a:buChar char="o"/>
              <a:tabLst>
                <a:tab pos="625671" algn="l"/>
                <a:tab pos="626518" algn="l"/>
              </a:tabLst>
            </a:pPr>
            <a:r>
              <a:rPr lang="en-US" sz="1400" spc="60" dirty="0">
                <a:latin typeface="Arial" panose="020B0604020202020204" pitchFamily="34" charset="0"/>
                <a:cs typeface="Arial" panose="020B0604020202020204" pitchFamily="34" charset="0"/>
              </a:rPr>
              <a:t>Ice</a:t>
            </a:r>
            <a:r>
              <a:rPr lang="en-US" sz="1400" spc="-93" dirty="0">
                <a:latin typeface="Arial" panose="020B0604020202020204" pitchFamily="34" charset="0"/>
                <a:cs typeface="Arial" panose="020B0604020202020204" pitchFamily="34" charset="0"/>
              </a:rPr>
              <a:t> </a:t>
            </a:r>
            <a:r>
              <a:rPr lang="en-US" sz="1400" spc="53" dirty="0">
                <a:latin typeface="Arial" panose="020B0604020202020204" pitchFamily="34" charset="0"/>
                <a:cs typeface="Arial" panose="020B0604020202020204" pitchFamily="34" charset="0"/>
              </a:rPr>
              <a:t>Cream,</a:t>
            </a:r>
            <a:r>
              <a:rPr lang="en-US" sz="1400" spc="-93" dirty="0">
                <a:latin typeface="Arial" panose="020B0604020202020204" pitchFamily="34" charset="0"/>
                <a:cs typeface="Arial" panose="020B0604020202020204" pitchFamily="34" charset="0"/>
              </a:rPr>
              <a:t> </a:t>
            </a:r>
            <a:r>
              <a:rPr lang="en-US" sz="1400" spc="93" dirty="0">
                <a:latin typeface="Arial" panose="020B0604020202020204" pitchFamily="34" charset="0"/>
                <a:cs typeface="Arial" panose="020B0604020202020204" pitchFamily="34" charset="0"/>
              </a:rPr>
              <a:t>Soda</a:t>
            </a:r>
            <a:r>
              <a:rPr lang="en-US" sz="1400" spc="-87" dirty="0">
                <a:latin typeface="Arial" panose="020B0604020202020204" pitchFamily="34" charset="0"/>
                <a:cs typeface="Arial" panose="020B0604020202020204" pitchFamily="34" charset="0"/>
              </a:rPr>
              <a:t> </a:t>
            </a:r>
            <a:r>
              <a:rPr lang="en-US" sz="1400" spc="67" dirty="0">
                <a:latin typeface="Arial" panose="020B0604020202020204" pitchFamily="34" charset="0"/>
                <a:cs typeface="Arial" panose="020B0604020202020204" pitchFamily="34" charset="0"/>
              </a:rPr>
              <a:t>&amp;</a:t>
            </a:r>
            <a:r>
              <a:rPr lang="en-US" sz="1400" spc="-93" dirty="0">
                <a:latin typeface="Arial" panose="020B0604020202020204" pitchFamily="34" charset="0"/>
                <a:cs typeface="Arial" panose="020B0604020202020204" pitchFamily="34" charset="0"/>
              </a:rPr>
              <a:t> </a:t>
            </a:r>
            <a:r>
              <a:rPr lang="en-US" sz="1400" spc="40" dirty="0">
                <a:latin typeface="Arial" panose="020B0604020202020204" pitchFamily="34" charset="0"/>
                <a:cs typeface="Arial" panose="020B0604020202020204" pitchFamily="34" charset="0"/>
              </a:rPr>
              <a:t>Waffles</a:t>
            </a:r>
            <a:endParaRPr lang="en-US" sz="1400" dirty="0">
              <a:latin typeface="Arial" panose="020B0604020202020204" pitchFamily="34" charset="0"/>
              <a:cs typeface="Arial" panose="020B0604020202020204" pitchFamily="34" charset="0"/>
            </a:endParaRPr>
          </a:p>
          <a:p>
            <a:pPr marL="484712" marR="8466" indent="-285750" algn="just">
              <a:spcBef>
                <a:spcPts val="600"/>
              </a:spcBef>
              <a:buFont typeface="Arial" panose="020B0604020202020204" pitchFamily="34" charset="0"/>
              <a:buChar char="•"/>
              <a:tabLst>
                <a:tab pos="626518" algn="l"/>
              </a:tabLst>
            </a:pPr>
            <a:r>
              <a:rPr sz="1400" b="1" spc="27" dirty="0">
                <a:latin typeface="Arial" panose="020B0604020202020204" pitchFamily="34" charset="0"/>
                <a:cs typeface="Arial" panose="020B0604020202020204" pitchFamily="34" charset="0"/>
              </a:rPr>
              <a:t>Promotional</a:t>
            </a:r>
            <a:r>
              <a:rPr sz="1400" b="1" spc="-127" dirty="0">
                <a:latin typeface="Arial" panose="020B0604020202020204" pitchFamily="34" charset="0"/>
                <a:cs typeface="Arial" panose="020B0604020202020204" pitchFamily="34" charset="0"/>
              </a:rPr>
              <a:t> </a:t>
            </a:r>
            <a:r>
              <a:rPr sz="1400" b="1" dirty="0">
                <a:latin typeface="Arial" panose="020B0604020202020204" pitchFamily="34" charset="0"/>
                <a:cs typeface="Arial" panose="020B0604020202020204" pitchFamily="34" charset="0"/>
              </a:rPr>
              <a:t>Sales</a:t>
            </a:r>
            <a:r>
              <a:rPr sz="1400" dirty="0">
                <a:latin typeface="Arial" panose="020B0604020202020204" pitchFamily="34" charset="0"/>
                <a:cs typeface="Arial" panose="020B0604020202020204" pitchFamily="34" charset="0"/>
              </a:rPr>
              <a:t>:</a:t>
            </a:r>
            <a:r>
              <a:rPr sz="1400" spc="-67" dirty="0">
                <a:latin typeface="Arial" panose="020B0604020202020204" pitchFamily="34" charset="0"/>
                <a:cs typeface="Arial" panose="020B0604020202020204" pitchFamily="34" charset="0"/>
              </a:rPr>
              <a:t> </a:t>
            </a:r>
            <a:r>
              <a:rPr sz="1400" spc="47" dirty="0">
                <a:latin typeface="Arial" panose="020B0604020202020204" pitchFamily="34" charset="0"/>
                <a:cs typeface="Arial" panose="020B0604020202020204" pitchFamily="34" charset="0"/>
              </a:rPr>
              <a:t>Implement</a:t>
            </a:r>
            <a:r>
              <a:rPr sz="1400" spc="-67" dirty="0">
                <a:latin typeface="Arial" panose="020B0604020202020204" pitchFamily="34" charset="0"/>
                <a:cs typeface="Arial" panose="020B0604020202020204" pitchFamily="34" charset="0"/>
              </a:rPr>
              <a:t> </a:t>
            </a:r>
            <a:r>
              <a:rPr sz="1400" spc="20" dirty="0">
                <a:latin typeface="Arial" panose="020B0604020202020204" pitchFamily="34" charset="0"/>
                <a:cs typeface="Arial" panose="020B0604020202020204" pitchFamily="34" charset="0"/>
              </a:rPr>
              <a:t>frequent</a:t>
            </a:r>
            <a:r>
              <a:rPr sz="1400" spc="-60" dirty="0">
                <a:latin typeface="Arial" panose="020B0604020202020204" pitchFamily="34" charset="0"/>
                <a:cs typeface="Arial" panose="020B0604020202020204" pitchFamily="34" charset="0"/>
              </a:rPr>
              <a:t> </a:t>
            </a:r>
            <a:r>
              <a:rPr sz="1400" spc="60" dirty="0">
                <a:latin typeface="Arial" panose="020B0604020202020204" pitchFamily="34" charset="0"/>
                <a:cs typeface="Arial" panose="020B0604020202020204" pitchFamily="34" charset="0"/>
              </a:rPr>
              <a:t>sale</a:t>
            </a:r>
            <a:r>
              <a:rPr sz="1400" spc="-67" dirty="0">
                <a:latin typeface="Arial" panose="020B0604020202020204" pitchFamily="34" charset="0"/>
                <a:cs typeface="Arial" panose="020B0604020202020204" pitchFamily="34" charset="0"/>
              </a:rPr>
              <a:t> </a:t>
            </a:r>
            <a:r>
              <a:rPr sz="1400" spc="-7" dirty="0">
                <a:latin typeface="Arial" panose="020B0604020202020204" pitchFamily="34" charset="0"/>
                <a:cs typeface="Arial" panose="020B0604020202020204" pitchFamily="34" charset="0"/>
              </a:rPr>
              <a:t>offers</a:t>
            </a:r>
            <a:r>
              <a:rPr sz="1400" spc="-67" dirty="0">
                <a:latin typeface="Arial" panose="020B0604020202020204" pitchFamily="34" charset="0"/>
                <a:cs typeface="Arial" panose="020B0604020202020204" pitchFamily="34" charset="0"/>
              </a:rPr>
              <a:t> </a:t>
            </a:r>
            <a:r>
              <a:rPr sz="1400" spc="-27" dirty="0">
                <a:latin typeface="Arial" panose="020B0604020202020204" pitchFamily="34" charset="0"/>
                <a:cs typeface="Arial" panose="020B0604020202020204" pitchFamily="34" charset="0"/>
              </a:rPr>
              <a:t>for</a:t>
            </a:r>
            <a:r>
              <a:rPr sz="1400" spc="-67" dirty="0">
                <a:latin typeface="Arial" panose="020B0604020202020204" pitchFamily="34" charset="0"/>
                <a:cs typeface="Arial" panose="020B0604020202020204" pitchFamily="34" charset="0"/>
              </a:rPr>
              <a:t> </a:t>
            </a:r>
            <a:r>
              <a:rPr sz="1400" spc="7" dirty="0">
                <a:latin typeface="Arial" panose="020B0604020202020204" pitchFamily="34" charset="0"/>
                <a:cs typeface="Arial" panose="020B0604020202020204" pitchFamily="34" charset="0"/>
              </a:rPr>
              <a:t>slower-selling</a:t>
            </a:r>
            <a:r>
              <a:rPr sz="1400" spc="-67" dirty="0">
                <a:latin typeface="Arial" panose="020B0604020202020204" pitchFamily="34" charset="0"/>
                <a:cs typeface="Arial" panose="020B0604020202020204" pitchFamily="34" charset="0"/>
              </a:rPr>
              <a:t> </a:t>
            </a:r>
            <a:r>
              <a:rPr sz="1400" spc="33" dirty="0">
                <a:latin typeface="Arial" panose="020B0604020202020204" pitchFamily="34" charset="0"/>
                <a:cs typeface="Arial" panose="020B0604020202020204" pitchFamily="34" charset="0"/>
              </a:rPr>
              <a:t>products</a:t>
            </a:r>
            <a:r>
              <a:rPr sz="1400" spc="-67" dirty="0">
                <a:latin typeface="Arial" panose="020B0604020202020204" pitchFamily="34" charset="0"/>
                <a:cs typeface="Arial" panose="020B0604020202020204" pitchFamily="34" charset="0"/>
              </a:rPr>
              <a:t> </a:t>
            </a:r>
            <a:r>
              <a:rPr sz="1400" spc="53" dirty="0">
                <a:latin typeface="Arial" panose="020B0604020202020204" pitchFamily="34" charset="0"/>
                <a:cs typeface="Arial" panose="020B0604020202020204" pitchFamily="34" charset="0"/>
              </a:rPr>
              <a:t>such</a:t>
            </a:r>
            <a:r>
              <a:rPr sz="1400" spc="-67" dirty="0">
                <a:latin typeface="Arial" panose="020B0604020202020204" pitchFamily="34" charset="0"/>
                <a:cs typeface="Arial" panose="020B0604020202020204" pitchFamily="34" charset="0"/>
              </a:rPr>
              <a:t> </a:t>
            </a:r>
            <a:r>
              <a:rPr sz="1400" spc="107" dirty="0">
                <a:latin typeface="Arial" panose="020B0604020202020204" pitchFamily="34" charset="0"/>
                <a:cs typeface="Arial" panose="020B0604020202020204" pitchFamily="34" charset="0"/>
              </a:rPr>
              <a:t>as</a:t>
            </a:r>
            <a:r>
              <a:rPr sz="1400" spc="-60" dirty="0">
                <a:latin typeface="Arial" panose="020B0604020202020204" pitchFamily="34" charset="0"/>
                <a:cs typeface="Arial" panose="020B0604020202020204" pitchFamily="34" charset="0"/>
              </a:rPr>
              <a:t> </a:t>
            </a:r>
            <a:r>
              <a:rPr sz="1400" spc="53" dirty="0">
                <a:latin typeface="Arial" panose="020B0604020202020204" pitchFamily="34" charset="0"/>
                <a:cs typeface="Arial" panose="020B0604020202020204" pitchFamily="34" charset="0"/>
              </a:rPr>
              <a:t>Hand</a:t>
            </a:r>
            <a:r>
              <a:rPr sz="1400" spc="-67" dirty="0">
                <a:latin typeface="Arial" panose="020B0604020202020204" pitchFamily="34" charset="0"/>
                <a:cs typeface="Arial" panose="020B0604020202020204" pitchFamily="34" charset="0"/>
              </a:rPr>
              <a:t> </a:t>
            </a:r>
            <a:r>
              <a:rPr sz="1400" spc="40" dirty="0">
                <a:latin typeface="Arial" panose="020B0604020202020204" pitchFamily="34" charset="0"/>
                <a:cs typeface="Arial" panose="020B0604020202020204" pitchFamily="34" charset="0"/>
              </a:rPr>
              <a:t>Soap, </a:t>
            </a:r>
            <a:r>
              <a:rPr sz="1400" spc="-493" dirty="0">
                <a:latin typeface="Arial" panose="020B0604020202020204" pitchFamily="34" charset="0"/>
                <a:cs typeface="Arial" panose="020B0604020202020204" pitchFamily="34" charset="0"/>
              </a:rPr>
              <a:t> </a:t>
            </a:r>
            <a:r>
              <a:rPr sz="1400" spc="67" dirty="0">
                <a:latin typeface="Arial" panose="020B0604020202020204" pitchFamily="34" charset="0"/>
                <a:cs typeface="Arial" panose="020B0604020202020204" pitchFamily="34" charset="0"/>
              </a:rPr>
              <a:t>Sandwich</a:t>
            </a:r>
            <a:r>
              <a:rPr sz="1400" spc="-87" dirty="0">
                <a:latin typeface="Arial" panose="020B0604020202020204" pitchFamily="34" charset="0"/>
                <a:cs typeface="Arial" panose="020B0604020202020204" pitchFamily="34" charset="0"/>
              </a:rPr>
              <a:t> </a:t>
            </a:r>
            <a:r>
              <a:rPr sz="1400" spc="7" dirty="0">
                <a:latin typeface="Arial" panose="020B0604020202020204" pitchFamily="34" charset="0"/>
                <a:cs typeface="Arial" panose="020B0604020202020204" pitchFamily="34" charset="0"/>
              </a:rPr>
              <a:t>Loaves,</a:t>
            </a:r>
            <a:r>
              <a:rPr sz="1400" spc="-80" dirty="0">
                <a:latin typeface="Arial" panose="020B0604020202020204" pitchFamily="34" charset="0"/>
                <a:cs typeface="Arial" panose="020B0604020202020204" pitchFamily="34" charset="0"/>
              </a:rPr>
              <a:t> </a:t>
            </a:r>
            <a:r>
              <a:rPr sz="1400" spc="100" dirty="0">
                <a:latin typeface="Arial" panose="020B0604020202020204" pitchFamily="34" charset="0"/>
                <a:cs typeface="Arial" panose="020B0604020202020204" pitchFamily="34" charset="0"/>
              </a:rPr>
              <a:t>and</a:t>
            </a:r>
            <a:r>
              <a:rPr sz="1400" spc="-80" dirty="0">
                <a:latin typeface="Arial" panose="020B0604020202020204" pitchFamily="34" charset="0"/>
                <a:cs typeface="Arial" panose="020B0604020202020204" pitchFamily="34" charset="0"/>
              </a:rPr>
              <a:t> </a:t>
            </a:r>
            <a:r>
              <a:rPr sz="1400" spc="-47" dirty="0">
                <a:latin typeface="Arial" panose="020B0604020202020204" pitchFamily="34" charset="0"/>
                <a:cs typeface="Arial" panose="020B0604020202020204" pitchFamily="34" charset="0"/>
              </a:rPr>
              <a:t>fruits.</a:t>
            </a:r>
            <a:r>
              <a:rPr lang="en-US" sz="1400" spc="-47" dirty="0">
                <a:latin typeface="Arial" panose="020B0604020202020204" pitchFamily="34" charset="0"/>
                <a:cs typeface="Arial" panose="020B0604020202020204" pitchFamily="34" charset="0"/>
              </a:rPr>
              <a:t> </a:t>
            </a:r>
            <a:r>
              <a:rPr lang="en-US" sz="1400" dirty="0">
                <a:latin typeface="Arial" panose="020B0604020202020204" pitchFamily="34" charset="0"/>
                <a:ea typeface="+mn-lt"/>
                <a:cs typeface="Arial" panose="020B0604020202020204" pitchFamily="34" charset="0"/>
              </a:rPr>
              <a:t>Create a "Paper Products Bundle" offer that includes paper towels, toilet paper, and/or tissues at a discounted price.</a:t>
            </a:r>
            <a:endParaRPr sz="1400" dirty="0">
              <a:latin typeface="Arial" panose="020B0604020202020204" pitchFamily="34" charset="0"/>
              <a:cs typeface="Arial" panose="020B0604020202020204" pitchFamily="34" charset="0"/>
            </a:endParaRPr>
          </a:p>
          <a:p>
            <a:pPr marL="484712" indent="-285750" algn="just">
              <a:spcBef>
                <a:spcPts val="1920"/>
              </a:spcBef>
              <a:buFont typeface="Arial" panose="020B0604020202020204" pitchFamily="34" charset="0"/>
              <a:buChar char="•"/>
              <a:tabLst>
                <a:tab pos="625671" algn="l"/>
                <a:tab pos="626518" algn="l"/>
              </a:tabLst>
            </a:pPr>
            <a:r>
              <a:rPr sz="1400" b="1" spc="27" dirty="0">
                <a:latin typeface="Arial" panose="020B0604020202020204" pitchFamily="34" charset="0"/>
                <a:cs typeface="Arial" panose="020B0604020202020204" pitchFamily="34" charset="0"/>
              </a:rPr>
              <a:t>Leverage</a:t>
            </a:r>
            <a:r>
              <a:rPr sz="1400" b="1" spc="-127" dirty="0">
                <a:latin typeface="Arial" panose="020B0604020202020204" pitchFamily="34" charset="0"/>
                <a:cs typeface="Arial" panose="020B0604020202020204" pitchFamily="34" charset="0"/>
              </a:rPr>
              <a:t> </a:t>
            </a:r>
            <a:r>
              <a:rPr sz="1400" b="1" spc="33" dirty="0">
                <a:latin typeface="Arial" panose="020B0604020202020204" pitchFamily="34" charset="0"/>
                <a:cs typeface="Arial" panose="020B0604020202020204" pitchFamily="34" charset="0"/>
              </a:rPr>
              <a:t>Associations</a:t>
            </a:r>
            <a:r>
              <a:rPr sz="1400" spc="33" dirty="0">
                <a:latin typeface="Arial" panose="020B0604020202020204" pitchFamily="34" charset="0"/>
                <a:cs typeface="Arial" panose="020B0604020202020204" pitchFamily="34" charset="0"/>
              </a:rPr>
              <a:t>:</a:t>
            </a:r>
            <a:r>
              <a:rPr sz="1400" spc="-73" dirty="0">
                <a:latin typeface="Arial" panose="020B0604020202020204" pitchFamily="34" charset="0"/>
                <a:cs typeface="Arial" panose="020B0604020202020204" pitchFamily="34" charset="0"/>
              </a:rPr>
              <a:t> </a:t>
            </a:r>
            <a:r>
              <a:rPr sz="1400" spc="-27" dirty="0">
                <a:latin typeface="Arial" panose="020B0604020202020204" pitchFamily="34" charset="0"/>
                <a:cs typeface="Arial" panose="020B0604020202020204" pitchFamily="34" charset="0"/>
              </a:rPr>
              <a:t>Explore</a:t>
            </a:r>
            <a:r>
              <a:rPr sz="1400" spc="-73" dirty="0">
                <a:latin typeface="Arial" panose="020B0604020202020204" pitchFamily="34" charset="0"/>
                <a:cs typeface="Arial" panose="020B0604020202020204" pitchFamily="34" charset="0"/>
              </a:rPr>
              <a:t> </a:t>
            </a:r>
            <a:r>
              <a:rPr sz="1400" spc="33" dirty="0">
                <a:latin typeface="Arial" panose="020B0604020202020204" pitchFamily="34" charset="0"/>
                <a:cs typeface="Arial" panose="020B0604020202020204" pitchFamily="34" charset="0"/>
              </a:rPr>
              <a:t>additional</a:t>
            </a:r>
            <a:r>
              <a:rPr sz="1400" spc="-67" dirty="0">
                <a:latin typeface="Arial" panose="020B0604020202020204" pitchFamily="34" charset="0"/>
                <a:cs typeface="Arial" panose="020B0604020202020204" pitchFamily="34" charset="0"/>
              </a:rPr>
              <a:t> </a:t>
            </a:r>
            <a:r>
              <a:rPr sz="1400" spc="40" dirty="0">
                <a:latin typeface="Arial" panose="020B0604020202020204" pitchFamily="34" charset="0"/>
                <a:cs typeface="Arial" panose="020B0604020202020204" pitchFamily="34" charset="0"/>
              </a:rPr>
              <a:t>product</a:t>
            </a:r>
            <a:r>
              <a:rPr sz="1400" spc="-73" dirty="0">
                <a:latin typeface="Arial" panose="020B0604020202020204" pitchFamily="34" charset="0"/>
                <a:cs typeface="Arial" panose="020B0604020202020204" pitchFamily="34" charset="0"/>
              </a:rPr>
              <a:t> </a:t>
            </a:r>
            <a:r>
              <a:rPr sz="1400" spc="47" dirty="0">
                <a:latin typeface="Arial" panose="020B0604020202020204" pitchFamily="34" charset="0"/>
                <a:cs typeface="Arial" panose="020B0604020202020204" pitchFamily="34" charset="0"/>
              </a:rPr>
              <a:t>associations</a:t>
            </a:r>
            <a:r>
              <a:rPr sz="1400" spc="-73" dirty="0">
                <a:latin typeface="Arial" panose="020B0604020202020204" pitchFamily="34" charset="0"/>
                <a:cs typeface="Arial" panose="020B0604020202020204" pitchFamily="34" charset="0"/>
              </a:rPr>
              <a:t> </a:t>
            </a:r>
            <a:r>
              <a:rPr sz="1400" spc="7" dirty="0">
                <a:latin typeface="Arial" panose="020B0604020202020204" pitchFamily="34" charset="0"/>
                <a:cs typeface="Arial" panose="020B0604020202020204" pitchFamily="34" charset="0"/>
              </a:rPr>
              <a:t>to</a:t>
            </a:r>
            <a:r>
              <a:rPr sz="1400" spc="-67" dirty="0">
                <a:latin typeface="Arial" panose="020B0604020202020204" pitchFamily="34" charset="0"/>
                <a:cs typeface="Arial" panose="020B0604020202020204" pitchFamily="34" charset="0"/>
              </a:rPr>
              <a:t> </a:t>
            </a:r>
            <a:r>
              <a:rPr sz="1400" spc="87" dirty="0">
                <a:latin typeface="Arial" panose="020B0604020202020204" pitchFamily="34" charset="0"/>
                <a:cs typeface="Arial" panose="020B0604020202020204" pitchFamily="34" charset="0"/>
              </a:rPr>
              <a:t>enhance</a:t>
            </a:r>
            <a:r>
              <a:rPr sz="1400" spc="-73" dirty="0">
                <a:latin typeface="Arial" panose="020B0604020202020204" pitchFamily="34" charset="0"/>
                <a:cs typeface="Arial" panose="020B0604020202020204" pitchFamily="34" charset="0"/>
              </a:rPr>
              <a:t> </a:t>
            </a:r>
            <a:r>
              <a:rPr sz="1400" spc="13" dirty="0">
                <a:latin typeface="Arial" panose="020B0604020202020204" pitchFamily="34" charset="0"/>
                <a:cs typeface="Arial" panose="020B0604020202020204" pitchFamily="34" charset="0"/>
              </a:rPr>
              <a:t>sales:</a:t>
            </a:r>
            <a:endParaRPr sz="1400" dirty="0">
              <a:latin typeface="Arial" panose="020B0604020202020204" pitchFamily="34" charset="0"/>
              <a:cs typeface="Arial" panose="020B0604020202020204" pitchFamily="34" charset="0"/>
            </a:endParaRPr>
          </a:p>
          <a:p>
            <a:pPr marL="1094296" lvl="1" indent="-285750" algn="just">
              <a:buFont typeface="Courier New" panose="02070309020205020404" pitchFamily="49" charset="0"/>
              <a:buChar char="o"/>
              <a:tabLst>
                <a:tab pos="1235256" algn="l"/>
                <a:tab pos="1236102" algn="l"/>
              </a:tabLst>
            </a:pPr>
            <a:r>
              <a:rPr sz="1400" spc="93" dirty="0">
                <a:latin typeface="Arial" panose="020B0604020202020204" pitchFamily="34" charset="0"/>
                <a:cs typeface="Arial" panose="020B0604020202020204" pitchFamily="34" charset="0"/>
              </a:rPr>
              <a:t>Soda</a:t>
            </a:r>
            <a:r>
              <a:rPr sz="1400" spc="-113" dirty="0">
                <a:latin typeface="Arial" panose="020B0604020202020204" pitchFamily="34" charset="0"/>
                <a:cs typeface="Arial" panose="020B0604020202020204" pitchFamily="34" charset="0"/>
              </a:rPr>
              <a:t> </a:t>
            </a:r>
            <a:r>
              <a:rPr sz="1400" spc="67" dirty="0">
                <a:latin typeface="Arial" panose="020B0604020202020204" pitchFamily="34" charset="0"/>
                <a:cs typeface="Arial" panose="020B0604020202020204" pitchFamily="34" charset="0"/>
              </a:rPr>
              <a:t>&amp;</a:t>
            </a:r>
            <a:r>
              <a:rPr sz="1400" spc="-113" dirty="0">
                <a:latin typeface="Arial" panose="020B0604020202020204" pitchFamily="34" charset="0"/>
                <a:cs typeface="Arial" panose="020B0604020202020204" pitchFamily="34" charset="0"/>
              </a:rPr>
              <a:t> </a:t>
            </a:r>
            <a:r>
              <a:rPr sz="1400" spc="33" dirty="0">
                <a:latin typeface="Arial" panose="020B0604020202020204" pitchFamily="34" charset="0"/>
                <a:cs typeface="Arial" panose="020B0604020202020204" pitchFamily="34" charset="0"/>
              </a:rPr>
              <a:t>Eggs</a:t>
            </a:r>
            <a:endParaRPr sz="1400" dirty="0">
              <a:latin typeface="Arial" panose="020B0604020202020204" pitchFamily="34" charset="0"/>
              <a:cs typeface="Arial" panose="020B0604020202020204" pitchFamily="34" charset="0"/>
            </a:endParaRPr>
          </a:p>
          <a:p>
            <a:pPr marL="1094296" lvl="1" indent="-285750" algn="just">
              <a:buFont typeface="Courier New" panose="02070309020205020404" pitchFamily="49" charset="0"/>
              <a:buChar char="o"/>
              <a:tabLst>
                <a:tab pos="1235256" algn="l"/>
                <a:tab pos="1236102" algn="l"/>
              </a:tabLst>
            </a:pPr>
            <a:r>
              <a:rPr sz="1400" spc="-7" dirty="0">
                <a:latin typeface="Arial" panose="020B0604020202020204" pitchFamily="34" charset="0"/>
                <a:cs typeface="Arial" panose="020B0604020202020204" pitchFamily="34" charset="0"/>
              </a:rPr>
              <a:t>Dinner</a:t>
            </a:r>
            <a:r>
              <a:rPr sz="1400" spc="-80" dirty="0">
                <a:latin typeface="Arial" panose="020B0604020202020204" pitchFamily="34" charset="0"/>
                <a:cs typeface="Arial" panose="020B0604020202020204" pitchFamily="34" charset="0"/>
              </a:rPr>
              <a:t> </a:t>
            </a:r>
            <a:r>
              <a:rPr sz="1400" spc="-27" dirty="0">
                <a:latin typeface="Arial" panose="020B0604020202020204" pitchFamily="34" charset="0"/>
                <a:cs typeface="Arial" panose="020B0604020202020204" pitchFamily="34" charset="0"/>
              </a:rPr>
              <a:t>Rolls</a:t>
            </a:r>
            <a:r>
              <a:rPr sz="1400" spc="-80" dirty="0">
                <a:latin typeface="Arial" panose="020B0604020202020204" pitchFamily="34" charset="0"/>
                <a:cs typeface="Arial" panose="020B0604020202020204" pitchFamily="34" charset="0"/>
              </a:rPr>
              <a:t> </a:t>
            </a:r>
            <a:r>
              <a:rPr sz="1400" spc="67" dirty="0">
                <a:latin typeface="Arial" panose="020B0604020202020204" pitchFamily="34" charset="0"/>
                <a:cs typeface="Arial" panose="020B0604020202020204" pitchFamily="34" charset="0"/>
              </a:rPr>
              <a:t>&amp;</a:t>
            </a:r>
            <a:r>
              <a:rPr sz="1400" spc="-80" dirty="0">
                <a:latin typeface="Arial" panose="020B0604020202020204" pitchFamily="34" charset="0"/>
                <a:cs typeface="Arial" panose="020B0604020202020204" pitchFamily="34" charset="0"/>
              </a:rPr>
              <a:t> </a:t>
            </a:r>
            <a:r>
              <a:rPr sz="1400" spc="33" dirty="0">
                <a:latin typeface="Arial" panose="020B0604020202020204" pitchFamily="34" charset="0"/>
                <a:cs typeface="Arial" panose="020B0604020202020204" pitchFamily="34" charset="0"/>
              </a:rPr>
              <a:t>Eggs</a:t>
            </a:r>
            <a:endParaRPr sz="1400" dirty="0">
              <a:latin typeface="Arial" panose="020B0604020202020204" pitchFamily="34" charset="0"/>
              <a:cs typeface="Arial" panose="020B0604020202020204" pitchFamily="34" charset="0"/>
            </a:endParaRPr>
          </a:p>
          <a:p>
            <a:pPr marL="1094296" lvl="1" indent="-285750" algn="just">
              <a:buFont typeface="Courier New" panose="02070309020205020404" pitchFamily="49" charset="0"/>
              <a:buChar char="o"/>
              <a:tabLst>
                <a:tab pos="1235256" algn="l"/>
                <a:tab pos="1236102" algn="l"/>
              </a:tabLst>
            </a:pPr>
            <a:r>
              <a:rPr sz="1400" spc="60" dirty="0">
                <a:latin typeface="Arial" panose="020B0604020202020204" pitchFamily="34" charset="0"/>
                <a:cs typeface="Arial" panose="020B0604020202020204" pitchFamily="34" charset="0"/>
              </a:rPr>
              <a:t>Ice</a:t>
            </a:r>
            <a:r>
              <a:rPr sz="1400" spc="-100" dirty="0">
                <a:latin typeface="Arial" panose="020B0604020202020204" pitchFamily="34" charset="0"/>
                <a:cs typeface="Arial" panose="020B0604020202020204" pitchFamily="34" charset="0"/>
              </a:rPr>
              <a:t> </a:t>
            </a:r>
            <a:r>
              <a:rPr sz="1400" spc="100" dirty="0">
                <a:latin typeface="Arial" panose="020B0604020202020204" pitchFamily="34" charset="0"/>
                <a:cs typeface="Arial" panose="020B0604020202020204" pitchFamily="34" charset="0"/>
              </a:rPr>
              <a:t>Cream</a:t>
            </a:r>
            <a:r>
              <a:rPr sz="1400" spc="-100" dirty="0">
                <a:latin typeface="Arial" panose="020B0604020202020204" pitchFamily="34" charset="0"/>
                <a:cs typeface="Arial" panose="020B0604020202020204" pitchFamily="34" charset="0"/>
              </a:rPr>
              <a:t> </a:t>
            </a:r>
            <a:r>
              <a:rPr sz="1400" spc="67" dirty="0">
                <a:latin typeface="Arial" panose="020B0604020202020204" pitchFamily="34" charset="0"/>
                <a:cs typeface="Arial" panose="020B0604020202020204" pitchFamily="34" charset="0"/>
              </a:rPr>
              <a:t>&amp;</a:t>
            </a:r>
            <a:r>
              <a:rPr sz="1400" spc="-93" dirty="0">
                <a:latin typeface="Arial" panose="020B0604020202020204" pitchFamily="34" charset="0"/>
                <a:cs typeface="Arial" panose="020B0604020202020204" pitchFamily="34" charset="0"/>
              </a:rPr>
              <a:t> </a:t>
            </a:r>
            <a:r>
              <a:rPr sz="1400" spc="67" dirty="0">
                <a:latin typeface="Arial" panose="020B0604020202020204" pitchFamily="34" charset="0"/>
                <a:cs typeface="Arial" panose="020B0604020202020204" pitchFamily="34" charset="0"/>
              </a:rPr>
              <a:t>Cheeses</a:t>
            </a:r>
            <a:endParaRPr sz="1400" dirty="0">
              <a:latin typeface="Arial" panose="020B0604020202020204" pitchFamily="34" charset="0"/>
              <a:cs typeface="Arial" panose="020B0604020202020204" pitchFamily="34" charset="0"/>
            </a:endParaRPr>
          </a:p>
          <a:p>
            <a:pPr marL="1094296" lvl="1" indent="-285750" algn="just">
              <a:buFont typeface="Courier New" panose="02070309020205020404" pitchFamily="49" charset="0"/>
              <a:buChar char="o"/>
              <a:tabLst>
                <a:tab pos="1235256" algn="l"/>
                <a:tab pos="1236102" algn="l"/>
              </a:tabLst>
            </a:pPr>
            <a:r>
              <a:rPr sz="1400" dirty="0">
                <a:latin typeface="Arial" panose="020B0604020202020204" pitchFamily="34" charset="0"/>
                <a:cs typeface="Arial" panose="020B0604020202020204" pitchFamily="34" charset="0"/>
              </a:rPr>
              <a:t>Yogurt</a:t>
            </a:r>
            <a:r>
              <a:rPr sz="1400" spc="-107" dirty="0">
                <a:latin typeface="Arial" panose="020B0604020202020204" pitchFamily="34" charset="0"/>
                <a:cs typeface="Arial" panose="020B0604020202020204" pitchFamily="34" charset="0"/>
              </a:rPr>
              <a:t> </a:t>
            </a:r>
            <a:r>
              <a:rPr sz="1400" spc="67" dirty="0">
                <a:latin typeface="Arial" panose="020B0604020202020204" pitchFamily="34" charset="0"/>
                <a:cs typeface="Arial" panose="020B0604020202020204" pitchFamily="34" charset="0"/>
              </a:rPr>
              <a:t>&amp;</a:t>
            </a:r>
            <a:r>
              <a:rPr sz="1400" spc="-107"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Poultry</a:t>
            </a:r>
          </a:p>
          <a:p>
            <a:pPr marL="1094296" lvl="1" indent="-285750" algn="just">
              <a:buFont typeface="Courier New" panose="02070309020205020404" pitchFamily="49" charset="0"/>
              <a:buChar char="o"/>
              <a:tabLst>
                <a:tab pos="1235256" algn="l"/>
                <a:tab pos="1236102" algn="l"/>
              </a:tabLst>
            </a:pPr>
            <a:r>
              <a:rPr sz="1400" spc="13" dirty="0">
                <a:latin typeface="Arial" panose="020B0604020202020204" pitchFamily="34" charset="0"/>
                <a:cs typeface="Arial" panose="020B0604020202020204" pitchFamily="34" charset="0"/>
              </a:rPr>
              <a:t>Lunch</a:t>
            </a:r>
            <a:r>
              <a:rPr sz="1400" spc="-100" dirty="0">
                <a:latin typeface="Arial" panose="020B0604020202020204" pitchFamily="34" charset="0"/>
                <a:cs typeface="Arial" panose="020B0604020202020204" pitchFamily="34" charset="0"/>
              </a:rPr>
              <a:t> </a:t>
            </a:r>
            <a:r>
              <a:rPr sz="1400" spc="67" dirty="0">
                <a:latin typeface="Arial" panose="020B0604020202020204" pitchFamily="34" charset="0"/>
                <a:cs typeface="Arial" panose="020B0604020202020204" pitchFamily="34" charset="0"/>
              </a:rPr>
              <a:t>Meat</a:t>
            </a:r>
            <a:r>
              <a:rPr sz="1400" spc="-93" dirty="0">
                <a:latin typeface="Arial" panose="020B0604020202020204" pitchFamily="34" charset="0"/>
                <a:cs typeface="Arial" panose="020B0604020202020204" pitchFamily="34" charset="0"/>
              </a:rPr>
              <a:t> </a:t>
            </a:r>
            <a:r>
              <a:rPr sz="1400" spc="67" dirty="0">
                <a:latin typeface="Arial" panose="020B0604020202020204" pitchFamily="34" charset="0"/>
                <a:cs typeface="Arial" panose="020B0604020202020204" pitchFamily="34" charset="0"/>
              </a:rPr>
              <a:t>&amp;</a:t>
            </a:r>
            <a:r>
              <a:rPr sz="1400" spc="-93"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Poultry</a:t>
            </a:r>
          </a:p>
          <a:p>
            <a:pPr marL="626518" marR="6773" indent="-427556" algn="just">
              <a:buFont typeface="Arial" panose="020B0604020202020204" pitchFamily="34" charset="0"/>
              <a:buChar char="•"/>
              <a:tabLst>
                <a:tab pos="626518" algn="l"/>
              </a:tabLst>
            </a:pPr>
            <a:r>
              <a:rPr sz="1400" spc="33" dirty="0">
                <a:latin typeface="Arial" panose="020B0604020202020204" pitchFamily="34" charset="0"/>
                <a:cs typeface="Arial" panose="020B0604020202020204" pitchFamily="34" charset="0"/>
              </a:rPr>
              <a:t>Consider</a:t>
            </a:r>
            <a:r>
              <a:rPr sz="1400" spc="-73" dirty="0">
                <a:latin typeface="Arial" panose="020B0604020202020204" pitchFamily="34" charset="0"/>
                <a:cs typeface="Arial" panose="020B0604020202020204" pitchFamily="34" charset="0"/>
              </a:rPr>
              <a:t> </a:t>
            </a:r>
            <a:r>
              <a:rPr sz="1400" spc="40" dirty="0">
                <a:latin typeface="Arial" panose="020B0604020202020204" pitchFamily="34" charset="0"/>
                <a:cs typeface="Arial" panose="020B0604020202020204" pitchFamily="34" charset="0"/>
              </a:rPr>
              <a:t>bundled</a:t>
            </a:r>
            <a:r>
              <a:rPr sz="1400" spc="-73" dirty="0">
                <a:latin typeface="Arial" panose="020B0604020202020204" pitchFamily="34" charset="0"/>
                <a:cs typeface="Arial" panose="020B0604020202020204" pitchFamily="34" charset="0"/>
              </a:rPr>
              <a:t> </a:t>
            </a:r>
            <a:r>
              <a:rPr sz="1400" spc="-7" dirty="0">
                <a:latin typeface="Arial" panose="020B0604020202020204" pitchFamily="34" charset="0"/>
                <a:cs typeface="Arial" panose="020B0604020202020204" pitchFamily="34" charset="0"/>
              </a:rPr>
              <a:t>offers</a:t>
            </a:r>
            <a:r>
              <a:rPr sz="1400" spc="-67" dirty="0">
                <a:latin typeface="Arial" panose="020B0604020202020204" pitchFamily="34" charset="0"/>
                <a:cs typeface="Arial" panose="020B0604020202020204" pitchFamily="34" charset="0"/>
              </a:rPr>
              <a:t> </a:t>
            </a:r>
            <a:r>
              <a:rPr sz="1400" spc="-27" dirty="0">
                <a:latin typeface="Arial" panose="020B0604020202020204" pitchFamily="34" charset="0"/>
                <a:cs typeface="Arial" panose="020B0604020202020204" pitchFamily="34" charset="0"/>
              </a:rPr>
              <a:t>for</a:t>
            </a:r>
            <a:r>
              <a:rPr sz="1400" spc="-73" dirty="0">
                <a:latin typeface="Arial" panose="020B0604020202020204" pitchFamily="34" charset="0"/>
                <a:cs typeface="Arial" panose="020B0604020202020204" pitchFamily="34" charset="0"/>
              </a:rPr>
              <a:t> </a:t>
            </a:r>
            <a:r>
              <a:rPr sz="1400" spc="47" dirty="0">
                <a:latin typeface="Arial" panose="020B0604020202020204" pitchFamily="34" charset="0"/>
                <a:cs typeface="Arial" panose="020B0604020202020204" pitchFamily="34" charset="0"/>
              </a:rPr>
              <a:t>these</a:t>
            </a:r>
            <a:r>
              <a:rPr sz="1400" spc="-67" dirty="0">
                <a:latin typeface="Arial" panose="020B0604020202020204" pitchFamily="34" charset="0"/>
                <a:cs typeface="Arial" panose="020B0604020202020204" pitchFamily="34" charset="0"/>
              </a:rPr>
              <a:t> </a:t>
            </a:r>
            <a:r>
              <a:rPr sz="1400" spc="40" dirty="0">
                <a:latin typeface="Arial" panose="020B0604020202020204" pitchFamily="34" charset="0"/>
                <a:cs typeface="Arial" panose="020B0604020202020204" pitchFamily="34" charset="0"/>
              </a:rPr>
              <a:t>product</a:t>
            </a:r>
            <a:r>
              <a:rPr sz="1400" spc="-73" dirty="0">
                <a:latin typeface="Arial" panose="020B0604020202020204" pitchFamily="34" charset="0"/>
                <a:cs typeface="Arial" panose="020B0604020202020204" pitchFamily="34" charset="0"/>
              </a:rPr>
              <a:t> </a:t>
            </a:r>
            <a:r>
              <a:rPr sz="1400" spc="-7" dirty="0">
                <a:latin typeface="Arial" panose="020B0604020202020204" pitchFamily="34" charset="0"/>
                <a:cs typeface="Arial" panose="020B0604020202020204" pitchFamily="34" charset="0"/>
              </a:rPr>
              <a:t>pairs,</a:t>
            </a:r>
            <a:r>
              <a:rPr sz="1400" spc="-67" dirty="0">
                <a:latin typeface="Arial" panose="020B0604020202020204" pitchFamily="34" charset="0"/>
                <a:cs typeface="Arial" panose="020B0604020202020204" pitchFamily="34" charset="0"/>
              </a:rPr>
              <a:t> </a:t>
            </a:r>
            <a:r>
              <a:rPr sz="1400" spc="13" dirty="0">
                <a:latin typeface="Arial" panose="020B0604020202020204" pitchFamily="34" charset="0"/>
                <a:cs typeface="Arial" panose="020B0604020202020204" pitchFamily="34" charset="0"/>
              </a:rPr>
              <a:t>providing</a:t>
            </a:r>
            <a:r>
              <a:rPr sz="1400" spc="-73" dirty="0">
                <a:latin typeface="Arial" panose="020B0604020202020204" pitchFamily="34" charset="0"/>
                <a:cs typeface="Arial" panose="020B0604020202020204" pitchFamily="34" charset="0"/>
              </a:rPr>
              <a:t> </a:t>
            </a:r>
            <a:r>
              <a:rPr sz="1400" spc="47" dirty="0">
                <a:latin typeface="Arial" panose="020B0604020202020204" pitchFamily="34" charset="0"/>
                <a:cs typeface="Arial" panose="020B0604020202020204" pitchFamily="34" charset="0"/>
              </a:rPr>
              <a:t>customers</a:t>
            </a:r>
            <a:r>
              <a:rPr sz="1400" spc="-67"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with</a:t>
            </a:r>
            <a:r>
              <a:rPr sz="1400" spc="-73" dirty="0">
                <a:latin typeface="Arial" panose="020B0604020202020204" pitchFamily="34" charset="0"/>
                <a:cs typeface="Arial" panose="020B0604020202020204" pitchFamily="34" charset="0"/>
              </a:rPr>
              <a:t> </a:t>
            </a:r>
            <a:r>
              <a:rPr sz="1400" spc="193" dirty="0">
                <a:latin typeface="Arial" panose="020B0604020202020204" pitchFamily="34" charset="0"/>
                <a:cs typeface="Arial" panose="020B0604020202020204" pitchFamily="34" charset="0"/>
              </a:rPr>
              <a:t>a</a:t>
            </a:r>
            <a:r>
              <a:rPr sz="1400" spc="-67" dirty="0">
                <a:latin typeface="Arial" panose="020B0604020202020204" pitchFamily="34" charset="0"/>
                <a:cs typeface="Arial" panose="020B0604020202020204" pitchFamily="34" charset="0"/>
              </a:rPr>
              <a:t> </a:t>
            </a:r>
            <a:r>
              <a:rPr sz="1400" spc="40" dirty="0">
                <a:latin typeface="Arial" panose="020B0604020202020204" pitchFamily="34" charset="0"/>
                <a:cs typeface="Arial" panose="020B0604020202020204" pitchFamily="34" charset="0"/>
              </a:rPr>
              <a:t>discounted</a:t>
            </a:r>
            <a:r>
              <a:rPr sz="1400" spc="-73" dirty="0">
                <a:latin typeface="Arial" panose="020B0604020202020204" pitchFamily="34" charset="0"/>
                <a:cs typeface="Arial" panose="020B0604020202020204" pitchFamily="34" charset="0"/>
              </a:rPr>
              <a:t> </a:t>
            </a:r>
            <a:r>
              <a:rPr sz="1400" spc="53" dirty="0">
                <a:latin typeface="Arial" panose="020B0604020202020204" pitchFamily="34" charset="0"/>
                <a:cs typeface="Arial" panose="020B0604020202020204" pitchFamily="34" charset="0"/>
              </a:rPr>
              <a:t>rate</a:t>
            </a:r>
            <a:r>
              <a:rPr sz="1400" spc="-73" dirty="0">
                <a:latin typeface="Arial" panose="020B0604020202020204" pitchFamily="34" charset="0"/>
                <a:cs typeface="Arial" panose="020B0604020202020204" pitchFamily="34" charset="0"/>
              </a:rPr>
              <a:t> </a:t>
            </a:r>
            <a:r>
              <a:rPr sz="1400" spc="60" dirty="0">
                <a:latin typeface="Arial" panose="020B0604020202020204" pitchFamily="34" charset="0"/>
                <a:cs typeface="Arial" panose="020B0604020202020204" pitchFamily="34" charset="0"/>
              </a:rPr>
              <a:t>when</a:t>
            </a:r>
            <a:r>
              <a:rPr lang="en-US" sz="1400" spc="60" dirty="0">
                <a:latin typeface="Arial" panose="020B0604020202020204" pitchFamily="34" charset="0"/>
                <a:cs typeface="Arial" panose="020B0604020202020204" pitchFamily="34" charset="0"/>
              </a:rPr>
              <a:t> </a:t>
            </a:r>
            <a:r>
              <a:rPr sz="1400" spc="47" dirty="0">
                <a:latin typeface="Arial" panose="020B0604020202020204" pitchFamily="34" charset="0"/>
                <a:cs typeface="Arial" panose="020B0604020202020204" pitchFamily="34" charset="0"/>
              </a:rPr>
              <a:t>purchasing</a:t>
            </a:r>
            <a:r>
              <a:rPr sz="1400" spc="-73" dirty="0">
                <a:latin typeface="Arial" panose="020B0604020202020204" pitchFamily="34" charset="0"/>
                <a:cs typeface="Arial" panose="020B0604020202020204" pitchFamily="34" charset="0"/>
              </a:rPr>
              <a:t> </a:t>
            </a:r>
            <a:r>
              <a:rPr sz="1400" spc="67" dirty="0">
                <a:latin typeface="Arial" panose="020B0604020202020204" pitchFamily="34" charset="0"/>
                <a:cs typeface="Arial" panose="020B0604020202020204" pitchFamily="34" charset="0"/>
              </a:rPr>
              <a:t>them</a:t>
            </a:r>
            <a:r>
              <a:rPr sz="1400" spc="-73" dirty="0">
                <a:latin typeface="Arial" panose="020B0604020202020204" pitchFamily="34" charset="0"/>
                <a:cs typeface="Arial" panose="020B0604020202020204" pitchFamily="34" charset="0"/>
              </a:rPr>
              <a:t> </a:t>
            </a:r>
            <a:r>
              <a:rPr sz="1400" spc="7" dirty="0">
                <a:latin typeface="Arial" panose="020B0604020202020204" pitchFamily="34" charset="0"/>
                <a:cs typeface="Arial" panose="020B0604020202020204" pitchFamily="34" charset="0"/>
              </a:rPr>
              <a:t>together.</a:t>
            </a:r>
            <a:r>
              <a:rPr sz="1400" spc="-73" dirty="0">
                <a:latin typeface="Arial" panose="020B0604020202020204" pitchFamily="34" charset="0"/>
                <a:cs typeface="Arial" panose="020B0604020202020204" pitchFamily="34" charset="0"/>
              </a:rPr>
              <a:t> </a:t>
            </a:r>
            <a:r>
              <a:rPr sz="1400" spc="-47" dirty="0">
                <a:latin typeface="Arial" panose="020B0604020202020204" pitchFamily="34" charset="0"/>
                <a:cs typeface="Arial" panose="020B0604020202020204" pitchFamily="34" charset="0"/>
              </a:rPr>
              <a:t>This</a:t>
            </a:r>
            <a:r>
              <a:rPr sz="1400" spc="-73" dirty="0">
                <a:latin typeface="Arial" panose="020B0604020202020204" pitchFamily="34" charset="0"/>
                <a:cs typeface="Arial" panose="020B0604020202020204" pitchFamily="34" charset="0"/>
              </a:rPr>
              <a:t> </a:t>
            </a:r>
            <a:r>
              <a:rPr sz="1400" spc="47" dirty="0">
                <a:latin typeface="Arial" panose="020B0604020202020204" pitchFamily="34" charset="0"/>
                <a:cs typeface="Arial" panose="020B0604020202020204" pitchFamily="34" charset="0"/>
              </a:rPr>
              <a:t>strategy</a:t>
            </a:r>
            <a:r>
              <a:rPr sz="1400" spc="-73" dirty="0">
                <a:latin typeface="Arial" panose="020B0604020202020204" pitchFamily="34" charset="0"/>
                <a:cs typeface="Arial" panose="020B0604020202020204" pitchFamily="34" charset="0"/>
              </a:rPr>
              <a:t> </a:t>
            </a:r>
            <a:r>
              <a:rPr sz="1400" spc="127" dirty="0">
                <a:latin typeface="Arial" panose="020B0604020202020204" pitchFamily="34" charset="0"/>
                <a:cs typeface="Arial" panose="020B0604020202020204" pitchFamily="34" charset="0"/>
              </a:rPr>
              <a:t>can</a:t>
            </a:r>
            <a:r>
              <a:rPr sz="1400" spc="-73" dirty="0">
                <a:latin typeface="Arial" panose="020B0604020202020204" pitchFamily="34" charset="0"/>
                <a:cs typeface="Arial" panose="020B0604020202020204" pitchFamily="34" charset="0"/>
              </a:rPr>
              <a:t> </a:t>
            </a:r>
            <a:r>
              <a:rPr sz="1400" spc="27" dirty="0">
                <a:latin typeface="Arial" panose="020B0604020202020204" pitchFamily="34" charset="0"/>
                <a:cs typeface="Arial" panose="020B0604020202020204" pitchFamily="34" charset="0"/>
              </a:rPr>
              <a:t>boost</a:t>
            </a:r>
            <a:r>
              <a:rPr sz="1400" spc="-73" dirty="0">
                <a:latin typeface="Arial" panose="020B0604020202020204" pitchFamily="34" charset="0"/>
                <a:cs typeface="Arial" panose="020B0604020202020204" pitchFamily="34" charset="0"/>
              </a:rPr>
              <a:t> </a:t>
            </a:r>
            <a:r>
              <a:rPr sz="1400" spc="53" dirty="0">
                <a:latin typeface="Arial" panose="020B0604020202020204" pitchFamily="34" charset="0"/>
                <a:cs typeface="Arial" panose="020B0604020202020204" pitchFamily="34" charset="0"/>
              </a:rPr>
              <a:t>sales</a:t>
            </a:r>
            <a:r>
              <a:rPr sz="1400" spc="-73" dirty="0">
                <a:latin typeface="Arial" panose="020B0604020202020204" pitchFamily="34" charset="0"/>
                <a:cs typeface="Arial" panose="020B0604020202020204" pitchFamily="34" charset="0"/>
              </a:rPr>
              <a:t> </a:t>
            </a:r>
            <a:r>
              <a:rPr sz="1400" spc="-27" dirty="0">
                <a:latin typeface="Arial" panose="020B0604020202020204" pitchFamily="34" charset="0"/>
                <a:cs typeface="Arial" panose="020B0604020202020204" pitchFamily="34" charset="0"/>
              </a:rPr>
              <a:t>for</a:t>
            </a:r>
            <a:r>
              <a:rPr sz="1400" spc="-73" dirty="0">
                <a:latin typeface="Arial" panose="020B0604020202020204" pitchFamily="34" charset="0"/>
                <a:cs typeface="Arial" panose="020B0604020202020204" pitchFamily="34" charset="0"/>
              </a:rPr>
              <a:t> </a:t>
            </a:r>
            <a:r>
              <a:rPr sz="1400" spc="47" dirty="0">
                <a:latin typeface="Arial" panose="020B0604020202020204" pitchFamily="34" charset="0"/>
                <a:cs typeface="Arial" panose="020B0604020202020204" pitchFamily="34" charset="0"/>
              </a:rPr>
              <a:t>these</a:t>
            </a:r>
            <a:r>
              <a:rPr sz="1400" spc="-73" dirty="0">
                <a:latin typeface="Arial" panose="020B0604020202020204" pitchFamily="34" charset="0"/>
                <a:cs typeface="Arial" panose="020B0604020202020204" pitchFamily="34" charset="0"/>
              </a:rPr>
              <a:t> </a:t>
            </a:r>
            <a:r>
              <a:rPr sz="1400" spc="33" dirty="0">
                <a:latin typeface="Arial" panose="020B0604020202020204" pitchFamily="34" charset="0"/>
                <a:cs typeface="Arial" panose="020B0604020202020204" pitchFamily="34" charset="0"/>
              </a:rPr>
              <a:t>products</a:t>
            </a:r>
            <a:r>
              <a:rPr sz="1400" spc="-73" dirty="0">
                <a:latin typeface="Arial" panose="020B0604020202020204" pitchFamily="34" charset="0"/>
                <a:cs typeface="Arial" panose="020B0604020202020204" pitchFamily="34" charset="0"/>
              </a:rPr>
              <a:t> </a:t>
            </a:r>
            <a:r>
              <a:rPr sz="1400" spc="100" dirty="0">
                <a:latin typeface="Arial" panose="020B0604020202020204" pitchFamily="34" charset="0"/>
                <a:cs typeface="Arial" panose="020B0604020202020204" pitchFamily="34" charset="0"/>
              </a:rPr>
              <a:t>and</a:t>
            </a:r>
            <a:r>
              <a:rPr sz="1400" spc="-73" dirty="0">
                <a:latin typeface="Arial" panose="020B0604020202020204" pitchFamily="34" charset="0"/>
                <a:cs typeface="Arial" panose="020B0604020202020204" pitchFamily="34" charset="0"/>
              </a:rPr>
              <a:t> </a:t>
            </a:r>
            <a:r>
              <a:rPr sz="1400" spc="73" dirty="0">
                <a:latin typeface="Arial" panose="020B0604020202020204" pitchFamily="34" charset="0"/>
                <a:cs typeface="Arial" panose="020B0604020202020204" pitchFamily="34" charset="0"/>
              </a:rPr>
              <a:t>create</a:t>
            </a:r>
            <a:r>
              <a:rPr sz="1400" spc="-73" dirty="0">
                <a:latin typeface="Arial" panose="020B0604020202020204" pitchFamily="34" charset="0"/>
                <a:cs typeface="Arial" panose="020B0604020202020204" pitchFamily="34" charset="0"/>
              </a:rPr>
              <a:t> </a:t>
            </a:r>
            <a:r>
              <a:rPr sz="1400" spc="193" dirty="0">
                <a:latin typeface="Arial" panose="020B0604020202020204" pitchFamily="34" charset="0"/>
                <a:cs typeface="Arial" panose="020B0604020202020204" pitchFamily="34" charset="0"/>
              </a:rPr>
              <a:t>a</a:t>
            </a:r>
            <a:r>
              <a:rPr sz="1400" spc="-73" dirty="0">
                <a:latin typeface="Arial" panose="020B0604020202020204" pitchFamily="34" charset="0"/>
                <a:cs typeface="Arial" panose="020B0604020202020204" pitchFamily="34" charset="0"/>
              </a:rPr>
              <a:t> </a:t>
            </a:r>
            <a:r>
              <a:rPr sz="1400" spc="40" dirty="0">
                <a:latin typeface="Arial" panose="020B0604020202020204" pitchFamily="34" charset="0"/>
                <a:cs typeface="Arial" panose="020B0604020202020204" pitchFamily="34" charset="0"/>
              </a:rPr>
              <a:t>mutually </a:t>
            </a:r>
            <a:r>
              <a:rPr sz="1400" spc="-493" dirty="0">
                <a:latin typeface="Arial" panose="020B0604020202020204" pitchFamily="34" charset="0"/>
                <a:cs typeface="Arial" panose="020B0604020202020204" pitchFamily="34" charset="0"/>
              </a:rPr>
              <a:t> </a:t>
            </a:r>
            <a:r>
              <a:rPr sz="1400" spc="33" dirty="0">
                <a:latin typeface="Arial" panose="020B0604020202020204" pitchFamily="34" charset="0"/>
                <a:cs typeface="Arial" panose="020B0604020202020204" pitchFamily="34" charset="0"/>
              </a:rPr>
              <a:t>beneficial</a:t>
            </a:r>
            <a:r>
              <a:rPr sz="1400" spc="-87" dirty="0">
                <a:latin typeface="Arial" panose="020B0604020202020204" pitchFamily="34" charset="0"/>
                <a:cs typeface="Arial" panose="020B0604020202020204" pitchFamily="34" charset="0"/>
              </a:rPr>
              <a:t> </a:t>
            </a:r>
            <a:r>
              <a:rPr sz="1400" spc="53" dirty="0">
                <a:latin typeface="Arial" panose="020B0604020202020204" pitchFamily="34" charset="0"/>
                <a:cs typeface="Arial" panose="020B0604020202020204" pitchFamily="34" charset="0"/>
              </a:rPr>
              <a:t>sales</a:t>
            </a:r>
            <a:r>
              <a:rPr sz="1400" spc="-80" dirty="0">
                <a:latin typeface="Arial" panose="020B0604020202020204" pitchFamily="34" charset="0"/>
                <a:cs typeface="Arial" panose="020B0604020202020204" pitchFamily="34" charset="0"/>
              </a:rPr>
              <a:t> </a:t>
            </a:r>
            <a:r>
              <a:rPr sz="1400" spc="40" dirty="0">
                <a:latin typeface="Arial" panose="020B0604020202020204" pitchFamily="34" charset="0"/>
                <a:cs typeface="Arial" panose="020B0604020202020204" pitchFamily="34" charset="0"/>
              </a:rPr>
              <a:t>impact.</a:t>
            </a:r>
            <a:endParaRPr lang="en-US" sz="1400" spc="40" dirty="0">
              <a:latin typeface="Arial" panose="020B0604020202020204" pitchFamily="34" charset="0"/>
              <a:cs typeface="Arial" panose="020B0604020202020204" pitchFamily="34" charset="0"/>
            </a:endParaRPr>
          </a:p>
          <a:p>
            <a:pPr marL="626518" marR="6773" indent="-427556" algn="just">
              <a:buFont typeface="Arial" panose="020B0604020202020204" pitchFamily="34" charset="0"/>
              <a:buChar char="•"/>
              <a:tabLst>
                <a:tab pos="626518" algn="l"/>
              </a:tabLst>
            </a:pPr>
            <a:r>
              <a:rPr lang="en-US" sz="1400" dirty="0">
                <a:latin typeface="Arial" panose="020B0604020202020204" pitchFamily="34" charset="0"/>
                <a:ea typeface="+mn-lt"/>
                <a:cs typeface="Arial" panose="020B0604020202020204" pitchFamily="34" charset="0"/>
              </a:rPr>
              <a:t>These discount offers and combos can help increase sales by providing customers with more value for their money and encouraging them to purchase more items. It is important to promote these offers through in-store signage, advertisements, and social media to ensure customers are aware of the deals available.</a:t>
            </a:r>
            <a:endParaRPr lang="en-US" sz="1400" dirty="0">
              <a:latin typeface="Arial" panose="020B0604020202020204" pitchFamily="34" charset="0"/>
              <a:cs typeface="Arial" panose="020B0604020202020204" pitchFamily="34" charset="0"/>
            </a:endParaRPr>
          </a:p>
        </p:txBody>
      </p:sp>
      <p:grpSp>
        <p:nvGrpSpPr>
          <p:cNvPr id="6" name="object 2">
            <a:extLst>
              <a:ext uri="{FF2B5EF4-FFF2-40B4-BE49-F238E27FC236}">
                <a16:creationId xmlns:a16="http://schemas.microsoft.com/office/drawing/2014/main" id="{D17204EA-DCCD-54A7-E0C2-843E55AB48FC}"/>
              </a:ext>
            </a:extLst>
          </p:cNvPr>
          <p:cNvGrpSpPr/>
          <p:nvPr/>
        </p:nvGrpSpPr>
        <p:grpSpPr>
          <a:xfrm>
            <a:off x="0" y="6252767"/>
            <a:ext cx="12192000" cy="605367"/>
            <a:chOff x="0" y="4689575"/>
            <a:chExt cx="9144000" cy="454025"/>
          </a:xfrm>
        </p:grpSpPr>
        <p:sp>
          <p:nvSpPr>
            <p:cNvPr id="7" name="object 3">
              <a:extLst>
                <a:ext uri="{FF2B5EF4-FFF2-40B4-BE49-F238E27FC236}">
                  <a16:creationId xmlns:a16="http://schemas.microsoft.com/office/drawing/2014/main" id="{0C35322E-BE6B-6970-40BC-C5AA7CE8A58A}"/>
                </a:ext>
              </a:extLst>
            </p:cNvPr>
            <p:cNvSpPr/>
            <p:nvPr/>
          </p:nvSpPr>
          <p:spPr>
            <a:xfrm>
              <a:off x="0" y="4727675"/>
              <a:ext cx="9144000" cy="415925"/>
            </a:xfrm>
            <a:custGeom>
              <a:avLst/>
              <a:gdLst/>
              <a:ahLst/>
              <a:cxnLst/>
              <a:rect l="l" t="t" r="r" b="b"/>
              <a:pathLst>
                <a:path w="9144000" h="415925">
                  <a:moveTo>
                    <a:pt x="9143999" y="415799"/>
                  </a:moveTo>
                  <a:lnTo>
                    <a:pt x="0" y="415799"/>
                  </a:lnTo>
                  <a:lnTo>
                    <a:pt x="0" y="0"/>
                  </a:lnTo>
                  <a:lnTo>
                    <a:pt x="9143999" y="0"/>
                  </a:lnTo>
                  <a:lnTo>
                    <a:pt x="9143999" y="415799"/>
                  </a:lnTo>
                  <a:close/>
                </a:path>
              </a:pathLst>
            </a:custGeom>
            <a:solidFill>
              <a:srgbClr val="1975D1">
                <a:alpha val="23419"/>
              </a:srgbClr>
            </a:solidFill>
          </p:spPr>
          <p:txBody>
            <a:bodyPr wrap="square" lIns="0" tIns="0" rIns="0" bIns="0" rtlCol="0"/>
            <a:lstStyle/>
            <a:p>
              <a:endParaRPr sz="2400"/>
            </a:p>
          </p:txBody>
        </p:sp>
        <p:pic>
          <p:nvPicPr>
            <p:cNvPr id="8" name="object 4">
              <a:extLst>
                <a:ext uri="{FF2B5EF4-FFF2-40B4-BE49-F238E27FC236}">
                  <a16:creationId xmlns:a16="http://schemas.microsoft.com/office/drawing/2014/main" id="{558D68CB-51D7-B525-A38E-1381DB0959B1}"/>
                </a:ext>
              </a:extLst>
            </p:cNvPr>
            <p:cNvPicPr/>
            <p:nvPr/>
          </p:nvPicPr>
          <p:blipFill>
            <a:blip r:embed="rId2" cstate="print"/>
            <a:stretch>
              <a:fillRect/>
            </a:stretch>
          </p:blipFill>
          <p:spPr>
            <a:xfrm>
              <a:off x="8124854" y="4689575"/>
              <a:ext cx="1019145" cy="453899"/>
            </a:xfrm>
            <a:prstGeom prst="rect">
              <a:avLst/>
            </a:prstGeom>
          </p:spPr>
        </p:pic>
      </p:grpSp>
      <p:sp>
        <p:nvSpPr>
          <p:cNvPr id="9" name="object 5">
            <a:extLst>
              <a:ext uri="{FF2B5EF4-FFF2-40B4-BE49-F238E27FC236}">
                <a16:creationId xmlns:a16="http://schemas.microsoft.com/office/drawing/2014/main" id="{0940E5F9-F76B-2CBE-6C52-799FBA802362}"/>
              </a:ext>
            </a:extLst>
          </p:cNvPr>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56C50C-0F8A-AB99-1E12-A7DC1E976CFE}"/>
              </a:ext>
            </a:extLst>
          </p:cNvPr>
          <p:cNvPicPr>
            <a:picLocks noChangeAspect="1"/>
          </p:cNvPicPr>
          <p:nvPr/>
        </p:nvPicPr>
        <p:blipFill rotWithShape="1">
          <a:blip r:embed="rId2"/>
          <a:srcRect t="5607" r="-2" b="4391"/>
          <a:stretch/>
        </p:blipFill>
        <p:spPr>
          <a:xfrm>
            <a:off x="20" y="10"/>
            <a:ext cx="12191980" cy="6857990"/>
          </a:xfrm>
          <a:prstGeom prst="rect">
            <a:avLst/>
          </a:prstGeom>
        </p:spPr>
      </p:pic>
      <p:sp>
        <p:nvSpPr>
          <p:cNvPr id="2" name="Title 1">
            <a:extLst>
              <a:ext uri="{FF2B5EF4-FFF2-40B4-BE49-F238E27FC236}">
                <a16:creationId xmlns:a16="http://schemas.microsoft.com/office/drawing/2014/main" id="{AC92308E-7320-6C85-09CE-C4AFA8A854D5}"/>
              </a:ext>
            </a:extLst>
          </p:cNvPr>
          <p:cNvSpPr>
            <a:spLocks noGrp="1"/>
          </p:cNvSpPr>
          <p:nvPr>
            <p:ph type="title"/>
          </p:nvPr>
        </p:nvSpPr>
        <p:spPr>
          <a:xfrm>
            <a:off x="389491" y="4962832"/>
            <a:ext cx="4023360" cy="897497"/>
          </a:xfrm>
        </p:spPr>
        <p:txBody>
          <a:bodyPr vert="horz" lIns="91440" tIns="45720" rIns="91440" bIns="45720" rtlCol="0" anchor="b">
            <a:normAutofit/>
          </a:bodyPr>
          <a:lstStyle/>
          <a:p>
            <a:r>
              <a:rPr lang="en-US" sz="4800" dirty="0">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3176449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6577" y="235601"/>
            <a:ext cx="4457467" cy="573661"/>
          </a:xfrm>
          <a:prstGeom prst="rect">
            <a:avLst/>
          </a:prstGeom>
        </p:spPr>
        <p:txBody>
          <a:bodyPr vert="horz" wrap="square" lIns="0" tIns="19473" rIns="0" bIns="0" rtlCol="0" anchor="ctr">
            <a:spAutoFit/>
          </a:bodyPr>
          <a:lstStyle/>
          <a:p>
            <a:pPr marL="16933">
              <a:lnSpc>
                <a:spcPct val="100000"/>
              </a:lnSpc>
              <a:spcBef>
                <a:spcPts val="153"/>
              </a:spcBef>
            </a:pPr>
            <a:r>
              <a:rPr sz="3600" spc="73" dirty="0">
                <a:latin typeface="Arial" panose="020B0604020202020204" pitchFamily="34" charset="0"/>
                <a:cs typeface="Arial" panose="020B0604020202020204" pitchFamily="34" charset="0"/>
              </a:rPr>
              <a:t>Problem</a:t>
            </a:r>
            <a:r>
              <a:rPr sz="3600" spc="-240" dirty="0">
                <a:latin typeface="Arial" panose="020B0604020202020204" pitchFamily="34" charset="0"/>
                <a:cs typeface="Arial" panose="020B0604020202020204" pitchFamily="34" charset="0"/>
              </a:rPr>
              <a:t> </a:t>
            </a:r>
            <a:r>
              <a:rPr sz="3600" spc="80" dirty="0">
                <a:latin typeface="Arial" panose="020B0604020202020204" pitchFamily="34" charset="0"/>
                <a:cs typeface="Arial" panose="020B0604020202020204" pitchFamily="34" charset="0"/>
              </a:rPr>
              <a:t>Statement</a:t>
            </a:r>
            <a:endParaRPr sz="3600" dirty="0">
              <a:latin typeface="Arial" panose="020B0604020202020204" pitchFamily="34" charset="0"/>
              <a:cs typeface="Arial" panose="020B0604020202020204" pitchFamily="34" charset="0"/>
            </a:endParaRPr>
          </a:p>
        </p:txBody>
      </p:sp>
      <p:sp>
        <p:nvSpPr>
          <p:cNvPr id="3" name="object 3"/>
          <p:cNvSpPr txBox="1"/>
          <p:nvPr/>
        </p:nvSpPr>
        <p:spPr>
          <a:xfrm>
            <a:off x="713933" y="1089473"/>
            <a:ext cx="10988040" cy="3154367"/>
          </a:xfrm>
          <a:prstGeom prst="rect">
            <a:avLst/>
          </a:prstGeom>
        </p:spPr>
        <p:txBody>
          <a:bodyPr vert="horz" wrap="square" lIns="0" tIns="16933" rIns="0" bIns="0" rtlCol="0">
            <a:spAutoFit/>
          </a:bodyPr>
          <a:lstStyle/>
          <a:p>
            <a:pPr marL="16933">
              <a:spcBef>
                <a:spcPts val="133"/>
              </a:spcBef>
            </a:pPr>
            <a:r>
              <a:rPr sz="1600" b="1" spc="20" dirty="0">
                <a:latin typeface="Arial" panose="020B0604020202020204" pitchFamily="34" charset="0"/>
                <a:cs typeface="Arial" panose="020B0604020202020204" pitchFamily="34" charset="0"/>
              </a:rPr>
              <a:t>The</a:t>
            </a:r>
            <a:r>
              <a:rPr sz="1600" b="1" spc="-167" dirty="0">
                <a:latin typeface="Arial" panose="020B0604020202020204" pitchFamily="34" charset="0"/>
                <a:cs typeface="Arial" panose="020B0604020202020204" pitchFamily="34" charset="0"/>
              </a:rPr>
              <a:t> </a:t>
            </a:r>
            <a:r>
              <a:rPr sz="1600" b="1" spc="93" dirty="0">
                <a:latin typeface="Arial" panose="020B0604020202020204" pitchFamily="34" charset="0"/>
                <a:cs typeface="Arial" panose="020B0604020202020204" pitchFamily="34" charset="0"/>
              </a:rPr>
              <a:t>Company's</a:t>
            </a:r>
            <a:r>
              <a:rPr sz="1600" b="1" spc="-167" dirty="0">
                <a:latin typeface="Arial" panose="020B0604020202020204" pitchFamily="34" charset="0"/>
                <a:cs typeface="Arial" panose="020B0604020202020204" pitchFamily="34" charset="0"/>
              </a:rPr>
              <a:t> </a:t>
            </a:r>
            <a:r>
              <a:rPr sz="1600" b="1" spc="60" dirty="0">
                <a:latin typeface="Arial" panose="020B0604020202020204" pitchFamily="34" charset="0"/>
                <a:cs typeface="Arial" panose="020B0604020202020204" pitchFamily="34" charset="0"/>
              </a:rPr>
              <a:t>Data</a:t>
            </a:r>
            <a:r>
              <a:rPr sz="1600" b="1" spc="-167" dirty="0">
                <a:latin typeface="Arial" panose="020B0604020202020204" pitchFamily="34" charset="0"/>
                <a:cs typeface="Arial" panose="020B0604020202020204" pitchFamily="34" charset="0"/>
              </a:rPr>
              <a:t> </a:t>
            </a:r>
            <a:r>
              <a:rPr sz="1600" b="1" spc="67" dirty="0">
                <a:latin typeface="Arial" panose="020B0604020202020204" pitchFamily="34" charset="0"/>
                <a:cs typeface="Arial" panose="020B0604020202020204" pitchFamily="34" charset="0"/>
              </a:rPr>
              <a:t>Challenge</a:t>
            </a:r>
            <a:endParaRPr sz="1600" dirty="0">
              <a:latin typeface="Arial" panose="020B0604020202020204" pitchFamily="34" charset="0"/>
              <a:cs typeface="Arial" panose="020B0604020202020204" pitchFamily="34" charset="0"/>
            </a:endParaRPr>
          </a:p>
          <a:p>
            <a:pPr marL="16933" marR="678162">
              <a:lnSpc>
                <a:spcPct val="114999"/>
              </a:lnSpc>
              <a:spcBef>
                <a:spcPts val="2027"/>
              </a:spcBef>
            </a:pPr>
            <a:r>
              <a:rPr sz="1600" spc="7" dirty="0">
                <a:latin typeface="Arial" panose="020B0604020202020204" pitchFamily="34" charset="0"/>
                <a:cs typeface="Arial" panose="020B0604020202020204" pitchFamily="34" charset="0"/>
              </a:rPr>
              <a:t>A </a:t>
            </a:r>
            <a:r>
              <a:rPr sz="1600" spc="60" dirty="0">
                <a:latin typeface="Arial" panose="020B0604020202020204" pitchFamily="34" charset="0"/>
                <a:cs typeface="Arial" panose="020B0604020202020204" pitchFamily="34" charset="0"/>
              </a:rPr>
              <a:t>grocery </a:t>
            </a:r>
            <a:r>
              <a:rPr sz="1600" spc="27" dirty="0">
                <a:latin typeface="Arial" panose="020B0604020202020204" pitchFamily="34" charset="0"/>
                <a:cs typeface="Arial" panose="020B0604020202020204" pitchFamily="34" charset="0"/>
              </a:rPr>
              <a:t>store </a:t>
            </a:r>
            <a:r>
              <a:rPr sz="1600" spc="107" dirty="0">
                <a:latin typeface="Arial" panose="020B0604020202020204" pitchFamily="34" charset="0"/>
                <a:cs typeface="Arial" panose="020B0604020202020204" pitchFamily="34" charset="0"/>
              </a:rPr>
              <a:t>has </a:t>
            </a:r>
            <a:r>
              <a:rPr sz="1600" spc="40" dirty="0">
                <a:latin typeface="Arial" panose="020B0604020202020204" pitchFamily="34" charset="0"/>
                <a:cs typeface="Arial" panose="020B0604020202020204" pitchFamily="34" charset="0"/>
              </a:rPr>
              <a:t>entrusted </a:t>
            </a:r>
            <a:r>
              <a:rPr sz="1600" spc="47" dirty="0">
                <a:latin typeface="Arial" panose="020B0604020202020204" pitchFamily="34" charset="0"/>
                <a:cs typeface="Arial" panose="020B0604020202020204" pitchFamily="34" charset="0"/>
              </a:rPr>
              <a:t>us </a:t>
            </a:r>
            <a:r>
              <a:rPr sz="1600" spc="20" dirty="0">
                <a:latin typeface="Arial" panose="020B0604020202020204" pitchFamily="34" charset="0"/>
                <a:cs typeface="Arial" panose="020B0604020202020204" pitchFamily="34" charset="0"/>
              </a:rPr>
              <a:t>with </a:t>
            </a:r>
            <a:r>
              <a:rPr sz="1600" spc="13" dirty="0">
                <a:latin typeface="Arial" panose="020B0604020202020204" pitchFamily="34" charset="0"/>
                <a:cs typeface="Arial" panose="020B0604020202020204" pitchFamily="34" charset="0"/>
              </a:rPr>
              <a:t>their </a:t>
            </a:r>
            <a:r>
              <a:rPr sz="1600" spc="67" dirty="0">
                <a:latin typeface="Arial" panose="020B0604020202020204" pitchFamily="34" charset="0"/>
                <a:cs typeface="Arial" panose="020B0604020202020204" pitchFamily="34" charset="0"/>
              </a:rPr>
              <a:t>transactional </a:t>
            </a:r>
            <a:r>
              <a:rPr sz="1600" spc="73" dirty="0">
                <a:latin typeface="Arial" panose="020B0604020202020204" pitchFamily="34" charset="0"/>
                <a:cs typeface="Arial" panose="020B0604020202020204" pitchFamily="34" charset="0"/>
              </a:rPr>
              <a:t>data, </a:t>
            </a:r>
            <a:r>
              <a:rPr sz="1600" spc="40" dirty="0">
                <a:latin typeface="Arial" panose="020B0604020202020204" pitchFamily="34" charset="0"/>
                <a:cs typeface="Arial" panose="020B0604020202020204" pitchFamily="34" charset="0"/>
              </a:rPr>
              <a:t>seeking </a:t>
            </a:r>
            <a:r>
              <a:rPr sz="1600" spc="233" dirty="0">
                <a:latin typeface="Arial" panose="020B0604020202020204" pitchFamily="34" charset="0"/>
                <a:cs typeface="Arial" panose="020B0604020202020204" pitchFamily="34" charset="0"/>
              </a:rPr>
              <a:t>a </a:t>
            </a:r>
            <a:r>
              <a:rPr sz="1600" spc="13" dirty="0">
                <a:latin typeface="Arial" panose="020B0604020202020204" pitchFamily="34" charset="0"/>
                <a:cs typeface="Arial" panose="020B0604020202020204" pitchFamily="34" charset="0"/>
              </a:rPr>
              <a:t>solution </a:t>
            </a:r>
            <a:r>
              <a:rPr sz="1600" spc="20" dirty="0">
                <a:latin typeface="Arial" panose="020B0604020202020204" pitchFamily="34" charset="0"/>
                <a:cs typeface="Arial" panose="020B0604020202020204" pitchFamily="34" charset="0"/>
              </a:rPr>
              <a:t>to </a:t>
            </a:r>
            <a:r>
              <a:rPr sz="1600" spc="27" dirty="0">
                <a:latin typeface="Arial" panose="020B0604020202020204" pitchFamily="34" charset="0"/>
                <a:cs typeface="Arial" panose="020B0604020202020204" pitchFamily="34" charset="0"/>
              </a:rPr>
              <a:t> </a:t>
            </a:r>
            <a:r>
              <a:rPr sz="1600" spc="107" dirty="0">
                <a:latin typeface="Arial" panose="020B0604020202020204" pitchFamily="34" charset="0"/>
                <a:cs typeface="Arial" panose="020B0604020202020204" pitchFamily="34" charset="0"/>
              </a:rPr>
              <a:t>enhance</a:t>
            </a:r>
            <a:r>
              <a:rPr sz="1600" spc="-93" dirty="0">
                <a:latin typeface="Arial" panose="020B0604020202020204" pitchFamily="34" charset="0"/>
                <a:cs typeface="Arial" panose="020B0604020202020204" pitchFamily="34" charset="0"/>
              </a:rPr>
              <a:t> </a:t>
            </a:r>
            <a:r>
              <a:rPr sz="1600" spc="13" dirty="0">
                <a:latin typeface="Arial" panose="020B0604020202020204" pitchFamily="34" charset="0"/>
                <a:cs typeface="Arial" panose="020B0604020202020204" pitchFamily="34" charset="0"/>
              </a:rPr>
              <a:t>their</a:t>
            </a:r>
            <a:r>
              <a:rPr sz="1600" spc="-100" dirty="0">
                <a:latin typeface="Arial" panose="020B0604020202020204" pitchFamily="34" charset="0"/>
                <a:cs typeface="Arial" panose="020B0604020202020204" pitchFamily="34" charset="0"/>
              </a:rPr>
              <a:t> </a:t>
            </a:r>
            <a:r>
              <a:rPr sz="1600" spc="60" dirty="0">
                <a:latin typeface="Arial" panose="020B0604020202020204" pitchFamily="34" charset="0"/>
                <a:cs typeface="Arial" panose="020B0604020202020204" pitchFamily="34" charset="0"/>
              </a:rPr>
              <a:t>revenue-generation</a:t>
            </a:r>
            <a:r>
              <a:rPr sz="1600" spc="-93" dirty="0">
                <a:latin typeface="Arial" panose="020B0604020202020204" pitchFamily="34" charset="0"/>
                <a:cs typeface="Arial" panose="020B0604020202020204" pitchFamily="34" charset="0"/>
              </a:rPr>
              <a:t> </a:t>
            </a:r>
            <a:r>
              <a:rPr sz="1600" spc="33" dirty="0">
                <a:latin typeface="Arial" panose="020B0604020202020204" pitchFamily="34" charset="0"/>
                <a:cs typeface="Arial" panose="020B0604020202020204" pitchFamily="34" charset="0"/>
              </a:rPr>
              <a:t>strategies.</a:t>
            </a:r>
            <a:r>
              <a:rPr sz="1600" spc="-93" dirty="0">
                <a:latin typeface="Arial" panose="020B0604020202020204" pitchFamily="34" charset="0"/>
                <a:cs typeface="Arial" panose="020B0604020202020204" pitchFamily="34" charset="0"/>
              </a:rPr>
              <a:t> </a:t>
            </a:r>
            <a:r>
              <a:rPr sz="1600" spc="33" dirty="0">
                <a:latin typeface="Arial" panose="020B0604020202020204" pitchFamily="34" charset="0"/>
                <a:cs typeface="Arial" panose="020B0604020202020204" pitchFamily="34" charset="0"/>
              </a:rPr>
              <a:t>They</a:t>
            </a:r>
            <a:r>
              <a:rPr sz="1600" spc="-93" dirty="0">
                <a:latin typeface="Arial" panose="020B0604020202020204" pitchFamily="34" charset="0"/>
                <a:cs typeface="Arial" panose="020B0604020202020204" pitchFamily="34" charset="0"/>
              </a:rPr>
              <a:t> </a:t>
            </a:r>
            <a:r>
              <a:rPr sz="1600" spc="93" dirty="0">
                <a:latin typeface="Arial" panose="020B0604020202020204" pitchFamily="34" charset="0"/>
                <a:cs typeface="Arial" panose="020B0604020202020204" pitchFamily="34" charset="0"/>
              </a:rPr>
              <a:t>are</a:t>
            </a:r>
            <a:r>
              <a:rPr sz="1600" spc="-93" dirty="0">
                <a:latin typeface="Arial" panose="020B0604020202020204" pitchFamily="34" charset="0"/>
                <a:cs typeface="Arial" panose="020B0604020202020204" pitchFamily="34" charset="0"/>
              </a:rPr>
              <a:t> </a:t>
            </a:r>
            <a:r>
              <a:rPr sz="1600" spc="53" dirty="0">
                <a:latin typeface="Arial" panose="020B0604020202020204" pitchFamily="34" charset="0"/>
                <a:cs typeface="Arial" panose="020B0604020202020204" pitchFamily="34" charset="0"/>
              </a:rPr>
              <a:t>grappling</a:t>
            </a:r>
            <a:r>
              <a:rPr sz="1600" spc="-93" dirty="0">
                <a:latin typeface="Arial" panose="020B0604020202020204" pitchFamily="34" charset="0"/>
                <a:cs typeface="Arial" panose="020B0604020202020204" pitchFamily="34" charset="0"/>
              </a:rPr>
              <a:t> </a:t>
            </a:r>
            <a:r>
              <a:rPr sz="1600" spc="20" dirty="0">
                <a:latin typeface="Arial" panose="020B0604020202020204" pitchFamily="34" charset="0"/>
                <a:cs typeface="Arial" panose="020B0604020202020204" pitchFamily="34" charset="0"/>
              </a:rPr>
              <a:t>with</a:t>
            </a:r>
            <a:r>
              <a:rPr sz="1600" spc="-93" dirty="0">
                <a:latin typeface="Arial" panose="020B0604020202020204" pitchFamily="34" charset="0"/>
                <a:cs typeface="Arial" panose="020B0604020202020204" pitchFamily="34" charset="0"/>
              </a:rPr>
              <a:t> </a:t>
            </a:r>
            <a:r>
              <a:rPr sz="1600" spc="13" dirty="0">
                <a:latin typeface="Arial" panose="020B0604020202020204" pitchFamily="34" charset="0"/>
                <a:cs typeface="Arial" panose="020B0604020202020204" pitchFamily="34" charset="0"/>
              </a:rPr>
              <a:t>optimizing</a:t>
            </a:r>
            <a:r>
              <a:rPr sz="1600" spc="-93" dirty="0">
                <a:latin typeface="Arial" panose="020B0604020202020204" pitchFamily="34" charset="0"/>
                <a:cs typeface="Arial" panose="020B0604020202020204" pitchFamily="34" charset="0"/>
              </a:rPr>
              <a:t> </a:t>
            </a:r>
            <a:r>
              <a:rPr sz="1600" spc="13" dirty="0">
                <a:latin typeface="Arial" panose="020B0604020202020204" pitchFamily="34" charset="0"/>
                <a:cs typeface="Arial" panose="020B0604020202020204" pitchFamily="34" charset="0"/>
              </a:rPr>
              <a:t>their </a:t>
            </a:r>
            <a:r>
              <a:rPr sz="1600" spc="-567" dirty="0">
                <a:latin typeface="Arial" panose="020B0604020202020204" pitchFamily="34" charset="0"/>
                <a:cs typeface="Arial" panose="020B0604020202020204" pitchFamily="34" charset="0"/>
              </a:rPr>
              <a:t> </a:t>
            </a:r>
            <a:r>
              <a:rPr sz="1600" spc="67" dirty="0">
                <a:latin typeface="Arial" panose="020B0604020202020204" pitchFamily="34" charset="0"/>
                <a:cs typeface="Arial" panose="020B0604020202020204" pitchFamily="34" charset="0"/>
              </a:rPr>
              <a:t>customer</a:t>
            </a:r>
            <a:r>
              <a:rPr sz="1600" spc="-107" dirty="0">
                <a:latin typeface="Arial" panose="020B0604020202020204" pitchFamily="34" charset="0"/>
                <a:cs typeface="Arial" panose="020B0604020202020204" pitchFamily="34" charset="0"/>
              </a:rPr>
              <a:t> </a:t>
            </a:r>
            <a:r>
              <a:rPr sz="1600" spc="13" dirty="0">
                <a:latin typeface="Arial" panose="020B0604020202020204" pitchFamily="34" charset="0"/>
                <a:cs typeface="Arial" panose="020B0604020202020204" pitchFamily="34" charset="0"/>
              </a:rPr>
              <a:t>offerings</a:t>
            </a:r>
            <a:r>
              <a:rPr sz="1600" spc="-100" dirty="0">
                <a:latin typeface="Arial" panose="020B0604020202020204" pitchFamily="34" charset="0"/>
                <a:cs typeface="Arial" panose="020B0604020202020204" pitchFamily="34" charset="0"/>
              </a:rPr>
              <a:t> </a:t>
            </a:r>
            <a:r>
              <a:rPr sz="1600" spc="120" dirty="0">
                <a:latin typeface="Arial" panose="020B0604020202020204" pitchFamily="34" charset="0"/>
                <a:cs typeface="Arial" panose="020B0604020202020204" pitchFamily="34" charset="0"/>
              </a:rPr>
              <a:t>and</a:t>
            </a:r>
            <a:r>
              <a:rPr sz="1600" spc="-107" dirty="0">
                <a:latin typeface="Arial" panose="020B0604020202020204" pitchFamily="34" charset="0"/>
                <a:cs typeface="Arial" panose="020B0604020202020204" pitchFamily="34" charset="0"/>
              </a:rPr>
              <a:t> </a:t>
            </a:r>
            <a:r>
              <a:rPr sz="1600" spc="87" dirty="0">
                <a:latin typeface="Arial" panose="020B0604020202020204" pitchFamily="34" charset="0"/>
                <a:cs typeface="Arial" panose="020B0604020202020204" pitchFamily="34" charset="0"/>
              </a:rPr>
              <a:t>need</a:t>
            </a:r>
            <a:r>
              <a:rPr sz="1600" spc="-100" dirty="0">
                <a:latin typeface="Arial" panose="020B0604020202020204" pitchFamily="34" charset="0"/>
                <a:cs typeface="Arial" panose="020B0604020202020204" pitchFamily="34" charset="0"/>
              </a:rPr>
              <a:t> </a:t>
            </a:r>
            <a:r>
              <a:rPr sz="1600" spc="73" dirty="0">
                <a:latin typeface="Arial" panose="020B0604020202020204" pitchFamily="34" charset="0"/>
                <a:cs typeface="Arial" panose="020B0604020202020204" pitchFamily="34" charset="0"/>
              </a:rPr>
              <a:t>data-driven</a:t>
            </a:r>
            <a:r>
              <a:rPr sz="1600" spc="-107" dirty="0">
                <a:latin typeface="Arial" panose="020B0604020202020204" pitchFamily="34" charset="0"/>
                <a:cs typeface="Arial" panose="020B0604020202020204" pitchFamily="34" charset="0"/>
              </a:rPr>
              <a:t> </a:t>
            </a:r>
            <a:r>
              <a:rPr sz="1600" spc="20" dirty="0">
                <a:latin typeface="Arial" panose="020B0604020202020204" pitchFamily="34" charset="0"/>
                <a:cs typeface="Arial" panose="020B0604020202020204" pitchFamily="34" charset="0"/>
              </a:rPr>
              <a:t>insights</a:t>
            </a:r>
            <a:r>
              <a:rPr sz="1600" spc="-100" dirty="0">
                <a:latin typeface="Arial" panose="020B0604020202020204" pitchFamily="34" charset="0"/>
                <a:cs typeface="Arial" panose="020B0604020202020204" pitchFamily="34" charset="0"/>
              </a:rPr>
              <a:t> </a:t>
            </a:r>
            <a:r>
              <a:rPr sz="1600" spc="20" dirty="0">
                <a:latin typeface="Arial" panose="020B0604020202020204" pitchFamily="34" charset="0"/>
                <a:cs typeface="Arial" panose="020B0604020202020204" pitchFamily="34" charset="0"/>
              </a:rPr>
              <a:t>to</a:t>
            </a:r>
            <a:r>
              <a:rPr sz="1600" spc="-107" dirty="0">
                <a:latin typeface="Arial" panose="020B0604020202020204" pitchFamily="34" charset="0"/>
                <a:cs typeface="Arial" panose="020B0604020202020204" pitchFamily="34" charset="0"/>
              </a:rPr>
              <a:t> </a:t>
            </a:r>
            <a:r>
              <a:rPr sz="1600" spc="87" dirty="0">
                <a:latin typeface="Arial" panose="020B0604020202020204" pitchFamily="34" charset="0"/>
                <a:cs typeface="Arial" panose="020B0604020202020204" pitchFamily="34" charset="0"/>
              </a:rPr>
              <a:t>overcome</a:t>
            </a:r>
            <a:r>
              <a:rPr sz="1600" spc="-100" dirty="0">
                <a:latin typeface="Arial" panose="020B0604020202020204" pitchFamily="34" charset="0"/>
                <a:cs typeface="Arial" panose="020B0604020202020204" pitchFamily="34" charset="0"/>
              </a:rPr>
              <a:t> </a:t>
            </a:r>
            <a:r>
              <a:rPr sz="1600" spc="7" dirty="0">
                <a:latin typeface="Arial" panose="020B0604020202020204" pitchFamily="34" charset="0"/>
                <a:cs typeface="Arial" panose="020B0604020202020204" pitchFamily="34" charset="0"/>
              </a:rPr>
              <a:t>this</a:t>
            </a:r>
            <a:r>
              <a:rPr sz="1600" spc="-107" dirty="0">
                <a:latin typeface="Arial" panose="020B0604020202020204" pitchFamily="34" charset="0"/>
                <a:cs typeface="Arial" panose="020B0604020202020204" pitchFamily="34" charset="0"/>
              </a:rPr>
              <a:t> </a:t>
            </a:r>
            <a:r>
              <a:rPr sz="1600" spc="7" dirty="0">
                <a:latin typeface="Arial" panose="020B0604020202020204" pitchFamily="34" charset="0"/>
                <a:cs typeface="Arial" panose="020B0604020202020204" pitchFamily="34" charset="0"/>
              </a:rPr>
              <a:t>hurdle.</a:t>
            </a:r>
            <a:endParaRPr sz="1600" dirty="0">
              <a:latin typeface="Arial" panose="020B0604020202020204" pitchFamily="34" charset="0"/>
              <a:cs typeface="Arial" panose="020B0604020202020204" pitchFamily="34" charset="0"/>
            </a:endParaRPr>
          </a:p>
          <a:p>
            <a:pPr>
              <a:spcBef>
                <a:spcPts val="7"/>
              </a:spcBef>
            </a:pPr>
            <a:endParaRPr sz="1600" dirty="0">
              <a:latin typeface="Arial" panose="020B0604020202020204" pitchFamily="34" charset="0"/>
              <a:cs typeface="Arial" panose="020B0604020202020204" pitchFamily="34" charset="0"/>
            </a:endParaRPr>
          </a:p>
          <a:p>
            <a:pPr marL="16933"/>
            <a:r>
              <a:rPr sz="1600" b="1" spc="13" dirty="0">
                <a:latin typeface="Arial" panose="020B0604020202020204" pitchFamily="34" charset="0"/>
                <a:cs typeface="Arial" panose="020B0604020202020204" pitchFamily="34" charset="0"/>
              </a:rPr>
              <a:t>Objective:</a:t>
            </a:r>
            <a:endParaRPr sz="1600" dirty="0">
              <a:latin typeface="Arial" panose="020B0604020202020204" pitchFamily="34" charset="0"/>
              <a:cs typeface="Arial" panose="020B0604020202020204" pitchFamily="34" charset="0"/>
            </a:endParaRPr>
          </a:p>
          <a:p>
            <a:pPr marL="16933">
              <a:spcBef>
                <a:spcPts val="2407"/>
              </a:spcBef>
            </a:pPr>
            <a:r>
              <a:rPr sz="1600" dirty="0">
                <a:latin typeface="Arial" panose="020B0604020202020204" pitchFamily="34" charset="0"/>
                <a:cs typeface="Arial" panose="020B0604020202020204" pitchFamily="34" charset="0"/>
              </a:rPr>
              <a:t>Our</a:t>
            </a:r>
            <a:r>
              <a:rPr sz="1600" spc="-127" dirty="0">
                <a:latin typeface="Arial" panose="020B0604020202020204" pitchFamily="34" charset="0"/>
                <a:cs typeface="Arial" panose="020B0604020202020204" pitchFamily="34" charset="0"/>
              </a:rPr>
              <a:t> </a:t>
            </a:r>
            <a:r>
              <a:rPr sz="1600" spc="53" dirty="0">
                <a:latin typeface="Arial" panose="020B0604020202020204" pitchFamily="34" charset="0"/>
                <a:cs typeface="Arial" panose="020B0604020202020204" pitchFamily="34" charset="0"/>
              </a:rPr>
              <a:t>objective</a:t>
            </a:r>
            <a:r>
              <a:rPr sz="1600" spc="-120" dirty="0">
                <a:latin typeface="Arial" panose="020B0604020202020204" pitchFamily="34" charset="0"/>
                <a:cs typeface="Arial" panose="020B0604020202020204" pitchFamily="34" charset="0"/>
              </a:rPr>
              <a:t> </a:t>
            </a:r>
            <a:r>
              <a:rPr sz="1600" spc="-7" dirty="0">
                <a:latin typeface="Arial" panose="020B0604020202020204" pitchFamily="34" charset="0"/>
                <a:cs typeface="Arial" panose="020B0604020202020204" pitchFamily="34" charset="0"/>
              </a:rPr>
              <a:t>is</a:t>
            </a:r>
            <a:r>
              <a:rPr sz="1600" spc="-120" dirty="0">
                <a:latin typeface="Arial" panose="020B0604020202020204" pitchFamily="34" charset="0"/>
                <a:cs typeface="Arial" panose="020B0604020202020204" pitchFamily="34" charset="0"/>
              </a:rPr>
              <a:t> </a:t>
            </a:r>
            <a:r>
              <a:rPr sz="1600" spc="20" dirty="0">
                <a:latin typeface="Arial" panose="020B0604020202020204" pitchFamily="34" charset="0"/>
                <a:cs typeface="Arial" panose="020B0604020202020204" pitchFamily="34" charset="0"/>
              </a:rPr>
              <a:t>to</a:t>
            </a:r>
            <a:r>
              <a:rPr sz="1600" spc="-120" dirty="0">
                <a:latin typeface="Arial" panose="020B0604020202020204" pitchFamily="34" charset="0"/>
                <a:cs typeface="Arial" panose="020B0604020202020204" pitchFamily="34" charset="0"/>
              </a:rPr>
              <a:t> </a:t>
            </a:r>
            <a:r>
              <a:rPr sz="1600" spc="-133"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a:p>
            <a:pPr marL="626518" marR="287859" indent="-384377">
              <a:buFont typeface="Arial MT"/>
              <a:buChar char="-"/>
              <a:tabLst>
                <a:tab pos="625671" algn="l"/>
                <a:tab pos="626518" algn="l"/>
              </a:tabLst>
            </a:pPr>
            <a:r>
              <a:rPr sz="1600" b="1" spc="73" dirty="0">
                <a:latin typeface="Arial" panose="020B0604020202020204" pitchFamily="34" charset="0"/>
                <a:cs typeface="Arial" panose="020B0604020202020204" pitchFamily="34" charset="0"/>
              </a:rPr>
              <a:t>Analyse</a:t>
            </a:r>
            <a:r>
              <a:rPr sz="1600" b="1" spc="-147" dirty="0">
                <a:latin typeface="Arial" panose="020B0604020202020204" pitchFamily="34" charset="0"/>
                <a:cs typeface="Arial" panose="020B0604020202020204" pitchFamily="34" charset="0"/>
              </a:rPr>
              <a:t> </a:t>
            </a:r>
            <a:r>
              <a:rPr sz="1600" b="1" spc="40" dirty="0">
                <a:latin typeface="Arial" panose="020B0604020202020204" pitchFamily="34" charset="0"/>
                <a:cs typeface="Arial" panose="020B0604020202020204" pitchFamily="34" charset="0"/>
              </a:rPr>
              <a:t>data</a:t>
            </a:r>
            <a:r>
              <a:rPr sz="1600" spc="40" dirty="0">
                <a:latin typeface="Arial" panose="020B0604020202020204" pitchFamily="34" charset="0"/>
                <a:cs typeface="Arial" panose="020B0604020202020204" pitchFamily="34" charset="0"/>
              </a:rPr>
              <a:t>:</a:t>
            </a:r>
            <a:r>
              <a:rPr sz="1600" spc="-100" dirty="0">
                <a:latin typeface="Arial" panose="020B0604020202020204" pitchFamily="34" charset="0"/>
                <a:cs typeface="Arial" panose="020B0604020202020204" pitchFamily="34" charset="0"/>
              </a:rPr>
              <a:t> </a:t>
            </a:r>
            <a:r>
              <a:rPr sz="1600" spc="40" dirty="0">
                <a:latin typeface="Arial" panose="020B0604020202020204" pitchFamily="34" charset="0"/>
                <a:cs typeface="Arial" panose="020B0604020202020204" pitchFamily="34" charset="0"/>
              </a:rPr>
              <a:t>Analyze</a:t>
            </a:r>
            <a:r>
              <a:rPr sz="1600" spc="-100" dirty="0">
                <a:latin typeface="Arial" panose="020B0604020202020204" pitchFamily="34" charset="0"/>
                <a:cs typeface="Arial" panose="020B0604020202020204" pitchFamily="34" charset="0"/>
              </a:rPr>
              <a:t> </a:t>
            </a:r>
            <a:r>
              <a:rPr sz="1600" spc="67" dirty="0">
                <a:latin typeface="Arial" panose="020B0604020202020204" pitchFamily="34" charset="0"/>
                <a:cs typeface="Arial" panose="020B0604020202020204" pitchFamily="34" charset="0"/>
              </a:rPr>
              <a:t>POS</a:t>
            </a:r>
            <a:r>
              <a:rPr sz="1600" spc="-93" dirty="0">
                <a:latin typeface="Arial" panose="020B0604020202020204" pitchFamily="34" charset="0"/>
                <a:cs typeface="Arial" panose="020B0604020202020204" pitchFamily="34" charset="0"/>
              </a:rPr>
              <a:t> </a:t>
            </a:r>
            <a:r>
              <a:rPr sz="1600" spc="133" dirty="0">
                <a:latin typeface="Arial" panose="020B0604020202020204" pitchFamily="34" charset="0"/>
                <a:cs typeface="Arial" panose="020B0604020202020204" pitchFamily="34" charset="0"/>
              </a:rPr>
              <a:t>data</a:t>
            </a:r>
            <a:r>
              <a:rPr sz="1600" spc="-100" dirty="0">
                <a:latin typeface="Arial" panose="020B0604020202020204" pitchFamily="34" charset="0"/>
                <a:cs typeface="Arial" panose="020B0604020202020204" pitchFamily="34" charset="0"/>
              </a:rPr>
              <a:t> </a:t>
            </a:r>
            <a:r>
              <a:rPr sz="1600" spc="20" dirty="0">
                <a:latin typeface="Arial" panose="020B0604020202020204" pitchFamily="34" charset="0"/>
                <a:cs typeface="Arial" panose="020B0604020202020204" pitchFamily="34" charset="0"/>
              </a:rPr>
              <a:t>to</a:t>
            </a:r>
            <a:r>
              <a:rPr sz="1600" spc="-100" dirty="0">
                <a:latin typeface="Arial" panose="020B0604020202020204" pitchFamily="34" charset="0"/>
                <a:cs typeface="Arial" panose="020B0604020202020204" pitchFamily="34" charset="0"/>
              </a:rPr>
              <a:t> </a:t>
            </a:r>
            <a:r>
              <a:rPr sz="1600" spc="20" dirty="0">
                <a:latin typeface="Arial" panose="020B0604020202020204" pitchFamily="34" charset="0"/>
                <a:cs typeface="Arial" panose="020B0604020202020204" pitchFamily="34" charset="0"/>
              </a:rPr>
              <a:t>identify</a:t>
            </a:r>
            <a:r>
              <a:rPr sz="1600" spc="-93" dirty="0">
                <a:latin typeface="Arial" panose="020B0604020202020204" pitchFamily="34" charset="0"/>
                <a:cs typeface="Arial" panose="020B0604020202020204" pitchFamily="34" charset="0"/>
              </a:rPr>
              <a:t> </a:t>
            </a:r>
            <a:r>
              <a:rPr sz="1600" spc="113" dirty="0">
                <a:latin typeface="Arial" panose="020B0604020202020204" pitchFamily="34" charset="0"/>
                <a:cs typeface="Arial" panose="020B0604020202020204" pitchFamily="34" charset="0"/>
              </a:rPr>
              <a:t>common</a:t>
            </a:r>
            <a:r>
              <a:rPr sz="1600" spc="-100" dirty="0">
                <a:latin typeface="Arial" panose="020B0604020202020204" pitchFamily="34" charset="0"/>
                <a:cs typeface="Arial" panose="020B0604020202020204" pitchFamily="34" charset="0"/>
              </a:rPr>
              <a:t> </a:t>
            </a:r>
            <a:r>
              <a:rPr sz="1600" spc="60" dirty="0">
                <a:latin typeface="Arial" panose="020B0604020202020204" pitchFamily="34" charset="0"/>
                <a:cs typeface="Arial" panose="020B0604020202020204" pitchFamily="34" charset="0"/>
              </a:rPr>
              <a:t>item</a:t>
            </a:r>
            <a:r>
              <a:rPr sz="1600" spc="-100" dirty="0">
                <a:latin typeface="Arial" panose="020B0604020202020204" pitchFamily="34" charset="0"/>
                <a:cs typeface="Arial" panose="020B0604020202020204" pitchFamily="34" charset="0"/>
              </a:rPr>
              <a:t> </a:t>
            </a:r>
            <a:r>
              <a:rPr sz="1600" spc="67" dirty="0">
                <a:latin typeface="Arial" panose="020B0604020202020204" pitchFamily="34" charset="0"/>
                <a:cs typeface="Arial" panose="020B0604020202020204" pitchFamily="34" charset="0"/>
              </a:rPr>
              <a:t>combinations</a:t>
            </a:r>
            <a:r>
              <a:rPr sz="1600" spc="-93" dirty="0">
                <a:latin typeface="Arial" panose="020B0604020202020204" pitchFamily="34" charset="0"/>
                <a:cs typeface="Arial" panose="020B0604020202020204" pitchFamily="34" charset="0"/>
              </a:rPr>
              <a:t> </a:t>
            </a:r>
            <a:r>
              <a:rPr sz="1600" dirty="0">
                <a:latin typeface="Arial" panose="020B0604020202020204" pitchFamily="34" charset="0"/>
                <a:cs typeface="Arial" panose="020B0604020202020204" pitchFamily="34" charset="0"/>
              </a:rPr>
              <a:t>in</a:t>
            </a:r>
            <a:r>
              <a:rPr sz="1600" spc="-100" dirty="0">
                <a:latin typeface="Arial" panose="020B0604020202020204" pitchFamily="34" charset="0"/>
                <a:cs typeface="Arial" panose="020B0604020202020204" pitchFamily="34" charset="0"/>
              </a:rPr>
              <a:t> </a:t>
            </a:r>
            <a:r>
              <a:rPr sz="1600" spc="67" dirty="0">
                <a:latin typeface="Arial" panose="020B0604020202020204" pitchFamily="34" charset="0"/>
                <a:cs typeface="Arial" panose="020B0604020202020204" pitchFamily="34" charset="0"/>
              </a:rPr>
              <a:t>customer </a:t>
            </a:r>
            <a:r>
              <a:rPr sz="1600" spc="-573" dirty="0">
                <a:latin typeface="Arial" panose="020B0604020202020204" pitchFamily="34" charset="0"/>
                <a:cs typeface="Arial" panose="020B0604020202020204" pitchFamily="34" charset="0"/>
              </a:rPr>
              <a:t> </a:t>
            </a:r>
            <a:r>
              <a:rPr sz="1600" spc="7" dirty="0">
                <a:latin typeface="Arial" panose="020B0604020202020204" pitchFamily="34" charset="0"/>
                <a:cs typeface="Arial" panose="020B0604020202020204" pitchFamily="34" charset="0"/>
              </a:rPr>
              <a:t>orders.</a:t>
            </a:r>
            <a:endParaRPr sz="1600" dirty="0">
              <a:latin typeface="Arial" panose="020B0604020202020204" pitchFamily="34" charset="0"/>
              <a:cs typeface="Arial" panose="020B0604020202020204" pitchFamily="34" charset="0"/>
            </a:endParaRPr>
          </a:p>
          <a:p>
            <a:pPr marL="626518" indent="-384377">
              <a:buFont typeface="Arial MT"/>
              <a:buChar char="-"/>
              <a:tabLst>
                <a:tab pos="625671" algn="l"/>
                <a:tab pos="626518" algn="l"/>
              </a:tabLst>
            </a:pPr>
            <a:r>
              <a:rPr sz="1600" b="1" spc="47" dirty="0">
                <a:latin typeface="Arial" panose="020B0604020202020204" pitchFamily="34" charset="0"/>
                <a:cs typeface="Arial" panose="020B0604020202020204" pitchFamily="34" charset="0"/>
              </a:rPr>
              <a:t>Recommend</a:t>
            </a:r>
            <a:r>
              <a:rPr sz="1600" spc="47" dirty="0">
                <a:latin typeface="Arial" panose="020B0604020202020204" pitchFamily="34" charset="0"/>
                <a:cs typeface="Arial" panose="020B0604020202020204" pitchFamily="34" charset="0"/>
              </a:rPr>
              <a:t>:</a:t>
            </a:r>
            <a:r>
              <a:rPr sz="1600" spc="-93" dirty="0">
                <a:latin typeface="Arial" panose="020B0604020202020204" pitchFamily="34" charset="0"/>
                <a:cs typeface="Arial" panose="020B0604020202020204" pitchFamily="34" charset="0"/>
              </a:rPr>
              <a:t> </a:t>
            </a:r>
            <a:r>
              <a:rPr sz="1600" spc="47" dirty="0">
                <a:latin typeface="Arial" panose="020B0604020202020204" pitchFamily="34" charset="0"/>
                <a:cs typeface="Arial" panose="020B0604020202020204" pitchFamily="34" charset="0"/>
              </a:rPr>
              <a:t>Develop</a:t>
            </a:r>
            <a:r>
              <a:rPr sz="1600" spc="-93" dirty="0">
                <a:latin typeface="Arial" panose="020B0604020202020204" pitchFamily="34" charset="0"/>
                <a:cs typeface="Arial" panose="020B0604020202020204" pitchFamily="34" charset="0"/>
              </a:rPr>
              <a:t> </a:t>
            </a:r>
            <a:r>
              <a:rPr sz="1600" spc="73" dirty="0">
                <a:latin typeface="Arial" panose="020B0604020202020204" pitchFamily="34" charset="0"/>
                <a:cs typeface="Arial" panose="020B0604020202020204" pitchFamily="34" charset="0"/>
              </a:rPr>
              <a:t>data-driven</a:t>
            </a:r>
            <a:r>
              <a:rPr sz="1600" spc="-93" dirty="0">
                <a:latin typeface="Arial" panose="020B0604020202020204" pitchFamily="34" charset="0"/>
                <a:cs typeface="Arial" panose="020B0604020202020204" pitchFamily="34" charset="0"/>
              </a:rPr>
              <a:t> </a:t>
            </a:r>
            <a:r>
              <a:rPr sz="1600" spc="53" dirty="0">
                <a:latin typeface="Arial" panose="020B0604020202020204" pitchFamily="34" charset="0"/>
                <a:cs typeface="Arial" panose="020B0604020202020204" pitchFamily="34" charset="0"/>
              </a:rPr>
              <a:t>strategies</a:t>
            </a:r>
            <a:r>
              <a:rPr sz="1600" spc="-93" dirty="0">
                <a:latin typeface="Arial" panose="020B0604020202020204" pitchFamily="34" charset="0"/>
                <a:cs typeface="Arial" panose="020B0604020202020204" pitchFamily="34" charset="0"/>
              </a:rPr>
              <a:t> </a:t>
            </a:r>
            <a:r>
              <a:rPr sz="1600" spc="-27" dirty="0">
                <a:latin typeface="Arial" panose="020B0604020202020204" pitchFamily="34" charset="0"/>
                <a:cs typeface="Arial" panose="020B0604020202020204" pitchFamily="34" charset="0"/>
              </a:rPr>
              <a:t>for</a:t>
            </a:r>
            <a:r>
              <a:rPr sz="1600" spc="-113" dirty="0">
                <a:latin typeface="Arial" panose="020B0604020202020204" pitchFamily="34" charset="0"/>
                <a:cs typeface="Arial" panose="020B0604020202020204" pitchFamily="34" charset="0"/>
              </a:rPr>
              <a:t> </a:t>
            </a:r>
            <a:r>
              <a:rPr sz="1600" b="1" spc="53" dirty="0">
                <a:latin typeface="Arial" panose="020B0604020202020204" pitchFamily="34" charset="0"/>
                <a:cs typeface="Arial" panose="020B0604020202020204" pitchFamily="34" charset="0"/>
              </a:rPr>
              <a:t>popular</a:t>
            </a:r>
            <a:r>
              <a:rPr sz="1600" b="1" spc="-140" dirty="0">
                <a:latin typeface="Arial" panose="020B0604020202020204" pitchFamily="34" charset="0"/>
                <a:cs typeface="Arial" panose="020B0604020202020204" pitchFamily="34" charset="0"/>
              </a:rPr>
              <a:t> </a:t>
            </a:r>
            <a:r>
              <a:rPr sz="1600" b="1" spc="100" dirty="0">
                <a:latin typeface="Arial" panose="020B0604020202020204" pitchFamily="34" charset="0"/>
                <a:cs typeface="Arial" panose="020B0604020202020204" pitchFamily="34" charset="0"/>
              </a:rPr>
              <a:t>combo</a:t>
            </a:r>
            <a:r>
              <a:rPr sz="1600" b="1" spc="-147" dirty="0">
                <a:latin typeface="Arial" panose="020B0604020202020204" pitchFamily="34" charset="0"/>
                <a:cs typeface="Arial" panose="020B0604020202020204" pitchFamily="34" charset="0"/>
              </a:rPr>
              <a:t> </a:t>
            </a:r>
            <a:r>
              <a:rPr sz="1600" b="1" spc="7" dirty="0">
                <a:latin typeface="Arial" panose="020B0604020202020204" pitchFamily="34" charset="0"/>
                <a:cs typeface="Arial" panose="020B0604020202020204" pitchFamily="34" charset="0"/>
              </a:rPr>
              <a:t>offers</a:t>
            </a:r>
            <a:r>
              <a:rPr sz="1600" b="1" spc="-140" dirty="0">
                <a:latin typeface="Arial" panose="020B0604020202020204" pitchFamily="34" charset="0"/>
                <a:cs typeface="Arial" panose="020B0604020202020204" pitchFamily="34" charset="0"/>
              </a:rPr>
              <a:t> </a:t>
            </a:r>
            <a:r>
              <a:rPr sz="1600" b="1" spc="100" dirty="0">
                <a:latin typeface="Arial" panose="020B0604020202020204" pitchFamily="34" charset="0"/>
                <a:cs typeface="Arial" panose="020B0604020202020204" pitchFamily="34" charset="0"/>
              </a:rPr>
              <a:t>and</a:t>
            </a:r>
            <a:r>
              <a:rPr sz="1600" b="1" spc="-140" dirty="0">
                <a:latin typeface="Arial" panose="020B0604020202020204" pitchFamily="34" charset="0"/>
                <a:cs typeface="Arial" panose="020B0604020202020204" pitchFamily="34" charset="0"/>
              </a:rPr>
              <a:t> </a:t>
            </a:r>
            <a:r>
              <a:rPr sz="1600" b="1" spc="33" dirty="0">
                <a:latin typeface="Arial" panose="020B0604020202020204" pitchFamily="34" charset="0"/>
                <a:cs typeface="Arial" panose="020B0604020202020204" pitchFamily="34" charset="0"/>
              </a:rPr>
              <a:t>discounts</a:t>
            </a:r>
            <a:r>
              <a:rPr sz="1600" spc="33"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a:p>
            <a:pPr marL="626518" marR="287859" indent="-384377">
              <a:buFont typeface="Arial MT"/>
              <a:buChar char="-"/>
              <a:tabLst>
                <a:tab pos="625671" algn="l"/>
                <a:tab pos="626518" algn="l"/>
              </a:tabLst>
            </a:pPr>
            <a:r>
              <a:rPr sz="1600" b="1" spc="20" dirty="0">
                <a:latin typeface="Arial" panose="020B0604020202020204" pitchFamily="34" charset="0"/>
                <a:cs typeface="Arial" panose="020B0604020202020204" pitchFamily="34" charset="0"/>
              </a:rPr>
              <a:t>Increase</a:t>
            </a:r>
            <a:r>
              <a:rPr sz="1600" b="1" spc="-152" dirty="0">
                <a:latin typeface="Arial" panose="020B0604020202020204" pitchFamily="34" charset="0"/>
                <a:cs typeface="Arial" panose="020B0604020202020204" pitchFamily="34" charset="0"/>
              </a:rPr>
              <a:t> </a:t>
            </a:r>
            <a:r>
              <a:rPr sz="1600" b="1" spc="7" dirty="0">
                <a:latin typeface="Arial" panose="020B0604020202020204" pitchFamily="34" charset="0"/>
                <a:cs typeface="Arial" panose="020B0604020202020204" pitchFamily="34" charset="0"/>
              </a:rPr>
              <a:t>Revenue</a:t>
            </a:r>
            <a:r>
              <a:rPr sz="1600" spc="7" dirty="0">
                <a:latin typeface="Arial" panose="020B0604020202020204" pitchFamily="34" charset="0"/>
                <a:cs typeface="Arial" panose="020B0604020202020204" pitchFamily="34" charset="0"/>
              </a:rPr>
              <a:t>:</a:t>
            </a:r>
            <a:r>
              <a:rPr sz="1600" spc="-100" dirty="0">
                <a:latin typeface="Arial" panose="020B0604020202020204" pitchFamily="34" charset="0"/>
                <a:cs typeface="Arial" panose="020B0604020202020204" pitchFamily="34" charset="0"/>
              </a:rPr>
              <a:t> </a:t>
            </a:r>
            <a:r>
              <a:rPr sz="1600" spc="47" dirty="0">
                <a:latin typeface="Arial" panose="020B0604020202020204" pitchFamily="34" charset="0"/>
                <a:cs typeface="Arial" panose="020B0604020202020204" pitchFamily="34" charset="0"/>
              </a:rPr>
              <a:t>Use</a:t>
            </a:r>
            <a:r>
              <a:rPr sz="1600" spc="-93" dirty="0">
                <a:latin typeface="Arial" panose="020B0604020202020204" pitchFamily="34" charset="0"/>
                <a:cs typeface="Arial" panose="020B0604020202020204" pitchFamily="34" charset="0"/>
              </a:rPr>
              <a:t> </a:t>
            </a:r>
            <a:r>
              <a:rPr sz="1600" spc="20" dirty="0">
                <a:latin typeface="Arial" panose="020B0604020202020204" pitchFamily="34" charset="0"/>
                <a:cs typeface="Arial" panose="020B0604020202020204" pitchFamily="34" charset="0"/>
              </a:rPr>
              <a:t>insights</a:t>
            </a:r>
            <a:r>
              <a:rPr sz="1600" spc="-100" dirty="0">
                <a:latin typeface="Arial" panose="020B0604020202020204" pitchFamily="34" charset="0"/>
                <a:cs typeface="Arial" panose="020B0604020202020204" pitchFamily="34" charset="0"/>
              </a:rPr>
              <a:t> </a:t>
            </a:r>
            <a:r>
              <a:rPr sz="1600" spc="20" dirty="0">
                <a:latin typeface="Arial" panose="020B0604020202020204" pitchFamily="34" charset="0"/>
                <a:cs typeface="Arial" panose="020B0604020202020204" pitchFamily="34" charset="0"/>
              </a:rPr>
              <a:t>to</a:t>
            </a:r>
            <a:r>
              <a:rPr sz="1600" spc="-100" dirty="0">
                <a:latin typeface="Arial" panose="020B0604020202020204" pitchFamily="34" charset="0"/>
                <a:cs typeface="Arial" panose="020B0604020202020204" pitchFamily="34" charset="0"/>
              </a:rPr>
              <a:t> </a:t>
            </a:r>
            <a:r>
              <a:rPr sz="1600" spc="40" dirty="0">
                <a:latin typeface="Arial" panose="020B0604020202020204" pitchFamily="34" charset="0"/>
                <a:cs typeface="Arial" panose="020B0604020202020204" pitchFamily="34" charset="0"/>
              </a:rPr>
              <a:t>boost</a:t>
            </a:r>
            <a:r>
              <a:rPr sz="1600" spc="-100" dirty="0">
                <a:latin typeface="Arial" panose="020B0604020202020204" pitchFamily="34" charset="0"/>
                <a:cs typeface="Arial" panose="020B0604020202020204" pitchFamily="34" charset="0"/>
              </a:rPr>
              <a:t> </a:t>
            </a:r>
            <a:r>
              <a:rPr sz="1600" spc="53" dirty="0">
                <a:latin typeface="Arial" panose="020B0604020202020204" pitchFamily="34" charset="0"/>
                <a:cs typeface="Arial" panose="020B0604020202020204" pitchFamily="34" charset="0"/>
              </a:rPr>
              <a:t>the</a:t>
            </a:r>
            <a:r>
              <a:rPr sz="1600" spc="-100" dirty="0">
                <a:latin typeface="Arial" panose="020B0604020202020204" pitchFamily="34" charset="0"/>
                <a:cs typeface="Arial" panose="020B0604020202020204" pitchFamily="34" charset="0"/>
              </a:rPr>
              <a:t> </a:t>
            </a:r>
            <a:r>
              <a:rPr sz="1600" spc="60" dirty="0">
                <a:latin typeface="Arial" panose="020B0604020202020204" pitchFamily="34" charset="0"/>
                <a:cs typeface="Arial" panose="020B0604020202020204" pitchFamily="34" charset="0"/>
              </a:rPr>
              <a:t>grocery</a:t>
            </a:r>
            <a:r>
              <a:rPr sz="1600" spc="-100" dirty="0">
                <a:latin typeface="Arial" panose="020B0604020202020204" pitchFamily="34" charset="0"/>
                <a:cs typeface="Arial" panose="020B0604020202020204" pitchFamily="34" charset="0"/>
              </a:rPr>
              <a:t> </a:t>
            </a:r>
            <a:r>
              <a:rPr sz="1600" spc="7" dirty="0">
                <a:latin typeface="Arial" panose="020B0604020202020204" pitchFamily="34" charset="0"/>
                <a:cs typeface="Arial" panose="020B0604020202020204" pitchFamily="34" charset="0"/>
              </a:rPr>
              <a:t>store's</a:t>
            </a:r>
            <a:r>
              <a:rPr sz="1600" spc="-100" dirty="0">
                <a:latin typeface="Arial" panose="020B0604020202020204" pitchFamily="34" charset="0"/>
                <a:cs typeface="Arial" panose="020B0604020202020204" pitchFamily="34" charset="0"/>
              </a:rPr>
              <a:t> </a:t>
            </a:r>
            <a:r>
              <a:rPr sz="1600" spc="67" dirty="0">
                <a:latin typeface="Arial" panose="020B0604020202020204" pitchFamily="34" charset="0"/>
                <a:cs typeface="Arial" panose="020B0604020202020204" pitchFamily="34" charset="0"/>
              </a:rPr>
              <a:t>revenue</a:t>
            </a:r>
            <a:r>
              <a:rPr sz="1600" spc="-100" dirty="0">
                <a:latin typeface="Arial" panose="020B0604020202020204" pitchFamily="34" charset="0"/>
                <a:cs typeface="Arial" panose="020B0604020202020204" pitchFamily="34" charset="0"/>
              </a:rPr>
              <a:t> </a:t>
            </a:r>
            <a:r>
              <a:rPr sz="1600" spc="33" dirty="0">
                <a:latin typeface="Arial" panose="020B0604020202020204" pitchFamily="34" charset="0"/>
                <a:cs typeface="Arial" panose="020B0604020202020204" pitchFamily="34" charset="0"/>
              </a:rPr>
              <a:t>through</a:t>
            </a:r>
            <a:r>
              <a:rPr sz="1600" spc="-100" dirty="0">
                <a:latin typeface="Arial" panose="020B0604020202020204" pitchFamily="34" charset="0"/>
                <a:cs typeface="Arial" panose="020B0604020202020204" pitchFamily="34" charset="0"/>
              </a:rPr>
              <a:t> </a:t>
            </a:r>
            <a:r>
              <a:rPr sz="1600" spc="40" dirty="0">
                <a:latin typeface="Arial" panose="020B0604020202020204" pitchFamily="34" charset="0"/>
                <a:cs typeface="Arial" panose="020B0604020202020204" pitchFamily="34" charset="0"/>
              </a:rPr>
              <a:t>tailored </a:t>
            </a:r>
            <a:r>
              <a:rPr sz="1600" spc="-567" dirty="0">
                <a:latin typeface="Arial" panose="020B0604020202020204" pitchFamily="34" charset="0"/>
                <a:cs typeface="Arial" panose="020B0604020202020204" pitchFamily="34" charset="0"/>
              </a:rPr>
              <a:t> </a:t>
            </a:r>
            <a:r>
              <a:rPr sz="1600" spc="67" dirty="0">
                <a:latin typeface="Arial" panose="020B0604020202020204" pitchFamily="34" charset="0"/>
                <a:cs typeface="Arial" panose="020B0604020202020204" pitchFamily="34" charset="0"/>
              </a:rPr>
              <a:t>customer</a:t>
            </a:r>
            <a:r>
              <a:rPr sz="1600" spc="-113" dirty="0">
                <a:latin typeface="Arial" panose="020B0604020202020204" pitchFamily="34" charset="0"/>
                <a:cs typeface="Arial" panose="020B0604020202020204" pitchFamily="34" charset="0"/>
              </a:rPr>
              <a:t> </a:t>
            </a:r>
            <a:r>
              <a:rPr sz="1600" spc="33" dirty="0">
                <a:latin typeface="Arial" panose="020B0604020202020204" pitchFamily="34" charset="0"/>
                <a:cs typeface="Arial" panose="020B0604020202020204" pitchFamily="34" charset="0"/>
              </a:rPr>
              <a:t>incentives.</a:t>
            </a:r>
            <a:endParaRPr sz="1600" dirty="0">
              <a:latin typeface="Arial" panose="020B0604020202020204" pitchFamily="34" charset="0"/>
              <a:cs typeface="Arial" panose="020B0604020202020204" pitchFamily="34" charset="0"/>
            </a:endParaRPr>
          </a:p>
        </p:txBody>
      </p:sp>
      <p:grpSp>
        <p:nvGrpSpPr>
          <p:cNvPr id="5" name="object 2">
            <a:extLst>
              <a:ext uri="{FF2B5EF4-FFF2-40B4-BE49-F238E27FC236}">
                <a16:creationId xmlns:a16="http://schemas.microsoft.com/office/drawing/2014/main" id="{F9FAD23A-DEEE-FBA3-28A3-296F19D749F5}"/>
              </a:ext>
            </a:extLst>
          </p:cNvPr>
          <p:cNvGrpSpPr/>
          <p:nvPr/>
        </p:nvGrpSpPr>
        <p:grpSpPr>
          <a:xfrm>
            <a:off x="0" y="6252767"/>
            <a:ext cx="12192000" cy="605367"/>
            <a:chOff x="0" y="4689575"/>
            <a:chExt cx="9144000" cy="454025"/>
          </a:xfrm>
        </p:grpSpPr>
        <p:sp>
          <p:nvSpPr>
            <p:cNvPr id="6" name="object 3">
              <a:extLst>
                <a:ext uri="{FF2B5EF4-FFF2-40B4-BE49-F238E27FC236}">
                  <a16:creationId xmlns:a16="http://schemas.microsoft.com/office/drawing/2014/main" id="{915E06ED-ED0A-4B43-EEC6-B03B77307459}"/>
                </a:ext>
              </a:extLst>
            </p:cNvPr>
            <p:cNvSpPr/>
            <p:nvPr/>
          </p:nvSpPr>
          <p:spPr>
            <a:xfrm>
              <a:off x="0" y="4727675"/>
              <a:ext cx="9144000" cy="415925"/>
            </a:xfrm>
            <a:custGeom>
              <a:avLst/>
              <a:gdLst/>
              <a:ahLst/>
              <a:cxnLst/>
              <a:rect l="l" t="t" r="r" b="b"/>
              <a:pathLst>
                <a:path w="9144000" h="415925">
                  <a:moveTo>
                    <a:pt x="9143999" y="415799"/>
                  </a:moveTo>
                  <a:lnTo>
                    <a:pt x="0" y="415799"/>
                  </a:lnTo>
                  <a:lnTo>
                    <a:pt x="0" y="0"/>
                  </a:lnTo>
                  <a:lnTo>
                    <a:pt x="9143999" y="0"/>
                  </a:lnTo>
                  <a:lnTo>
                    <a:pt x="9143999" y="415799"/>
                  </a:lnTo>
                  <a:close/>
                </a:path>
              </a:pathLst>
            </a:custGeom>
            <a:solidFill>
              <a:srgbClr val="1975D1">
                <a:alpha val="23419"/>
              </a:srgbClr>
            </a:solidFill>
          </p:spPr>
          <p:txBody>
            <a:bodyPr wrap="square" lIns="0" tIns="0" rIns="0" bIns="0" rtlCol="0"/>
            <a:lstStyle/>
            <a:p>
              <a:endParaRPr sz="2400"/>
            </a:p>
          </p:txBody>
        </p:sp>
        <p:pic>
          <p:nvPicPr>
            <p:cNvPr id="7" name="object 4">
              <a:extLst>
                <a:ext uri="{FF2B5EF4-FFF2-40B4-BE49-F238E27FC236}">
                  <a16:creationId xmlns:a16="http://schemas.microsoft.com/office/drawing/2014/main" id="{61D3FBFD-8739-48B9-632C-4C87E167F03F}"/>
                </a:ext>
              </a:extLst>
            </p:cNvPr>
            <p:cNvPicPr/>
            <p:nvPr/>
          </p:nvPicPr>
          <p:blipFill>
            <a:blip r:embed="rId2" cstate="print"/>
            <a:stretch>
              <a:fillRect/>
            </a:stretch>
          </p:blipFill>
          <p:spPr>
            <a:xfrm>
              <a:off x="8124854" y="4689575"/>
              <a:ext cx="1019145" cy="453899"/>
            </a:xfrm>
            <a:prstGeom prst="rect">
              <a:avLst/>
            </a:prstGeom>
          </p:spPr>
        </p:pic>
      </p:grpSp>
      <p:sp>
        <p:nvSpPr>
          <p:cNvPr id="8" name="object 21">
            <a:extLst>
              <a:ext uri="{FF2B5EF4-FFF2-40B4-BE49-F238E27FC236}">
                <a16:creationId xmlns:a16="http://schemas.microsoft.com/office/drawing/2014/main" id="{7E687AD7-C99C-C52C-EE02-0F93B8849345}"/>
              </a:ext>
            </a:extLst>
          </p:cNvPr>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55611" y="3168815"/>
            <a:ext cx="3594100" cy="673753"/>
          </a:xfrm>
          <a:prstGeom prst="rect">
            <a:avLst/>
          </a:prstGeom>
        </p:spPr>
        <p:txBody>
          <a:bodyPr vert="horz" wrap="square" lIns="0" tIns="16933" rIns="0" bIns="0" rtlCol="0" anchor="ctr">
            <a:spAutoFit/>
          </a:bodyPr>
          <a:lstStyle/>
          <a:p>
            <a:pPr marL="16933">
              <a:lnSpc>
                <a:spcPct val="100000"/>
              </a:lnSpc>
              <a:spcBef>
                <a:spcPts val="133"/>
              </a:spcBef>
            </a:pPr>
            <a:r>
              <a:rPr sz="4267" spc="27" dirty="0"/>
              <a:t>ABOUT</a:t>
            </a:r>
            <a:r>
              <a:rPr sz="4267" spc="-440" dirty="0"/>
              <a:t> </a:t>
            </a:r>
            <a:r>
              <a:rPr sz="4267" spc="113" dirty="0"/>
              <a:t>DATA</a:t>
            </a:r>
            <a:endParaRPr sz="4267"/>
          </a:p>
        </p:txBody>
      </p:sp>
      <p:pic>
        <p:nvPicPr>
          <p:cNvPr id="3" name="object 3"/>
          <p:cNvPicPr/>
          <p:nvPr/>
        </p:nvPicPr>
        <p:blipFill>
          <a:blip r:embed="rId2" cstate="print"/>
          <a:stretch>
            <a:fillRect/>
          </a:stretch>
        </p:blipFill>
        <p:spPr>
          <a:xfrm>
            <a:off x="2526201" y="2774667"/>
            <a:ext cx="1625599" cy="162559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6564" y="214624"/>
            <a:ext cx="7230164" cy="573661"/>
          </a:xfrm>
          <a:prstGeom prst="rect">
            <a:avLst/>
          </a:prstGeom>
        </p:spPr>
        <p:txBody>
          <a:bodyPr vert="horz" wrap="square" lIns="0" tIns="19473" rIns="0" bIns="0" rtlCol="0" anchor="ctr">
            <a:spAutoFit/>
          </a:bodyPr>
          <a:lstStyle/>
          <a:p>
            <a:pPr marL="16933">
              <a:lnSpc>
                <a:spcPct val="100000"/>
              </a:lnSpc>
              <a:spcBef>
                <a:spcPts val="153"/>
              </a:spcBef>
            </a:pPr>
            <a:r>
              <a:rPr sz="3600" spc="93" dirty="0">
                <a:latin typeface="Arial" panose="020B0604020202020204" pitchFamily="34" charset="0"/>
                <a:cs typeface="Arial" panose="020B0604020202020204" pitchFamily="34" charset="0"/>
              </a:rPr>
              <a:t>About</a:t>
            </a:r>
            <a:r>
              <a:rPr sz="3600" spc="-240" dirty="0">
                <a:latin typeface="Arial" panose="020B0604020202020204" pitchFamily="34" charset="0"/>
                <a:cs typeface="Arial" panose="020B0604020202020204" pitchFamily="34" charset="0"/>
              </a:rPr>
              <a:t> </a:t>
            </a:r>
            <a:r>
              <a:rPr sz="3600" spc="100" dirty="0">
                <a:latin typeface="Arial" panose="020B0604020202020204" pitchFamily="34" charset="0"/>
                <a:cs typeface="Arial" panose="020B0604020202020204" pitchFamily="34" charset="0"/>
              </a:rPr>
              <a:t>Data</a:t>
            </a:r>
            <a:r>
              <a:rPr sz="3600" spc="-240" dirty="0">
                <a:latin typeface="Arial" panose="020B0604020202020204" pitchFamily="34" charset="0"/>
                <a:cs typeface="Arial" panose="020B0604020202020204" pitchFamily="34" charset="0"/>
              </a:rPr>
              <a:t> </a:t>
            </a:r>
            <a:r>
              <a:rPr sz="3600" spc="-233" dirty="0">
                <a:latin typeface="Arial" panose="020B0604020202020204" pitchFamily="34" charset="0"/>
                <a:cs typeface="Arial" panose="020B0604020202020204" pitchFamily="34" charset="0"/>
              </a:rPr>
              <a:t>:</a:t>
            </a:r>
            <a:r>
              <a:rPr sz="3600" spc="-240" dirty="0">
                <a:latin typeface="Arial" panose="020B0604020202020204" pitchFamily="34" charset="0"/>
                <a:cs typeface="Arial" panose="020B0604020202020204" pitchFamily="34" charset="0"/>
              </a:rPr>
              <a:t> </a:t>
            </a:r>
            <a:r>
              <a:rPr sz="3600" spc="100" dirty="0">
                <a:latin typeface="Arial" panose="020B0604020202020204" pitchFamily="34" charset="0"/>
                <a:cs typeface="Arial" panose="020B0604020202020204" pitchFamily="34" charset="0"/>
              </a:rPr>
              <a:t>Data</a:t>
            </a:r>
            <a:r>
              <a:rPr sz="3600" spc="-233" dirty="0">
                <a:latin typeface="Arial" panose="020B0604020202020204" pitchFamily="34" charset="0"/>
                <a:cs typeface="Arial" panose="020B0604020202020204" pitchFamily="34" charset="0"/>
              </a:rPr>
              <a:t> </a:t>
            </a:r>
            <a:r>
              <a:rPr sz="3600" spc="107" dirty="0">
                <a:latin typeface="Arial" panose="020B0604020202020204" pitchFamily="34" charset="0"/>
                <a:cs typeface="Arial" panose="020B0604020202020204" pitchFamily="34" charset="0"/>
              </a:rPr>
              <a:t>Characteristics</a:t>
            </a:r>
            <a:endParaRPr sz="3600" dirty="0">
              <a:latin typeface="Arial" panose="020B0604020202020204" pitchFamily="34" charset="0"/>
              <a:cs typeface="Arial" panose="020B0604020202020204" pitchFamily="34" charset="0"/>
            </a:endParaRPr>
          </a:p>
        </p:txBody>
      </p:sp>
      <p:sp>
        <p:nvSpPr>
          <p:cNvPr id="3" name="object 3"/>
          <p:cNvSpPr txBox="1"/>
          <p:nvPr/>
        </p:nvSpPr>
        <p:spPr>
          <a:xfrm>
            <a:off x="6069934" y="4436765"/>
            <a:ext cx="5056293" cy="1301724"/>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0" tIns="107527" rIns="0" bIns="0" rtlCol="0">
            <a:spAutoFit/>
          </a:bodyPr>
          <a:lstStyle/>
          <a:p>
            <a:pPr marL="723882" indent="-407236">
              <a:spcBef>
                <a:spcPts val="847"/>
              </a:spcBef>
              <a:buFont typeface="Arial MT"/>
              <a:buChar char="●"/>
              <a:tabLst>
                <a:tab pos="723035" algn="l"/>
                <a:tab pos="723882" algn="l"/>
              </a:tabLst>
            </a:pPr>
            <a:r>
              <a:rPr sz="1400" b="1" spc="40" dirty="0">
                <a:latin typeface="Arial" panose="020B0604020202020204" pitchFamily="34" charset="0"/>
                <a:cs typeface="Arial" panose="020B0604020202020204" pitchFamily="34" charset="0"/>
              </a:rPr>
              <a:t>Shape</a:t>
            </a:r>
            <a:r>
              <a:rPr sz="1400" b="1" spc="-113" dirty="0">
                <a:latin typeface="Arial" panose="020B0604020202020204" pitchFamily="34" charset="0"/>
                <a:cs typeface="Arial" panose="020B0604020202020204" pitchFamily="34" charset="0"/>
              </a:rPr>
              <a:t> </a:t>
            </a:r>
            <a:r>
              <a:rPr sz="1400" b="1" spc="-7" dirty="0">
                <a:latin typeface="Arial" panose="020B0604020202020204" pitchFamily="34" charset="0"/>
                <a:cs typeface="Arial" panose="020B0604020202020204" pitchFamily="34" charset="0"/>
              </a:rPr>
              <a:t>of</a:t>
            </a:r>
            <a:r>
              <a:rPr sz="1400" b="1" spc="-113" dirty="0">
                <a:latin typeface="Arial" panose="020B0604020202020204" pitchFamily="34" charset="0"/>
                <a:cs typeface="Arial" panose="020B0604020202020204" pitchFamily="34" charset="0"/>
              </a:rPr>
              <a:t> </a:t>
            </a:r>
            <a:r>
              <a:rPr sz="1400" b="1" spc="20" dirty="0">
                <a:latin typeface="Arial" panose="020B0604020202020204" pitchFamily="34" charset="0"/>
                <a:cs typeface="Arial" panose="020B0604020202020204" pitchFamily="34" charset="0"/>
              </a:rPr>
              <a:t>the</a:t>
            </a:r>
            <a:r>
              <a:rPr sz="1400" b="1" spc="-113" dirty="0">
                <a:latin typeface="Arial" panose="020B0604020202020204" pitchFamily="34" charset="0"/>
                <a:cs typeface="Arial" panose="020B0604020202020204" pitchFamily="34" charset="0"/>
              </a:rPr>
              <a:t> </a:t>
            </a:r>
            <a:r>
              <a:rPr sz="1400" b="1" spc="60" dirty="0">
                <a:latin typeface="Arial" panose="020B0604020202020204" pitchFamily="34" charset="0"/>
                <a:cs typeface="Arial" panose="020B0604020202020204" pitchFamily="34" charset="0"/>
              </a:rPr>
              <a:t>data</a:t>
            </a:r>
            <a:r>
              <a:rPr sz="1400" spc="-140" dirty="0">
                <a:latin typeface="Arial" panose="020B0604020202020204" pitchFamily="34" charset="0"/>
                <a:cs typeface="Arial" panose="020B0604020202020204" pitchFamily="34" charset="0"/>
              </a:rPr>
              <a:t>:</a:t>
            </a:r>
            <a:r>
              <a:rPr sz="1400" spc="-67" dirty="0">
                <a:latin typeface="Arial" panose="020B0604020202020204" pitchFamily="34" charset="0"/>
                <a:cs typeface="Arial" panose="020B0604020202020204" pitchFamily="34" charset="0"/>
              </a:rPr>
              <a:t> </a:t>
            </a:r>
            <a:r>
              <a:rPr sz="1400" spc="-7" dirty="0">
                <a:latin typeface="Arial" panose="020B0604020202020204" pitchFamily="34" charset="0"/>
                <a:cs typeface="Arial" panose="020B0604020202020204" pitchFamily="34" charset="0"/>
              </a:rPr>
              <a:t>The</a:t>
            </a:r>
            <a:r>
              <a:rPr sz="1400" spc="-67" dirty="0">
                <a:latin typeface="Arial" panose="020B0604020202020204" pitchFamily="34" charset="0"/>
                <a:cs typeface="Arial" panose="020B0604020202020204" pitchFamily="34" charset="0"/>
              </a:rPr>
              <a:t> </a:t>
            </a:r>
            <a:r>
              <a:rPr sz="1400" spc="60" dirty="0">
                <a:latin typeface="Arial" panose="020B0604020202020204" pitchFamily="34" charset="0"/>
                <a:cs typeface="Arial" panose="020B0604020202020204" pitchFamily="34" charset="0"/>
              </a:rPr>
              <a:t>dataset</a:t>
            </a:r>
            <a:r>
              <a:rPr sz="1400" spc="-67" dirty="0">
                <a:latin typeface="Arial" panose="020B0604020202020204" pitchFamily="34" charset="0"/>
                <a:cs typeface="Arial" panose="020B0604020202020204" pitchFamily="34" charset="0"/>
              </a:rPr>
              <a:t> </a:t>
            </a:r>
            <a:r>
              <a:rPr sz="1400" spc="40" dirty="0">
                <a:latin typeface="Arial" panose="020B0604020202020204" pitchFamily="34" charset="0"/>
                <a:cs typeface="Arial" panose="020B0604020202020204" pitchFamily="34" charset="0"/>
              </a:rPr>
              <a:t>contains</a:t>
            </a:r>
            <a:r>
              <a:rPr sz="1400" spc="-73" dirty="0">
                <a:latin typeface="Arial" panose="020B0604020202020204" pitchFamily="34" charset="0"/>
                <a:cs typeface="Arial" panose="020B0604020202020204" pitchFamily="34" charset="0"/>
              </a:rPr>
              <a:t> </a:t>
            </a:r>
            <a:r>
              <a:rPr sz="1400" b="1" spc="-73" dirty="0">
                <a:latin typeface="Arial" panose="020B0604020202020204" pitchFamily="34" charset="0"/>
                <a:cs typeface="Arial" panose="020B0604020202020204" pitchFamily="34" charset="0"/>
              </a:rPr>
              <a:t>20641</a:t>
            </a:r>
            <a:endParaRPr sz="1400" dirty="0">
              <a:latin typeface="Arial" panose="020B0604020202020204" pitchFamily="34" charset="0"/>
              <a:cs typeface="Arial" panose="020B0604020202020204" pitchFamily="34" charset="0"/>
            </a:endParaRPr>
          </a:p>
          <a:p>
            <a:pPr marL="723882">
              <a:spcBef>
                <a:spcPts val="240"/>
              </a:spcBef>
            </a:pPr>
            <a:r>
              <a:rPr sz="1400" spc="13" dirty="0">
                <a:latin typeface="Arial" panose="020B0604020202020204" pitchFamily="34" charset="0"/>
                <a:cs typeface="Arial" panose="020B0604020202020204" pitchFamily="34" charset="0"/>
              </a:rPr>
              <a:t>rows</a:t>
            </a:r>
            <a:r>
              <a:rPr sz="1400" spc="-67" dirty="0">
                <a:latin typeface="Arial" panose="020B0604020202020204" pitchFamily="34" charset="0"/>
                <a:cs typeface="Arial" panose="020B0604020202020204" pitchFamily="34" charset="0"/>
              </a:rPr>
              <a:t> </a:t>
            </a:r>
            <a:r>
              <a:rPr sz="1400" spc="80" dirty="0">
                <a:latin typeface="Arial" panose="020B0604020202020204" pitchFamily="34" charset="0"/>
                <a:cs typeface="Arial" panose="020B0604020202020204" pitchFamily="34" charset="0"/>
              </a:rPr>
              <a:t>and</a:t>
            </a:r>
            <a:r>
              <a:rPr sz="1400" spc="-67" dirty="0">
                <a:latin typeface="Arial" panose="020B0604020202020204" pitchFamily="34" charset="0"/>
                <a:cs typeface="Arial" panose="020B0604020202020204" pitchFamily="34" charset="0"/>
              </a:rPr>
              <a:t> </a:t>
            </a:r>
            <a:r>
              <a:rPr sz="1400" spc="-60" dirty="0">
                <a:latin typeface="Arial" panose="020B0604020202020204" pitchFamily="34" charset="0"/>
                <a:cs typeface="Arial" panose="020B0604020202020204" pitchFamily="34" charset="0"/>
              </a:rPr>
              <a:t>3</a:t>
            </a:r>
            <a:r>
              <a:rPr sz="1400" spc="-67" dirty="0">
                <a:latin typeface="Arial" panose="020B0604020202020204" pitchFamily="34" charset="0"/>
                <a:cs typeface="Arial" panose="020B0604020202020204" pitchFamily="34" charset="0"/>
              </a:rPr>
              <a:t> </a:t>
            </a:r>
            <a:r>
              <a:rPr sz="1400" spc="13" dirty="0">
                <a:latin typeface="Arial" panose="020B0604020202020204" pitchFamily="34" charset="0"/>
                <a:cs typeface="Arial" panose="020B0604020202020204" pitchFamily="34" charset="0"/>
              </a:rPr>
              <a:t>columns.</a:t>
            </a:r>
            <a:endParaRPr sz="1400" dirty="0">
              <a:latin typeface="Arial" panose="020B0604020202020204" pitchFamily="34" charset="0"/>
              <a:cs typeface="Arial" panose="020B0604020202020204" pitchFamily="34" charset="0"/>
            </a:endParaRPr>
          </a:p>
          <a:p>
            <a:pPr marL="723882" marR="143930" indent="-407236">
              <a:lnSpc>
                <a:spcPct val="114999"/>
              </a:lnSpc>
              <a:buFont typeface="Arial MT"/>
              <a:buChar char="●"/>
              <a:tabLst>
                <a:tab pos="723035" algn="l"/>
                <a:tab pos="723882" algn="l"/>
              </a:tabLst>
            </a:pPr>
            <a:r>
              <a:rPr sz="1400" b="1" spc="40" dirty="0">
                <a:latin typeface="Arial" panose="020B0604020202020204" pitchFamily="34" charset="0"/>
                <a:cs typeface="Arial" panose="020B0604020202020204" pitchFamily="34" charset="0"/>
              </a:rPr>
              <a:t>Data</a:t>
            </a:r>
            <a:r>
              <a:rPr sz="1400" b="1" spc="-113" dirty="0">
                <a:latin typeface="Arial" panose="020B0604020202020204" pitchFamily="34" charset="0"/>
                <a:cs typeface="Arial" panose="020B0604020202020204" pitchFamily="34" charset="0"/>
              </a:rPr>
              <a:t> </a:t>
            </a:r>
            <a:r>
              <a:rPr sz="1400" b="1" spc="40" dirty="0">
                <a:latin typeface="Arial" panose="020B0604020202020204" pitchFamily="34" charset="0"/>
                <a:cs typeface="Arial" panose="020B0604020202020204" pitchFamily="34" charset="0"/>
              </a:rPr>
              <a:t>types</a:t>
            </a:r>
            <a:r>
              <a:rPr sz="1400" b="1" spc="-40" dirty="0">
                <a:latin typeface="Arial" panose="020B0604020202020204" pitchFamily="34" charset="0"/>
                <a:cs typeface="Arial" panose="020B0604020202020204" pitchFamily="34" charset="0"/>
              </a:rPr>
              <a:t> </a:t>
            </a:r>
            <a:r>
              <a:rPr sz="1400" spc="-140" dirty="0">
                <a:latin typeface="Arial" panose="020B0604020202020204" pitchFamily="34" charset="0"/>
                <a:cs typeface="Arial" panose="020B0604020202020204" pitchFamily="34" charset="0"/>
              </a:rPr>
              <a:t>:</a:t>
            </a:r>
            <a:r>
              <a:rPr sz="1400" spc="-67" dirty="0">
                <a:latin typeface="Arial" panose="020B0604020202020204" pitchFamily="34" charset="0"/>
                <a:cs typeface="Arial" panose="020B0604020202020204" pitchFamily="34" charset="0"/>
              </a:rPr>
              <a:t> </a:t>
            </a:r>
            <a:r>
              <a:rPr sz="1400" spc="120" dirty="0">
                <a:latin typeface="Arial" panose="020B0604020202020204" pitchFamily="34" charset="0"/>
                <a:cs typeface="Arial" panose="020B0604020202020204" pitchFamily="34" charset="0"/>
              </a:rPr>
              <a:t>We</a:t>
            </a:r>
            <a:r>
              <a:rPr sz="1400" spc="-67" dirty="0">
                <a:latin typeface="Arial" panose="020B0604020202020204" pitchFamily="34" charset="0"/>
                <a:cs typeface="Arial" panose="020B0604020202020204" pitchFamily="34" charset="0"/>
              </a:rPr>
              <a:t> </a:t>
            </a:r>
            <a:r>
              <a:rPr sz="1400" spc="80" dirty="0">
                <a:latin typeface="Arial" panose="020B0604020202020204" pitchFamily="34" charset="0"/>
                <a:cs typeface="Arial" panose="020B0604020202020204" pitchFamily="34" charset="0"/>
              </a:rPr>
              <a:t>have</a:t>
            </a:r>
            <a:r>
              <a:rPr sz="1400" spc="-67" dirty="0">
                <a:latin typeface="Arial" panose="020B0604020202020204" pitchFamily="34" charset="0"/>
                <a:cs typeface="Arial" panose="020B0604020202020204" pitchFamily="34" charset="0"/>
              </a:rPr>
              <a:t> </a:t>
            </a:r>
            <a:r>
              <a:rPr sz="1400" spc="27" dirty="0">
                <a:latin typeface="Arial" panose="020B0604020202020204" pitchFamily="34" charset="0"/>
                <a:cs typeface="Arial" panose="020B0604020202020204" pitchFamily="34" charset="0"/>
              </a:rPr>
              <a:t>the</a:t>
            </a:r>
            <a:r>
              <a:rPr sz="1400" spc="-67" dirty="0">
                <a:latin typeface="Arial" panose="020B0604020202020204" pitchFamily="34" charset="0"/>
                <a:cs typeface="Arial" panose="020B0604020202020204" pitchFamily="34" charset="0"/>
              </a:rPr>
              <a:t> </a:t>
            </a:r>
            <a:r>
              <a:rPr sz="1400" spc="40" dirty="0">
                <a:latin typeface="Arial" panose="020B0604020202020204" pitchFamily="34" charset="0"/>
                <a:cs typeface="Arial" panose="020B0604020202020204" pitchFamily="34" charset="0"/>
              </a:rPr>
              <a:t>columns</a:t>
            </a:r>
            <a:r>
              <a:rPr sz="1400" spc="-67"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with</a:t>
            </a:r>
            <a:r>
              <a:rPr sz="1400" spc="-67" dirty="0">
                <a:latin typeface="Arial" panose="020B0604020202020204" pitchFamily="34" charset="0"/>
                <a:cs typeface="Arial" panose="020B0604020202020204" pitchFamily="34" charset="0"/>
              </a:rPr>
              <a:t> </a:t>
            </a:r>
            <a:r>
              <a:rPr sz="1400" spc="93" dirty="0">
                <a:latin typeface="Arial" panose="020B0604020202020204" pitchFamily="34" charset="0"/>
                <a:cs typeface="Arial" panose="020B0604020202020204" pitchFamily="34" charset="0"/>
              </a:rPr>
              <a:t>data</a:t>
            </a:r>
            <a:r>
              <a:rPr sz="1400" spc="-67" dirty="0">
                <a:latin typeface="Arial" panose="020B0604020202020204" pitchFamily="34" charset="0"/>
                <a:cs typeface="Arial" panose="020B0604020202020204" pitchFamily="34" charset="0"/>
              </a:rPr>
              <a:t> </a:t>
            </a:r>
            <a:r>
              <a:rPr sz="1400" spc="40" dirty="0">
                <a:latin typeface="Arial" panose="020B0604020202020204" pitchFamily="34" charset="0"/>
                <a:cs typeface="Arial" panose="020B0604020202020204" pitchFamily="34" charset="0"/>
              </a:rPr>
              <a:t>type  </a:t>
            </a:r>
            <a:r>
              <a:rPr sz="1400" spc="87" dirty="0">
                <a:latin typeface="Arial" panose="020B0604020202020204" pitchFamily="34" charset="0"/>
                <a:cs typeface="Arial" panose="020B0604020202020204" pitchFamily="34" charset="0"/>
              </a:rPr>
              <a:t>as</a:t>
            </a:r>
            <a:r>
              <a:rPr sz="1400" spc="-73" dirty="0">
                <a:latin typeface="Arial" panose="020B0604020202020204" pitchFamily="34" charset="0"/>
                <a:cs typeface="Arial" panose="020B0604020202020204" pitchFamily="34" charset="0"/>
              </a:rPr>
              <a:t> </a:t>
            </a:r>
            <a:r>
              <a:rPr sz="1400" spc="13" dirty="0">
                <a:latin typeface="Arial" panose="020B0604020202020204" pitchFamily="34" charset="0"/>
                <a:cs typeface="Arial" panose="020B0604020202020204" pitchFamily="34" charset="0"/>
              </a:rPr>
              <a:t>datetime64(1),</a:t>
            </a:r>
            <a:r>
              <a:rPr sz="1400" spc="-67" dirty="0">
                <a:latin typeface="Arial" panose="020B0604020202020204" pitchFamily="34" charset="0"/>
                <a:cs typeface="Arial" panose="020B0604020202020204" pitchFamily="34" charset="0"/>
              </a:rPr>
              <a:t> </a:t>
            </a:r>
            <a:r>
              <a:rPr sz="1400" spc="-33" dirty="0">
                <a:latin typeface="Arial" panose="020B0604020202020204" pitchFamily="34" charset="0"/>
                <a:cs typeface="Arial" panose="020B0604020202020204" pitchFamily="34" charset="0"/>
              </a:rPr>
              <a:t>int64(1),</a:t>
            </a:r>
            <a:r>
              <a:rPr sz="1400" spc="-67" dirty="0">
                <a:latin typeface="Arial" panose="020B0604020202020204" pitchFamily="34" charset="0"/>
                <a:cs typeface="Arial" panose="020B0604020202020204" pitchFamily="34" charset="0"/>
              </a:rPr>
              <a:t> </a:t>
            </a:r>
            <a:r>
              <a:rPr sz="1400" spc="13" dirty="0">
                <a:latin typeface="Arial" panose="020B0604020202020204" pitchFamily="34" charset="0"/>
                <a:cs typeface="Arial" panose="020B0604020202020204" pitchFamily="34" charset="0"/>
              </a:rPr>
              <a:t>object(1)</a:t>
            </a:r>
            <a:endParaRPr sz="1400" dirty="0">
              <a:latin typeface="Arial" panose="020B0604020202020204" pitchFamily="34" charset="0"/>
              <a:cs typeface="Arial" panose="020B0604020202020204" pitchFamily="34" charset="0"/>
            </a:endParaRPr>
          </a:p>
          <a:p>
            <a:pPr marL="723882" indent="-407236">
              <a:spcBef>
                <a:spcPts val="240"/>
              </a:spcBef>
              <a:buFont typeface="Arial MT"/>
              <a:buChar char="●"/>
              <a:tabLst>
                <a:tab pos="723035" algn="l"/>
                <a:tab pos="723882" algn="l"/>
              </a:tabLst>
            </a:pPr>
            <a:r>
              <a:rPr sz="1400" spc="20" dirty="0">
                <a:latin typeface="Arial" panose="020B0604020202020204" pitchFamily="34" charset="0"/>
                <a:cs typeface="Arial" panose="020B0604020202020204" pitchFamily="34" charset="0"/>
              </a:rPr>
              <a:t>Key</a:t>
            </a:r>
            <a:r>
              <a:rPr sz="1400" spc="-73" dirty="0">
                <a:latin typeface="Arial" panose="020B0604020202020204" pitchFamily="34" charset="0"/>
                <a:cs typeface="Arial" panose="020B0604020202020204" pitchFamily="34" charset="0"/>
              </a:rPr>
              <a:t> </a:t>
            </a:r>
            <a:r>
              <a:rPr sz="1400" spc="47" dirty="0">
                <a:latin typeface="Arial" panose="020B0604020202020204" pitchFamily="34" charset="0"/>
                <a:cs typeface="Arial" panose="020B0604020202020204" pitchFamily="34" charset="0"/>
              </a:rPr>
              <a:t>column</a:t>
            </a:r>
            <a:r>
              <a:rPr sz="1400" spc="-67" dirty="0">
                <a:latin typeface="Arial" panose="020B0604020202020204" pitchFamily="34" charset="0"/>
                <a:cs typeface="Arial" panose="020B0604020202020204" pitchFamily="34" charset="0"/>
              </a:rPr>
              <a:t> </a:t>
            </a:r>
            <a:r>
              <a:rPr sz="1400" spc="27" dirty="0">
                <a:latin typeface="Arial" panose="020B0604020202020204" pitchFamily="34" charset="0"/>
                <a:cs typeface="Arial" panose="020B0604020202020204" pitchFamily="34" charset="0"/>
              </a:rPr>
              <a:t>includes</a:t>
            </a:r>
            <a:r>
              <a:rPr sz="1400" spc="-73" dirty="0">
                <a:latin typeface="Arial" panose="020B0604020202020204" pitchFamily="34" charset="0"/>
                <a:cs typeface="Arial" panose="020B0604020202020204" pitchFamily="34" charset="0"/>
              </a:rPr>
              <a:t> </a:t>
            </a:r>
            <a:r>
              <a:rPr sz="1400" spc="27" dirty="0">
                <a:latin typeface="Arial" panose="020B0604020202020204" pitchFamily="34" charset="0"/>
                <a:cs typeface="Arial" panose="020B0604020202020204" pitchFamily="34" charset="0"/>
              </a:rPr>
              <a:t>the</a:t>
            </a:r>
            <a:r>
              <a:rPr sz="1400" spc="-67" dirty="0">
                <a:latin typeface="Arial" panose="020B0604020202020204" pitchFamily="34" charset="0"/>
                <a:cs typeface="Arial" panose="020B0604020202020204" pitchFamily="34" charset="0"/>
              </a:rPr>
              <a:t> </a:t>
            </a:r>
            <a:r>
              <a:rPr sz="1400" spc="27" dirty="0">
                <a:latin typeface="Arial" panose="020B0604020202020204" pitchFamily="34" charset="0"/>
                <a:cs typeface="Arial" panose="020B0604020202020204" pitchFamily="34" charset="0"/>
              </a:rPr>
              <a:t>Product</a:t>
            </a:r>
            <a:r>
              <a:rPr sz="1400" spc="-73" dirty="0">
                <a:latin typeface="Arial" panose="020B0604020202020204" pitchFamily="34" charset="0"/>
                <a:cs typeface="Arial" panose="020B0604020202020204" pitchFamily="34" charset="0"/>
              </a:rPr>
              <a:t> </a:t>
            </a:r>
            <a:r>
              <a:rPr sz="1400" spc="53" dirty="0">
                <a:latin typeface="Arial" panose="020B0604020202020204" pitchFamily="34" charset="0"/>
                <a:cs typeface="Arial" panose="020B0604020202020204" pitchFamily="34" charset="0"/>
              </a:rPr>
              <a:t>&amp;</a:t>
            </a:r>
            <a:r>
              <a:rPr sz="1400" spc="-67" dirty="0">
                <a:latin typeface="Arial" panose="020B0604020202020204" pitchFamily="34" charset="0"/>
                <a:cs typeface="Arial" panose="020B0604020202020204" pitchFamily="34" charset="0"/>
              </a:rPr>
              <a:t> </a:t>
            </a:r>
            <a:r>
              <a:rPr sz="1400" spc="7" dirty="0">
                <a:latin typeface="Arial" panose="020B0604020202020204" pitchFamily="34" charset="0"/>
                <a:cs typeface="Arial" panose="020B0604020202020204" pitchFamily="34" charset="0"/>
              </a:rPr>
              <a:t>Order</a:t>
            </a:r>
            <a:r>
              <a:rPr sz="1400" spc="-73"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id</a:t>
            </a:r>
          </a:p>
        </p:txBody>
      </p:sp>
      <p:grpSp>
        <p:nvGrpSpPr>
          <p:cNvPr id="4" name="object 4"/>
          <p:cNvGrpSpPr/>
          <p:nvPr/>
        </p:nvGrpSpPr>
        <p:grpSpPr>
          <a:xfrm>
            <a:off x="6057234" y="987367"/>
            <a:ext cx="5081693" cy="1602740"/>
            <a:chOff x="4542925" y="740525"/>
            <a:chExt cx="3811270" cy="1202055"/>
          </a:xfrm>
        </p:grpSpPr>
        <p:pic>
          <p:nvPicPr>
            <p:cNvPr id="5" name="object 5"/>
            <p:cNvPicPr/>
            <p:nvPr/>
          </p:nvPicPr>
          <p:blipFill>
            <a:blip r:embed="rId2" cstate="print"/>
            <a:stretch>
              <a:fillRect/>
            </a:stretch>
          </p:blipFill>
          <p:spPr>
            <a:xfrm>
              <a:off x="4552450" y="750050"/>
              <a:ext cx="3690587" cy="1182799"/>
            </a:xfrm>
            <a:prstGeom prst="rect">
              <a:avLst/>
            </a:prstGeom>
          </p:spPr>
        </p:pic>
        <p:sp>
          <p:nvSpPr>
            <p:cNvPr id="6" name="object 6"/>
            <p:cNvSpPr/>
            <p:nvPr/>
          </p:nvSpPr>
          <p:spPr>
            <a:xfrm>
              <a:off x="4547687" y="745287"/>
              <a:ext cx="3801745" cy="1192530"/>
            </a:xfrm>
            <a:custGeom>
              <a:avLst/>
              <a:gdLst/>
              <a:ahLst/>
              <a:cxnLst/>
              <a:rect l="l" t="t" r="r" b="b"/>
              <a:pathLst>
                <a:path w="3801745" h="1192530">
                  <a:moveTo>
                    <a:pt x="0" y="0"/>
                  </a:moveTo>
                  <a:lnTo>
                    <a:pt x="3801224" y="0"/>
                  </a:lnTo>
                  <a:lnTo>
                    <a:pt x="3801224" y="1192324"/>
                  </a:lnTo>
                  <a:lnTo>
                    <a:pt x="0" y="1192324"/>
                  </a:lnTo>
                  <a:lnTo>
                    <a:pt x="0" y="0"/>
                  </a:lnTo>
                  <a:close/>
                </a:path>
              </a:pathLst>
            </a:custGeom>
            <a:ln w="9524">
              <a:solidFill>
                <a:srgbClr val="D9D9D9"/>
              </a:solidFill>
            </a:ln>
          </p:spPr>
          <p:txBody>
            <a:bodyPr wrap="square" lIns="0" tIns="0" rIns="0" bIns="0" rtlCol="0"/>
            <a:lstStyle/>
            <a:p>
              <a:endParaRPr sz="2400"/>
            </a:p>
          </p:txBody>
        </p:sp>
      </p:grpSp>
      <p:grpSp>
        <p:nvGrpSpPr>
          <p:cNvPr id="7" name="object 7"/>
          <p:cNvGrpSpPr/>
          <p:nvPr/>
        </p:nvGrpSpPr>
        <p:grpSpPr>
          <a:xfrm>
            <a:off x="807067" y="987367"/>
            <a:ext cx="4635500" cy="5127413"/>
            <a:chOff x="605300" y="740525"/>
            <a:chExt cx="3476625" cy="3845560"/>
          </a:xfrm>
        </p:grpSpPr>
        <p:pic>
          <p:nvPicPr>
            <p:cNvPr id="8" name="object 8"/>
            <p:cNvPicPr/>
            <p:nvPr/>
          </p:nvPicPr>
          <p:blipFill>
            <a:blip r:embed="rId3" cstate="print"/>
            <a:stretch>
              <a:fillRect/>
            </a:stretch>
          </p:blipFill>
          <p:spPr>
            <a:xfrm>
              <a:off x="665476" y="799583"/>
              <a:ext cx="3406298" cy="3665441"/>
            </a:xfrm>
            <a:prstGeom prst="rect">
              <a:avLst/>
            </a:prstGeom>
          </p:spPr>
        </p:pic>
        <p:sp>
          <p:nvSpPr>
            <p:cNvPr id="9" name="object 9"/>
            <p:cNvSpPr/>
            <p:nvPr/>
          </p:nvSpPr>
          <p:spPr>
            <a:xfrm>
              <a:off x="610062" y="745287"/>
              <a:ext cx="3467100" cy="3836035"/>
            </a:xfrm>
            <a:custGeom>
              <a:avLst/>
              <a:gdLst/>
              <a:ahLst/>
              <a:cxnLst/>
              <a:rect l="l" t="t" r="r" b="b"/>
              <a:pathLst>
                <a:path w="3467100" h="3836035">
                  <a:moveTo>
                    <a:pt x="0" y="0"/>
                  </a:moveTo>
                  <a:lnTo>
                    <a:pt x="3466474" y="0"/>
                  </a:lnTo>
                  <a:lnTo>
                    <a:pt x="3466474" y="3835949"/>
                  </a:lnTo>
                  <a:lnTo>
                    <a:pt x="0" y="3835949"/>
                  </a:lnTo>
                  <a:lnTo>
                    <a:pt x="0" y="0"/>
                  </a:lnTo>
                  <a:close/>
                </a:path>
              </a:pathLst>
            </a:custGeom>
            <a:ln w="9524">
              <a:solidFill>
                <a:srgbClr val="D9D9D9"/>
              </a:solidFill>
            </a:ln>
          </p:spPr>
          <p:txBody>
            <a:bodyPr wrap="square" lIns="0" tIns="0" rIns="0" bIns="0" rtlCol="0"/>
            <a:lstStyle/>
            <a:p>
              <a:endParaRPr sz="2400"/>
            </a:p>
          </p:txBody>
        </p:sp>
      </p:grpSp>
      <p:sp>
        <p:nvSpPr>
          <p:cNvPr id="10" name="object 10"/>
          <p:cNvSpPr txBox="1"/>
          <p:nvPr/>
        </p:nvSpPr>
        <p:spPr>
          <a:xfrm>
            <a:off x="616564" y="855933"/>
            <a:ext cx="1287780" cy="153888"/>
          </a:xfrm>
          <a:prstGeom prst="rect">
            <a:avLst/>
          </a:prstGeom>
        </p:spPr>
        <p:style>
          <a:lnRef idx="2">
            <a:schemeClr val="dk1"/>
          </a:lnRef>
          <a:fillRef idx="1">
            <a:schemeClr val="lt1"/>
          </a:fillRef>
          <a:effectRef idx="0">
            <a:schemeClr val="dk1"/>
          </a:effectRef>
          <a:fontRef idx="minor">
            <a:schemeClr val="dk1"/>
          </a:fontRef>
        </p:style>
        <p:txBody>
          <a:bodyPr vert="horz" wrap="square" lIns="0" tIns="0" rIns="0" bIns="0" rtlCol="0">
            <a:spAutoFit/>
          </a:bodyPr>
          <a:lstStyle/>
          <a:p>
            <a:pPr>
              <a:lnSpc>
                <a:spcPts val="1240"/>
              </a:lnSpc>
            </a:pPr>
            <a:r>
              <a:rPr sz="1067" b="1" spc="40" dirty="0">
                <a:solidFill>
                  <a:srgbClr val="434343"/>
                </a:solidFill>
                <a:latin typeface="Tahoma"/>
                <a:cs typeface="Tahoma"/>
              </a:rPr>
              <a:t>Sample</a:t>
            </a:r>
            <a:r>
              <a:rPr sz="1067" b="1" spc="-87" dirty="0">
                <a:solidFill>
                  <a:srgbClr val="434343"/>
                </a:solidFill>
                <a:latin typeface="Tahoma"/>
                <a:cs typeface="Tahoma"/>
              </a:rPr>
              <a:t> </a:t>
            </a:r>
            <a:r>
              <a:rPr sz="1067" b="1" spc="-7" dirty="0">
                <a:solidFill>
                  <a:srgbClr val="434343"/>
                </a:solidFill>
                <a:latin typeface="Tahoma"/>
                <a:cs typeface="Tahoma"/>
              </a:rPr>
              <a:t>of</a:t>
            </a:r>
            <a:r>
              <a:rPr sz="1067" b="1" spc="-87" dirty="0">
                <a:solidFill>
                  <a:srgbClr val="434343"/>
                </a:solidFill>
                <a:latin typeface="Tahoma"/>
                <a:cs typeface="Tahoma"/>
              </a:rPr>
              <a:t> </a:t>
            </a:r>
            <a:r>
              <a:rPr sz="1067" b="1" spc="33" dirty="0">
                <a:solidFill>
                  <a:srgbClr val="434343"/>
                </a:solidFill>
                <a:latin typeface="Tahoma"/>
                <a:cs typeface="Tahoma"/>
              </a:rPr>
              <a:t>dataset</a:t>
            </a:r>
            <a:endParaRPr sz="1067">
              <a:latin typeface="Tahoma"/>
              <a:cs typeface="Tahoma"/>
            </a:endParaRPr>
          </a:p>
        </p:txBody>
      </p:sp>
      <p:graphicFrame>
        <p:nvGraphicFramePr>
          <p:cNvPr id="11" name="object 11"/>
          <p:cNvGraphicFramePr>
            <a:graphicFrameLocks noGrp="1"/>
          </p:cNvGraphicFramePr>
          <p:nvPr/>
        </p:nvGraphicFramePr>
        <p:xfrm>
          <a:off x="6061451" y="2911461"/>
          <a:ext cx="5054600" cy="1327962"/>
        </p:xfrm>
        <a:graphic>
          <a:graphicData uri="http://schemas.openxmlformats.org/drawingml/2006/table">
            <a:tbl>
              <a:tblPr firstRow="1" bandRow="1">
                <a:tableStyleId>{2D5ABB26-0587-4C30-8999-92F81FD0307C}</a:tableStyleId>
              </a:tblPr>
              <a:tblGrid>
                <a:gridCol w="1744133">
                  <a:extLst>
                    <a:ext uri="{9D8B030D-6E8A-4147-A177-3AD203B41FA5}">
                      <a16:colId xmlns:a16="http://schemas.microsoft.com/office/drawing/2014/main" val="20000"/>
                    </a:ext>
                  </a:extLst>
                </a:gridCol>
                <a:gridCol w="3310467">
                  <a:extLst>
                    <a:ext uri="{9D8B030D-6E8A-4147-A177-3AD203B41FA5}">
                      <a16:colId xmlns:a16="http://schemas.microsoft.com/office/drawing/2014/main" val="20001"/>
                    </a:ext>
                  </a:extLst>
                </a:gridCol>
              </a:tblGrid>
              <a:tr h="325099">
                <a:tc>
                  <a:txBody>
                    <a:bodyPr/>
                    <a:lstStyle/>
                    <a:p>
                      <a:pPr algn="ctr">
                        <a:lnSpc>
                          <a:spcPct val="100000"/>
                        </a:lnSpc>
                        <a:spcBef>
                          <a:spcPts val="260"/>
                        </a:spcBef>
                      </a:pPr>
                      <a:r>
                        <a:rPr sz="1300" b="1" spc="45" dirty="0">
                          <a:latin typeface="Tahoma"/>
                          <a:cs typeface="Tahoma"/>
                        </a:rPr>
                        <a:t>Column</a:t>
                      </a:r>
                      <a:endParaRPr sz="1300">
                        <a:latin typeface="Tahoma"/>
                        <a:cs typeface="Tahoma"/>
                      </a:endParaRPr>
                    </a:p>
                  </a:txBody>
                  <a:tcPr marL="0" marR="0" marT="44027" marB="0">
                    <a:lnL w="12700">
                      <a:solidFill>
                        <a:srgbClr val="9BC1E6"/>
                      </a:solidFill>
                      <a:prstDash val="solid"/>
                    </a:lnL>
                    <a:lnR w="12700">
                      <a:solidFill>
                        <a:srgbClr val="9BC1E6"/>
                      </a:solidFill>
                      <a:prstDash val="solid"/>
                    </a:lnR>
                    <a:lnT w="12700">
                      <a:solidFill>
                        <a:srgbClr val="9BC1E6"/>
                      </a:solidFill>
                      <a:prstDash val="solid"/>
                    </a:lnT>
                    <a:lnB w="12700">
                      <a:solidFill>
                        <a:srgbClr val="9BC1E6"/>
                      </a:solidFill>
                      <a:prstDash val="solid"/>
                    </a:lnB>
                    <a:solidFill>
                      <a:srgbClr val="F4F8FC"/>
                    </a:solidFill>
                  </a:tcPr>
                </a:tc>
                <a:tc>
                  <a:txBody>
                    <a:bodyPr/>
                    <a:lstStyle/>
                    <a:p>
                      <a:pPr algn="ctr">
                        <a:lnSpc>
                          <a:spcPct val="100000"/>
                        </a:lnSpc>
                        <a:spcBef>
                          <a:spcPts val="260"/>
                        </a:spcBef>
                      </a:pPr>
                      <a:r>
                        <a:rPr sz="1300" b="1" spc="20" dirty="0">
                          <a:latin typeface="Tahoma"/>
                          <a:cs typeface="Tahoma"/>
                        </a:rPr>
                        <a:t>Dictionary</a:t>
                      </a:r>
                      <a:endParaRPr sz="1300">
                        <a:latin typeface="Tahoma"/>
                        <a:cs typeface="Tahoma"/>
                      </a:endParaRPr>
                    </a:p>
                  </a:txBody>
                  <a:tcPr marL="0" marR="0" marT="44027" marB="0">
                    <a:lnL w="12700">
                      <a:solidFill>
                        <a:srgbClr val="9BC1E6"/>
                      </a:solidFill>
                      <a:prstDash val="solid"/>
                    </a:lnL>
                    <a:lnR w="12700">
                      <a:solidFill>
                        <a:srgbClr val="9BC1E6"/>
                      </a:solidFill>
                      <a:prstDash val="solid"/>
                    </a:lnR>
                    <a:lnT w="12700">
                      <a:solidFill>
                        <a:srgbClr val="9BC1E6"/>
                      </a:solidFill>
                      <a:prstDash val="solid"/>
                    </a:lnT>
                    <a:lnB w="12700">
                      <a:solidFill>
                        <a:srgbClr val="9BC1E6"/>
                      </a:solidFill>
                      <a:prstDash val="solid"/>
                    </a:lnB>
                    <a:solidFill>
                      <a:srgbClr val="F4F8FC"/>
                    </a:solidFill>
                  </a:tcPr>
                </a:tc>
                <a:extLst>
                  <a:ext uri="{0D108BD9-81ED-4DB2-BD59-A6C34878D82A}">
                    <a16:rowId xmlns:a16="http://schemas.microsoft.com/office/drawing/2014/main" val="10000"/>
                  </a:ext>
                </a:extLst>
              </a:tr>
              <a:tr h="352665">
                <a:tc>
                  <a:txBody>
                    <a:bodyPr/>
                    <a:lstStyle/>
                    <a:p>
                      <a:pPr algn="ctr">
                        <a:lnSpc>
                          <a:spcPct val="100000"/>
                        </a:lnSpc>
                        <a:spcBef>
                          <a:spcPts val="400"/>
                        </a:spcBef>
                      </a:pPr>
                      <a:r>
                        <a:rPr sz="1300" spc="30" dirty="0">
                          <a:latin typeface="Lucida Sans Unicode"/>
                          <a:cs typeface="Lucida Sans Unicode"/>
                        </a:rPr>
                        <a:t>Date</a:t>
                      </a:r>
                      <a:endParaRPr sz="1300">
                        <a:latin typeface="Lucida Sans Unicode"/>
                        <a:cs typeface="Lucida Sans Unicode"/>
                      </a:endParaRPr>
                    </a:p>
                  </a:txBody>
                  <a:tcPr marL="0" marR="0" marT="67733" marB="0">
                    <a:lnL w="12700">
                      <a:solidFill>
                        <a:srgbClr val="9BC1E6"/>
                      </a:solidFill>
                      <a:prstDash val="solid"/>
                    </a:lnL>
                    <a:lnR w="12700">
                      <a:solidFill>
                        <a:srgbClr val="9BC1E6"/>
                      </a:solidFill>
                      <a:prstDash val="solid"/>
                    </a:lnR>
                    <a:lnT w="12700">
                      <a:solidFill>
                        <a:srgbClr val="9BC1E6"/>
                      </a:solidFill>
                      <a:prstDash val="solid"/>
                    </a:lnT>
                    <a:lnB w="12700">
                      <a:solidFill>
                        <a:srgbClr val="9BC1E6"/>
                      </a:solidFill>
                      <a:prstDash val="solid"/>
                    </a:lnB>
                  </a:tcPr>
                </a:tc>
                <a:tc>
                  <a:txBody>
                    <a:bodyPr/>
                    <a:lstStyle/>
                    <a:p>
                      <a:pPr marL="635" algn="ctr">
                        <a:lnSpc>
                          <a:spcPct val="100000"/>
                        </a:lnSpc>
                        <a:spcBef>
                          <a:spcPts val="260"/>
                        </a:spcBef>
                      </a:pPr>
                      <a:r>
                        <a:rPr sz="1300" spc="30" dirty="0">
                          <a:latin typeface="Lucida Sans Unicode"/>
                          <a:cs typeface="Lucida Sans Unicode"/>
                        </a:rPr>
                        <a:t>Date</a:t>
                      </a:r>
                      <a:r>
                        <a:rPr sz="1300" spc="-55" dirty="0">
                          <a:latin typeface="Lucida Sans Unicode"/>
                          <a:cs typeface="Lucida Sans Unicode"/>
                        </a:rPr>
                        <a:t> </a:t>
                      </a:r>
                      <a:r>
                        <a:rPr sz="1300" spc="-10" dirty="0">
                          <a:latin typeface="Lucida Sans Unicode"/>
                          <a:cs typeface="Lucida Sans Unicode"/>
                        </a:rPr>
                        <a:t>of</a:t>
                      </a:r>
                      <a:r>
                        <a:rPr sz="1300" spc="-55" dirty="0">
                          <a:latin typeface="Lucida Sans Unicode"/>
                          <a:cs typeface="Lucida Sans Unicode"/>
                        </a:rPr>
                        <a:t> </a:t>
                      </a:r>
                      <a:r>
                        <a:rPr sz="1300" spc="10" dirty="0">
                          <a:latin typeface="Lucida Sans Unicode"/>
                          <a:cs typeface="Lucida Sans Unicode"/>
                        </a:rPr>
                        <a:t>Order/Transaction</a:t>
                      </a:r>
                      <a:endParaRPr sz="1300">
                        <a:latin typeface="Lucida Sans Unicode"/>
                        <a:cs typeface="Lucida Sans Unicode"/>
                      </a:endParaRPr>
                    </a:p>
                  </a:txBody>
                  <a:tcPr marL="0" marR="0" marT="44027" marB="0">
                    <a:lnL w="12700">
                      <a:solidFill>
                        <a:srgbClr val="9BC1E6"/>
                      </a:solidFill>
                      <a:prstDash val="solid"/>
                    </a:lnL>
                    <a:lnR w="12700">
                      <a:solidFill>
                        <a:srgbClr val="9BC1E6"/>
                      </a:solidFill>
                      <a:prstDash val="solid"/>
                    </a:lnR>
                    <a:lnT w="12700">
                      <a:solidFill>
                        <a:srgbClr val="9BC1E6"/>
                      </a:solidFill>
                      <a:prstDash val="solid"/>
                    </a:lnT>
                    <a:lnB w="12700">
                      <a:solidFill>
                        <a:srgbClr val="9BC1E6"/>
                      </a:solidFill>
                      <a:prstDash val="solid"/>
                    </a:lnB>
                  </a:tcPr>
                </a:tc>
                <a:extLst>
                  <a:ext uri="{0D108BD9-81ED-4DB2-BD59-A6C34878D82A}">
                    <a16:rowId xmlns:a16="http://schemas.microsoft.com/office/drawing/2014/main" val="10001"/>
                  </a:ext>
                </a:extLst>
              </a:tr>
              <a:tr h="325099">
                <a:tc>
                  <a:txBody>
                    <a:bodyPr/>
                    <a:lstStyle/>
                    <a:p>
                      <a:pPr algn="ctr">
                        <a:lnSpc>
                          <a:spcPct val="100000"/>
                        </a:lnSpc>
                        <a:spcBef>
                          <a:spcPts val="260"/>
                        </a:spcBef>
                      </a:pPr>
                      <a:r>
                        <a:rPr sz="1300" spc="35" dirty="0">
                          <a:latin typeface="Lucida Sans Unicode"/>
                          <a:cs typeface="Lucida Sans Unicode"/>
                        </a:rPr>
                        <a:t>Order_id</a:t>
                      </a:r>
                      <a:endParaRPr sz="1300">
                        <a:latin typeface="Lucida Sans Unicode"/>
                        <a:cs typeface="Lucida Sans Unicode"/>
                      </a:endParaRPr>
                    </a:p>
                  </a:txBody>
                  <a:tcPr marL="0" marR="0" marT="44027" marB="0">
                    <a:lnL w="12700">
                      <a:solidFill>
                        <a:srgbClr val="9BC1E6"/>
                      </a:solidFill>
                      <a:prstDash val="solid"/>
                    </a:lnL>
                    <a:lnR w="12700">
                      <a:solidFill>
                        <a:srgbClr val="9BC1E6"/>
                      </a:solidFill>
                      <a:prstDash val="solid"/>
                    </a:lnR>
                    <a:lnT w="12700">
                      <a:solidFill>
                        <a:srgbClr val="9BC1E6"/>
                      </a:solidFill>
                      <a:prstDash val="solid"/>
                    </a:lnT>
                    <a:lnB w="12700">
                      <a:solidFill>
                        <a:srgbClr val="9BC1E6"/>
                      </a:solidFill>
                      <a:prstDash val="solid"/>
                    </a:lnB>
                  </a:tcPr>
                </a:tc>
                <a:tc>
                  <a:txBody>
                    <a:bodyPr/>
                    <a:lstStyle/>
                    <a:p>
                      <a:pPr algn="ctr">
                        <a:lnSpc>
                          <a:spcPct val="100000"/>
                        </a:lnSpc>
                        <a:spcBef>
                          <a:spcPts val="260"/>
                        </a:spcBef>
                      </a:pPr>
                      <a:r>
                        <a:rPr sz="1300" dirty="0">
                          <a:latin typeface="Lucida Sans Unicode"/>
                          <a:cs typeface="Lucida Sans Unicode"/>
                        </a:rPr>
                        <a:t>Order</a:t>
                      </a:r>
                      <a:r>
                        <a:rPr sz="1300" spc="-50" dirty="0">
                          <a:latin typeface="Lucida Sans Unicode"/>
                          <a:cs typeface="Lucida Sans Unicode"/>
                        </a:rPr>
                        <a:t> </a:t>
                      </a:r>
                      <a:r>
                        <a:rPr sz="1300" dirty="0">
                          <a:latin typeface="Lucida Sans Unicode"/>
                          <a:cs typeface="Lucida Sans Unicode"/>
                        </a:rPr>
                        <a:t>ID</a:t>
                      </a:r>
                      <a:endParaRPr sz="1300">
                        <a:latin typeface="Lucida Sans Unicode"/>
                        <a:cs typeface="Lucida Sans Unicode"/>
                      </a:endParaRPr>
                    </a:p>
                  </a:txBody>
                  <a:tcPr marL="0" marR="0" marT="44027" marB="0">
                    <a:lnL w="12700">
                      <a:solidFill>
                        <a:srgbClr val="9BC1E6"/>
                      </a:solidFill>
                      <a:prstDash val="solid"/>
                    </a:lnL>
                    <a:lnR w="12700">
                      <a:solidFill>
                        <a:srgbClr val="9BC1E6"/>
                      </a:solidFill>
                      <a:prstDash val="solid"/>
                    </a:lnR>
                    <a:lnT w="12700">
                      <a:solidFill>
                        <a:srgbClr val="9BC1E6"/>
                      </a:solidFill>
                      <a:prstDash val="solid"/>
                    </a:lnT>
                    <a:lnB w="12700">
                      <a:solidFill>
                        <a:srgbClr val="9BC1E6"/>
                      </a:solidFill>
                      <a:prstDash val="solid"/>
                    </a:lnB>
                  </a:tcPr>
                </a:tc>
                <a:extLst>
                  <a:ext uri="{0D108BD9-81ED-4DB2-BD59-A6C34878D82A}">
                    <a16:rowId xmlns:a16="http://schemas.microsoft.com/office/drawing/2014/main" val="10002"/>
                  </a:ext>
                </a:extLst>
              </a:tr>
              <a:tr h="325099">
                <a:tc>
                  <a:txBody>
                    <a:bodyPr/>
                    <a:lstStyle/>
                    <a:p>
                      <a:pPr algn="ctr">
                        <a:lnSpc>
                          <a:spcPct val="100000"/>
                        </a:lnSpc>
                        <a:spcBef>
                          <a:spcPts val="260"/>
                        </a:spcBef>
                      </a:pPr>
                      <a:r>
                        <a:rPr sz="1300" spc="20" dirty="0">
                          <a:latin typeface="Lucida Sans Unicode"/>
                          <a:cs typeface="Lucida Sans Unicode"/>
                        </a:rPr>
                        <a:t>Product</a:t>
                      </a:r>
                      <a:endParaRPr sz="1300">
                        <a:latin typeface="Lucida Sans Unicode"/>
                        <a:cs typeface="Lucida Sans Unicode"/>
                      </a:endParaRPr>
                    </a:p>
                  </a:txBody>
                  <a:tcPr marL="0" marR="0" marT="44027" marB="0">
                    <a:lnL w="12700">
                      <a:solidFill>
                        <a:srgbClr val="9BC1E6"/>
                      </a:solidFill>
                      <a:prstDash val="solid"/>
                    </a:lnL>
                    <a:lnR w="12700">
                      <a:solidFill>
                        <a:srgbClr val="9BC1E6"/>
                      </a:solidFill>
                      <a:prstDash val="solid"/>
                    </a:lnR>
                    <a:lnT w="12700">
                      <a:solidFill>
                        <a:srgbClr val="9BC1E6"/>
                      </a:solidFill>
                      <a:prstDash val="solid"/>
                    </a:lnT>
                    <a:lnB w="12700">
                      <a:solidFill>
                        <a:srgbClr val="9BC1E6"/>
                      </a:solidFill>
                      <a:prstDash val="solid"/>
                    </a:lnB>
                  </a:tcPr>
                </a:tc>
                <a:tc>
                  <a:txBody>
                    <a:bodyPr/>
                    <a:lstStyle/>
                    <a:p>
                      <a:pPr algn="ctr">
                        <a:lnSpc>
                          <a:spcPct val="100000"/>
                        </a:lnSpc>
                        <a:spcBef>
                          <a:spcPts val="260"/>
                        </a:spcBef>
                      </a:pPr>
                      <a:r>
                        <a:rPr sz="1300" spc="20" dirty="0">
                          <a:latin typeface="Lucida Sans Unicode"/>
                          <a:cs typeface="Lucida Sans Unicode"/>
                        </a:rPr>
                        <a:t>Product</a:t>
                      </a:r>
                      <a:r>
                        <a:rPr sz="1300" spc="-70" dirty="0">
                          <a:latin typeface="Lucida Sans Unicode"/>
                          <a:cs typeface="Lucida Sans Unicode"/>
                        </a:rPr>
                        <a:t> </a:t>
                      </a:r>
                      <a:r>
                        <a:rPr sz="1300" spc="40" dirty="0">
                          <a:latin typeface="Lucida Sans Unicode"/>
                          <a:cs typeface="Lucida Sans Unicode"/>
                        </a:rPr>
                        <a:t>purchased</a:t>
                      </a:r>
                      <a:endParaRPr sz="1300">
                        <a:latin typeface="Lucida Sans Unicode"/>
                        <a:cs typeface="Lucida Sans Unicode"/>
                      </a:endParaRPr>
                    </a:p>
                  </a:txBody>
                  <a:tcPr marL="0" marR="0" marT="44027" marB="0">
                    <a:lnL w="12700">
                      <a:solidFill>
                        <a:srgbClr val="9BC1E6"/>
                      </a:solidFill>
                      <a:prstDash val="solid"/>
                    </a:lnL>
                    <a:lnR w="12700">
                      <a:solidFill>
                        <a:srgbClr val="9BC1E6"/>
                      </a:solidFill>
                      <a:prstDash val="solid"/>
                    </a:lnR>
                    <a:lnT w="12700">
                      <a:solidFill>
                        <a:srgbClr val="9BC1E6"/>
                      </a:solidFill>
                      <a:prstDash val="solid"/>
                    </a:lnT>
                    <a:lnB w="12700">
                      <a:solidFill>
                        <a:srgbClr val="9BC1E6"/>
                      </a:solidFill>
                      <a:prstDash val="solid"/>
                    </a:lnB>
                  </a:tcPr>
                </a:tc>
                <a:extLst>
                  <a:ext uri="{0D108BD9-81ED-4DB2-BD59-A6C34878D82A}">
                    <a16:rowId xmlns:a16="http://schemas.microsoft.com/office/drawing/2014/main" val="10003"/>
                  </a:ext>
                </a:extLst>
              </a:tr>
            </a:tbl>
          </a:graphicData>
        </a:graphic>
      </p:graphicFrame>
      <p:sp>
        <p:nvSpPr>
          <p:cNvPr id="12" name="object 12"/>
          <p:cNvSpPr/>
          <p:nvPr/>
        </p:nvSpPr>
        <p:spPr>
          <a:xfrm>
            <a:off x="819767" y="6326932"/>
            <a:ext cx="8247380" cy="452120"/>
          </a:xfrm>
          <a:custGeom>
            <a:avLst/>
            <a:gdLst/>
            <a:ahLst/>
            <a:cxnLst/>
            <a:rect l="l" t="t" r="r" b="b"/>
            <a:pathLst>
              <a:path w="6185534" h="339089">
                <a:moveTo>
                  <a:pt x="6185099" y="338699"/>
                </a:moveTo>
                <a:lnTo>
                  <a:pt x="0" y="338699"/>
                </a:lnTo>
                <a:lnTo>
                  <a:pt x="0" y="0"/>
                </a:lnTo>
                <a:lnTo>
                  <a:pt x="6185099" y="0"/>
                </a:lnTo>
                <a:lnTo>
                  <a:pt x="6185099" y="338699"/>
                </a:lnTo>
                <a:close/>
              </a:path>
            </a:pathLst>
          </a:custGeom>
          <a:solidFill>
            <a:srgbClr val="1975D1">
              <a:alpha val="4429"/>
            </a:srgbClr>
          </a:solidFill>
        </p:spPr>
        <p:txBody>
          <a:bodyPr wrap="square" lIns="0" tIns="0" rIns="0" bIns="0" rtlCol="0"/>
          <a:lstStyle/>
          <a:p>
            <a:endParaRPr sz="2400"/>
          </a:p>
        </p:txBody>
      </p:sp>
      <p:sp>
        <p:nvSpPr>
          <p:cNvPr id="13" name="object 13"/>
          <p:cNvSpPr txBox="1"/>
          <p:nvPr/>
        </p:nvSpPr>
        <p:spPr>
          <a:xfrm>
            <a:off x="917133" y="6417526"/>
            <a:ext cx="5501639" cy="222219"/>
          </a:xfrm>
          <a:prstGeom prst="rect">
            <a:avLst/>
          </a:prstGeom>
        </p:spPr>
        <p:txBody>
          <a:bodyPr vert="horz" wrap="square" lIns="0" tIns="16933" rIns="0" bIns="0" rtlCol="0">
            <a:spAutoFit/>
          </a:bodyPr>
          <a:lstStyle/>
          <a:p>
            <a:pPr marL="16933">
              <a:spcBef>
                <a:spcPts val="133"/>
              </a:spcBef>
            </a:pPr>
            <a:r>
              <a:rPr sz="1333" spc="-7" dirty="0">
                <a:latin typeface="Arial MT"/>
                <a:cs typeface="Arial MT"/>
              </a:rPr>
              <a:t>Note:</a:t>
            </a:r>
            <a:r>
              <a:rPr sz="1333" spc="-33" dirty="0">
                <a:latin typeface="Arial MT"/>
                <a:cs typeface="Arial MT"/>
              </a:rPr>
              <a:t> </a:t>
            </a:r>
            <a:r>
              <a:rPr sz="1333" spc="-7" dirty="0">
                <a:latin typeface="Arial MT"/>
                <a:cs typeface="Arial MT"/>
              </a:rPr>
              <a:t>The</a:t>
            </a:r>
            <a:r>
              <a:rPr sz="1333" spc="-13" dirty="0">
                <a:latin typeface="Arial MT"/>
                <a:cs typeface="Arial MT"/>
              </a:rPr>
              <a:t> </a:t>
            </a:r>
            <a:r>
              <a:rPr sz="1333" spc="-7" dirty="0">
                <a:latin typeface="Arial MT"/>
                <a:cs typeface="Arial MT"/>
              </a:rPr>
              <a:t>above</a:t>
            </a:r>
            <a:r>
              <a:rPr sz="1333" spc="-13" dirty="0">
                <a:latin typeface="Arial MT"/>
                <a:cs typeface="Arial MT"/>
              </a:rPr>
              <a:t> </a:t>
            </a:r>
            <a:r>
              <a:rPr sz="1333" spc="-7" dirty="0">
                <a:latin typeface="Arial MT"/>
                <a:cs typeface="Arial MT"/>
              </a:rPr>
              <a:t>data</a:t>
            </a:r>
            <a:r>
              <a:rPr sz="1333" spc="-13" dirty="0">
                <a:latin typeface="Arial MT"/>
                <a:cs typeface="Arial MT"/>
              </a:rPr>
              <a:t> </a:t>
            </a:r>
            <a:r>
              <a:rPr sz="1333" spc="-7" dirty="0">
                <a:latin typeface="Arial MT"/>
                <a:cs typeface="Arial MT"/>
              </a:rPr>
              <a:t>is</a:t>
            </a:r>
            <a:r>
              <a:rPr sz="1333" spc="-13" dirty="0">
                <a:latin typeface="Arial MT"/>
                <a:cs typeface="Arial MT"/>
              </a:rPr>
              <a:t> </a:t>
            </a:r>
            <a:r>
              <a:rPr sz="1333" spc="-7" dirty="0">
                <a:latin typeface="Arial MT"/>
                <a:cs typeface="Arial MT"/>
              </a:rPr>
              <a:t>before Exploratory</a:t>
            </a:r>
            <a:r>
              <a:rPr sz="1333" spc="-13" dirty="0">
                <a:latin typeface="Arial MT"/>
                <a:cs typeface="Arial MT"/>
              </a:rPr>
              <a:t> </a:t>
            </a:r>
            <a:r>
              <a:rPr sz="1333" spc="-7" dirty="0">
                <a:latin typeface="Arial MT"/>
                <a:cs typeface="Arial MT"/>
              </a:rPr>
              <a:t>data</a:t>
            </a:r>
            <a:r>
              <a:rPr sz="1333" spc="-13" dirty="0">
                <a:latin typeface="Arial MT"/>
                <a:cs typeface="Arial MT"/>
              </a:rPr>
              <a:t> </a:t>
            </a:r>
            <a:r>
              <a:rPr sz="1333" spc="-7" dirty="0">
                <a:latin typeface="Arial MT"/>
                <a:cs typeface="Arial MT"/>
              </a:rPr>
              <a:t>analysis</a:t>
            </a:r>
            <a:r>
              <a:rPr sz="1333" spc="-13" dirty="0">
                <a:latin typeface="Arial MT"/>
                <a:cs typeface="Arial MT"/>
              </a:rPr>
              <a:t> </a:t>
            </a:r>
            <a:r>
              <a:rPr sz="1333" dirty="0">
                <a:latin typeface="Arial MT"/>
                <a:cs typeface="Arial MT"/>
              </a:rPr>
              <a:t>&amp;</a:t>
            </a:r>
            <a:r>
              <a:rPr sz="1333" spc="-13" dirty="0">
                <a:latin typeface="Arial MT"/>
                <a:cs typeface="Arial MT"/>
              </a:rPr>
              <a:t> </a:t>
            </a:r>
            <a:r>
              <a:rPr sz="1333" spc="-7" dirty="0">
                <a:latin typeface="Arial MT"/>
                <a:cs typeface="Arial MT"/>
              </a:rPr>
              <a:t>data</a:t>
            </a:r>
            <a:r>
              <a:rPr sz="1333" spc="-13" dirty="0">
                <a:latin typeface="Arial MT"/>
                <a:cs typeface="Arial MT"/>
              </a:rPr>
              <a:t> </a:t>
            </a:r>
            <a:r>
              <a:rPr sz="1333" dirty="0">
                <a:latin typeface="Arial MT"/>
                <a:cs typeface="Arial MT"/>
              </a:rPr>
              <a:t>cleaning</a:t>
            </a:r>
            <a:endParaRPr sz="1333">
              <a:latin typeface="Arial MT"/>
              <a:cs typeface="Arial MT"/>
            </a:endParaRPr>
          </a:p>
        </p:txBody>
      </p:sp>
      <p:grpSp>
        <p:nvGrpSpPr>
          <p:cNvPr id="15" name="object 2">
            <a:extLst>
              <a:ext uri="{FF2B5EF4-FFF2-40B4-BE49-F238E27FC236}">
                <a16:creationId xmlns:a16="http://schemas.microsoft.com/office/drawing/2014/main" id="{22742F7B-A274-9E52-EE0C-D6D50EC11255}"/>
              </a:ext>
            </a:extLst>
          </p:cNvPr>
          <p:cNvGrpSpPr/>
          <p:nvPr/>
        </p:nvGrpSpPr>
        <p:grpSpPr>
          <a:xfrm>
            <a:off x="0" y="6252767"/>
            <a:ext cx="12192000" cy="605367"/>
            <a:chOff x="0" y="4689575"/>
            <a:chExt cx="9144000" cy="454025"/>
          </a:xfrm>
        </p:grpSpPr>
        <p:sp>
          <p:nvSpPr>
            <p:cNvPr id="16" name="object 3">
              <a:extLst>
                <a:ext uri="{FF2B5EF4-FFF2-40B4-BE49-F238E27FC236}">
                  <a16:creationId xmlns:a16="http://schemas.microsoft.com/office/drawing/2014/main" id="{E7290CF1-FA34-54E0-2EC9-C9D4DB7D360F}"/>
                </a:ext>
              </a:extLst>
            </p:cNvPr>
            <p:cNvSpPr/>
            <p:nvPr/>
          </p:nvSpPr>
          <p:spPr>
            <a:xfrm>
              <a:off x="0" y="4727675"/>
              <a:ext cx="9144000" cy="415925"/>
            </a:xfrm>
            <a:custGeom>
              <a:avLst/>
              <a:gdLst/>
              <a:ahLst/>
              <a:cxnLst/>
              <a:rect l="l" t="t" r="r" b="b"/>
              <a:pathLst>
                <a:path w="9144000" h="415925">
                  <a:moveTo>
                    <a:pt x="9143999" y="415799"/>
                  </a:moveTo>
                  <a:lnTo>
                    <a:pt x="0" y="415799"/>
                  </a:lnTo>
                  <a:lnTo>
                    <a:pt x="0" y="0"/>
                  </a:lnTo>
                  <a:lnTo>
                    <a:pt x="9143999" y="0"/>
                  </a:lnTo>
                  <a:lnTo>
                    <a:pt x="9143999" y="415799"/>
                  </a:lnTo>
                  <a:close/>
                </a:path>
              </a:pathLst>
            </a:custGeom>
            <a:solidFill>
              <a:srgbClr val="1975D1">
                <a:alpha val="23419"/>
              </a:srgbClr>
            </a:solidFill>
          </p:spPr>
          <p:txBody>
            <a:bodyPr wrap="square" lIns="0" tIns="0" rIns="0" bIns="0" rtlCol="0"/>
            <a:lstStyle/>
            <a:p>
              <a:endParaRPr sz="2400"/>
            </a:p>
          </p:txBody>
        </p:sp>
        <p:pic>
          <p:nvPicPr>
            <p:cNvPr id="17" name="object 4">
              <a:extLst>
                <a:ext uri="{FF2B5EF4-FFF2-40B4-BE49-F238E27FC236}">
                  <a16:creationId xmlns:a16="http://schemas.microsoft.com/office/drawing/2014/main" id="{61A89D7F-958F-D7A6-C8D5-CD75BBDF0859}"/>
                </a:ext>
              </a:extLst>
            </p:cNvPr>
            <p:cNvPicPr/>
            <p:nvPr/>
          </p:nvPicPr>
          <p:blipFill>
            <a:blip r:embed="rId4" cstate="print"/>
            <a:stretch>
              <a:fillRect/>
            </a:stretch>
          </p:blipFill>
          <p:spPr>
            <a:xfrm>
              <a:off x="8124854" y="4689575"/>
              <a:ext cx="1019145" cy="453899"/>
            </a:xfrm>
            <a:prstGeom prst="rect">
              <a:avLst/>
            </a:prstGeom>
          </p:spPr>
        </p:pic>
      </p:grpSp>
      <p:sp>
        <p:nvSpPr>
          <p:cNvPr id="18" name="object 21">
            <a:extLst>
              <a:ext uri="{FF2B5EF4-FFF2-40B4-BE49-F238E27FC236}">
                <a16:creationId xmlns:a16="http://schemas.microsoft.com/office/drawing/2014/main" id="{F5001159-2C11-E02C-9F03-255332357E4F}"/>
              </a:ext>
            </a:extLst>
          </p:cNvPr>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6577" y="225153"/>
            <a:ext cx="5873311" cy="573661"/>
          </a:xfrm>
          <a:prstGeom prst="rect">
            <a:avLst/>
          </a:prstGeom>
        </p:spPr>
        <p:txBody>
          <a:bodyPr vert="horz" wrap="square" lIns="0" tIns="19473" rIns="0" bIns="0" rtlCol="0" anchor="ctr">
            <a:spAutoFit/>
          </a:bodyPr>
          <a:lstStyle/>
          <a:p>
            <a:pPr marL="16933">
              <a:lnSpc>
                <a:spcPct val="100000"/>
              </a:lnSpc>
              <a:spcBef>
                <a:spcPts val="153"/>
              </a:spcBef>
            </a:pPr>
            <a:r>
              <a:rPr sz="3600" b="0" spc="93" dirty="0">
                <a:latin typeface="Arial" panose="020B0604020202020204" pitchFamily="34" charset="0"/>
                <a:cs typeface="Arial" panose="020B0604020202020204" pitchFamily="34" charset="0"/>
              </a:rPr>
              <a:t>About</a:t>
            </a:r>
            <a:r>
              <a:rPr sz="3600" b="0" spc="-240" dirty="0">
                <a:latin typeface="Arial" panose="020B0604020202020204" pitchFamily="34" charset="0"/>
                <a:cs typeface="Arial" panose="020B0604020202020204" pitchFamily="34" charset="0"/>
              </a:rPr>
              <a:t> </a:t>
            </a:r>
            <a:r>
              <a:rPr sz="3600" b="0" spc="100" dirty="0">
                <a:latin typeface="Arial" panose="020B0604020202020204" pitchFamily="34" charset="0"/>
                <a:cs typeface="Arial" panose="020B0604020202020204" pitchFamily="34" charset="0"/>
              </a:rPr>
              <a:t>Data</a:t>
            </a:r>
            <a:r>
              <a:rPr sz="3600" b="0" spc="-240" dirty="0">
                <a:latin typeface="Arial" panose="020B0604020202020204" pitchFamily="34" charset="0"/>
                <a:cs typeface="Arial" panose="020B0604020202020204" pitchFamily="34" charset="0"/>
              </a:rPr>
              <a:t> </a:t>
            </a:r>
            <a:r>
              <a:rPr sz="3600" b="0" spc="-233" dirty="0">
                <a:latin typeface="Arial" panose="020B0604020202020204" pitchFamily="34" charset="0"/>
                <a:cs typeface="Arial" panose="020B0604020202020204" pitchFamily="34" charset="0"/>
              </a:rPr>
              <a:t>:</a:t>
            </a:r>
            <a:r>
              <a:rPr sz="3600" b="0" spc="-240" dirty="0">
                <a:latin typeface="Arial" panose="020B0604020202020204" pitchFamily="34" charset="0"/>
                <a:cs typeface="Arial" panose="020B0604020202020204" pitchFamily="34" charset="0"/>
              </a:rPr>
              <a:t> </a:t>
            </a:r>
            <a:r>
              <a:rPr sz="3600" b="0" spc="100" dirty="0">
                <a:latin typeface="Arial" panose="020B0604020202020204" pitchFamily="34" charset="0"/>
                <a:cs typeface="Arial" panose="020B0604020202020204" pitchFamily="34" charset="0"/>
              </a:rPr>
              <a:t>Data</a:t>
            </a:r>
            <a:r>
              <a:rPr sz="3600" b="0" spc="-240" dirty="0">
                <a:latin typeface="Arial" panose="020B0604020202020204" pitchFamily="34" charset="0"/>
                <a:cs typeface="Arial" panose="020B0604020202020204" pitchFamily="34" charset="0"/>
              </a:rPr>
              <a:t> </a:t>
            </a:r>
            <a:r>
              <a:rPr sz="3600" b="0" spc="120" dirty="0">
                <a:latin typeface="Arial" panose="020B0604020202020204" pitchFamily="34" charset="0"/>
                <a:cs typeface="Arial" panose="020B0604020202020204" pitchFamily="34" charset="0"/>
              </a:rPr>
              <a:t>Cleaning</a:t>
            </a:r>
            <a:endParaRPr sz="3600" b="0" dirty="0">
              <a:latin typeface="Arial" panose="020B0604020202020204" pitchFamily="34" charset="0"/>
              <a:cs typeface="Arial" panose="020B0604020202020204" pitchFamily="34" charset="0"/>
            </a:endParaRPr>
          </a:p>
        </p:txBody>
      </p:sp>
      <p:sp>
        <p:nvSpPr>
          <p:cNvPr id="3" name="object 3"/>
          <p:cNvSpPr txBox="1"/>
          <p:nvPr/>
        </p:nvSpPr>
        <p:spPr>
          <a:xfrm>
            <a:off x="7486733" y="4015734"/>
            <a:ext cx="3738033" cy="1745435"/>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0" tIns="107527" rIns="0" bIns="0" rtlCol="0">
            <a:spAutoFit/>
          </a:bodyPr>
          <a:lstStyle/>
          <a:p>
            <a:pPr marL="114297">
              <a:spcBef>
                <a:spcPts val="847"/>
              </a:spcBef>
            </a:pPr>
            <a:r>
              <a:rPr sz="1400" b="1" spc="-7" dirty="0">
                <a:latin typeface="Arial" panose="020B0604020202020204" pitchFamily="34" charset="0"/>
                <a:cs typeface="Arial" panose="020B0604020202020204" pitchFamily="34" charset="0"/>
              </a:rPr>
              <a:t>Insights</a:t>
            </a:r>
            <a:endParaRPr sz="1400" dirty="0">
              <a:latin typeface="Arial" panose="020B0604020202020204" pitchFamily="34" charset="0"/>
              <a:cs typeface="Arial" panose="020B0604020202020204" pitchFamily="34" charset="0"/>
            </a:endParaRPr>
          </a:p>
          <a:p>
            <a:pPr>
              <a:spcBef>
                <a:spcPts val="60"/>
              </a:spcBef>
            </a:pPr>
            <a:endParaRPr sz="1400" dirty="0">
              <a:latin typeface="Arial" panose="020B0604020202020204" pitchFamily="34" charset="0"/>
              <a:cs typeface="Arial" panose="020B0604020202020204" pitchFamily="34" charset="0"/>
            </a:endParaRPr>
          </a:p>
          <a:p>
            <a:pPr marL="723882" indent="-407236">
              <a:spcBef>
                <a:spcPts val="7"/>
              </a:spcBef>
              <a:buFont typeface="Arial MT"/>
              <a:buChar char="●"/>
              <a:tabLst>
                <a:tab pos="723035" algn="l"/>
                <a:tab pos="723882" algn="l"/>
              </a:tabLst>
            </a:pPr>
            <a:r>
              <a:rPr sz="1400" b="1" dirty="0">
                <a:latin typeface="Arial" panose="020B0604020202020204" pitchFamily="34" charset="0"/>
                <a:cs typeface="Arial" panose="020B0604020202020204" pitchFamily="34" charset="0"/>
              </a:rPr>
              <a:t>No</a:t>
            </a:r>
            <a:r>
              <a:rPr sz="1400" b="1" spc="-113" dirty="0">
                <a:latin typeface="Arial" panose="020B0604020202020204" pitchFamily="34" charset="0"/>
                <a:cs typeface="Arial" panose="020B0604020202020204" pitchFamily="34" charset="0"/>
              </a:rPr>
              <a:t> </a:t>
            </a:r>
            <a:r>
              <a:rPr sz="1400" b="1" spc="33" dirty="0">
                <a:latin typeface="Arial" panose="020B0604020202020204" pitchFamily="34" charset="0"/>
                <a:cs typeface="Arial" panose="020B0604020202020204" pitchFamily="34" charset="0"/>
              </a:rPr>
              <a:t>Missing</a:t>
            </a:r>
            <a:r>
              <a:rPr sz="1400" b="1" spc="-40" dirty="0">
                <a:latin typeface="Arial" panose="020B0604020202020204" pitchFamily="34" charset="0"/>
                <a:cs typeface="Arial" panose="020B0604020202020204" pitchFamily="34" charset="0"/>
              </a:rPr>
              <a:t> </a:t>
            </a:r>
            <a:r>
              <a:rPr sz="1400" spc="47" dirty="0">
                <a:latin typeface="Arial" panose="020B0604020202020204" pitchFamily="34" charset="0"/>
                <a:cs typeface="Arial" panose="020B0604020202020204" pitchFamily="34" charset="0"/>
              </a:rPr>
              <a:t>values</a:t>
            </a:r>
            <a:r>
              <a:rPr sz="1400" spc="-67" dirty="0">
                <a:latin typeface="Arial" panose="020B0604020202020204" pitchFamily="34" charset="0"/>
                <a:cs typeface="Arial" panose="020B0604020202020204" pitchFamily="34" charset="0"/>
              </a:rPr>
              <a:t> </a:t>
            </a:r>
            <a:r>
              <a:rPr sz="1400" spc="-20" dirty="0">
                <a:latin typeface="Arial" panose="020B0604020202020204" pitchFamily="34" charset="0"/>
                <a:cs typeface="Arial" panose="020B0604020202020204" pitchFamily="34" charset="0"/>
              </a:rPr>
              <a:t>in</a:t>
            </a:r>
            <a:r>
              <a:rPr sz="1400" spc="-67" dirty="0">
                <a:latin typeface="Arial" panose="020B0604020202020204" pitchFamily="34" charset="0"/>
                <a:cs typeface="Arial" panose="020B0604020202020204" pitchFamily="34" charset="0"/>
              </a:rPr>
              <a:t> </a:t>
            </a:r>
            <a:r>
              <a:rPr sz="1400" spc="27" dirty="0">
                <a:latin typeface="Arial" panose="020B0604020202020204" pitchFamily="34" charset="0"/>
                <a:cs typeface="Arial" panose="020B0604020202020204" pitchFamily="34" charset="0"/>
              </a:rPr>
              <a:t>the</a:t>
            </a:r>
            <a:r>
              <a:rPr sz="1400" spc="-67" dirty="0">
                <a:latin typeface="Arial" panose="020B0604020202020204" pitchFamily="34" charset="0"/>
                <a:cs typeface="Arial" panose="020B0604020202020204" pitchFamily="34" charset="0"/>
              </a:rPr>
              <a:t> </a:t>
            </a:r>
            <a:r>
              <a:rPr sz="1400" spc="93" dirty="0">
                <a:latin typeface="Arial" panose="020B0604020202020204" pitchFamily="34" charset="0"/>
                <a:cs typeface="Arial" panose="020B0604020202020204" pitchFamily="34" charset="0"/>
              </a:rPr>
              <a:t>data</a:t>
            </a:r>
            <a:endParaRPr sz="1400" dirty="0">
              <a:latin typeface="Arial" panose="020B0604020202020204" pitchFamily="34" charset="0"/>
              <a:cs typeface="Arial" panose="020B0604020202020204" pitchFamily="34" charset="0"/>
            </a:endParaRPr>
          </a:p>
          <a:p>
            <a:pPr marL="723882" marR="198962" indent="-407236">
              <a:lnSpc>
                <a:spcPct val="114999"/>
              </a:lnSpc>
              <a:buFont typeface="Arial MT"/>
              <a:buChar char="●"/>
              <a:tabLst>
                <a:tab pos="723035" algn="l"/>
                <a:tab pos="723882" algn="l"/>
              </a:tabLst>
            </a:pPr>
            <a:r>
              <a:rPr sz="1400" b="1" spc="-27" dirty="0">
                <a:latin typeface="Arial" panose="020B0604020202020204" pitchFamily="34" charset="0"/>
                <a:cs typeface="Arial" panose="020B0604020202020204" pitchFamily="34" charset="0"/>
              </a:rPr>
              <a:t>4730</a:t>
            </a:r>
            <a:r>
              <a:rPr sz="1400" b="1" spc="-113" dirty="0">
                <a:latin typeface="Arial" panose="020B0604020202020204" pitchFamily="34" charset="0"/>
                <a:cs typeface="Arial" panose="020B0604020202020204" pitchFamily="34" charset="0"/>
              </a:rPr>
              <a:t> </a:t>
            </a:r>
            <a:r>
              <a:rPr sz="1400" b="1" spc="40" dirty="0">
                <a:latin typeface="Arial" panose="020B0604020202020204" pitchFamily="34" charset="0"/>
                <a:cs typeface="Arial" panose="020B0604020202020204" pitchFamily="34" charset="0"/>
              </a:rPr>
              <a:t>duplicates</a:t>
            </a:r>
            <a:r>
              <a:rPr sz="1400" b="1" spc="-40" dirty="0">
                <a:latin typeface="Arial" panose="020B0604020202020204" pitchFamily="34" charset="0"/>
                <a:cs typeface="Arial" panose="020B0604020202020204" pitchFamily="34" charset="0"/>
              </a:rPr>
              <a:t> </a:t>
            </a:r>
            <a:r>
              <a:rPr sz="1400" spc="-13" dirty="0">
                <a:latin typeface="Arial" panose="020B0604020202020204" pitchFamily="34" charset="0"/>
                <a:cs typeface="Arial" panose="020B0604020202020204" pitchFamily="34" charset="0"/>
              </a:rPr>
              <a:t>found,</a:t>
            </a:r>
            <a:r>
              <a:rPr sz="1400" spc="-67" dirty="0">
                <a:latin typeface="Arial" panose="020B0604020202020204" pitchFamily="34" charset="0"/>
                <a:cs typeface="Arial" panose="020B0604020202020204" pitchFamily="34" charset="0"/>
              </a:rPr>
              <a:t> </a:t>
            </a:r>
            <a:r>
              <a:rPr sz="1400" spc="40" dirty="0">
                <a:latin typeface="Arial" panose="020B0604020202020204" pitchFamily="34" charset="0"/>
                <a:cs typeface="Arial" panose="020B0604020202020204" pitchFamily="34" charset="0"/>
              </a:rPr>
              <a:t>that</a:t>
            </a:r>
            <a:r>
              <a:rPr sz="1400" spc="-67" dirty="0">
                <a:latin typeface="Arial" panose="020B0604020202020204" pitchFamily="34" charset="0"/>
                <a:cs typeface="Arial" panose="020B0604020202020204" pitchFamily="34" charset="0"/>
              </a:rPr>
              <a:t> </a:t>
            </a:r>
            <a:r>
              <a:rPr sz="1400" spc="33" dirty="0">
                <a:latin typeface="Arial" panose="020B0604020202020204" pitchFamily="34" charset="0"/>
                <a:cs typeface="Arial" panose="020B0604020202020204" pitchFamily="34" charset="0"/>
              </a:rPr>
              <a:t>were  </a:t>
            </a:r>
            <a:r>
              <a:rPr sz="1400" spc="27" dirty="0">
                <a:latin typeface="Arial" panose="020B0604020202020204" pitchFamily="34" charset="0"/>
                <a:cs typeface="Arial" panose="020B0604020202020204" pitchFamily="34" charset="0"/>
              </a:rPr>
              <a:t>removed.</a:t>
            </a:r>
            <a:endParaRPr sz="1400" dirty="0">
              <a:latin typeface="Arial" panose="020B0604020202020204" pitchFamily="34" charset="0"/>
              <a:cs typeface="Arial" panose="020B0604020202020204" pitchFamily="34" charset="0"/>
            </a:endParaRPr>
          </a:p>
          <a:p>
            <a:pPr marL="723882" indent="-407236">
              <a:spcBef>
                <a:spcPts val="240"/>
              </a:spcBef>
              <a:buFont typeface="Arial MT"/>
              <a:buChar char="●"/>
              <a:tabLst>
                <a:tab pos="723035" algn="l"/>
                <a:tab pos="723882" algn="l"/>
              </a:tabLst>
            </a:pPr>
            <a:r>
              <a:rPr sz="1400" dirty="0">
                <a:latin typeface="Arial" panose="020B0604020202020204" pitchFamily="34" charset="0"/>
                <a:cs typeface="Arial" panose="020B0604020202020204" pitchFamily="34" charset="0"/>
              </a:rPr>
              <a:t>Total</a:t>
            </a:r>
            <a:r>
              <a:rPr sz="1400" spc="-80" dirty="0">
                <a:latin typeface="Arial" panose="020B0604020202020204" pitchFamily="34" charset="0"/>
                <a:cs typeface="Arial" panose="020B0604020202020204" pitchFamily="34" charset="0"/>
              </a:rPr>
              <a:t> </a:t>
            </a:r>
            <a:r>
              <a:rPr sz="1400" spc="13" dirty="0">
                <a:latin typeface="Arial" panose="020B0604020202020204" pitchFamily="34" charset="0"/>
                <a:cs typeface="Arial" panose="020B0604020202020204" pitchFamily="34" charset="0"/>
              </a:rPr>
              <a:t>Unique</a:t>
            </a:r>
            <a:r>
              <a:rPr sz="1400" spc="-80" dirty="0">
                <a:latin typeface="Arial" panose="020B0604020202020204" pitchFamily="34" charset="0"/>
                <a:cs typeface="Arial" panose="020B0604020202020204" pitchFamily="34" charset="0"/>
              </a:rPr>
              <a:t> </a:t>
            </a:r>
            <a:r>
              <a:rPr sz="1400" spc="-20" dirty="0">
                <a:latin typeface="Arial" panose="020B0604020202020204" pitchFamily="34" charset="0"/>
                <a:cs typeface="Arial" panose="020B0604020202020204" pitchFamily="34" charset="0"/>
              </a:rPr>
              <a:t>rows:</a:t>
            </a:r>
            <a:r>
              <a:rPr lang="en-US" sz="1400" spc="-20" dirty="0">
                <a:latin typeface="Arial" panose="020B0604020202020204" pitchFamily="34" charset="0"/>
                <a:cs typeface="Arial" panose="020B0604020202020204" pitchFamily="34" charset="0"/>
              </a:rPr>
              <a:t> 15911</a:t>
            </a:r>
            <a:endParaRPr lang="en-US" sz="1400" spc="-80" dirty="0">
              <a:latin typeface="Arial" panose="020B0604020202020204" pitchFamily="34" charset="0"/>
              <a:cs typeface="Arial" panose="020B0604020202020204" pitchFamily="34" charset="0"/>
            </a:endParaRPr>
          </a:p>
          <a:p>
            <a:pPr marL="723882" indent="-407236">
              <a:spcBef>
                <a:spcPts val="240"/>
              </a:spcBef>
              <a:buFont typeface="Arial MT"/>
              <a:buChar char="●"/>
              <a:tabLst>
                <a:tab pos="723035" algn="l"/>
                <a:tab pos="723882" algn="l"/>
              </a:tabLst>
            </a:pPr>
            <a:r>
              <a:rPr sz="1400" spc="-7" dirty="0">
                <a:latin typeface="Arial" panose="020B0604020202020204" pitchFamily="34" charset="0"/>
                <a:cs typeface="Arial" panose="020B0604020202020204" pitchFamily="34" charset="0"/>
              </a:rPr>
              <a:t>No</a:t>
            </a:r>
            <a:r>
              <a:rPr sz="1400" spc="-87" dirty="0">
                <a:latin typeface="Arial" panose="020B0604020202020204" pitchFamily="34" charset="0"/>
                <a:cs typeface="Arial" panose="020B0604020202020204" pitchFamily="34" charset="0"/>
              </a:rPr>
              <a:t> </a:t>
            </a:r>
            <a:r>
              <a:rPr sz="1400" spc="13" dirty="0">
                <a:latin typeface="Arial" panose="020B0604020202020204" pitchFamily="34" charset="0"/>
                <a:cs typeface="Arial" panose="020B0604020202020204" pitchFamily="34" charset="0"/>
              </a:rPr>
              <a:t>other</a:t>
            </a:r>
            <a:r>
              <a:rPr sz="1400" spc="-80" dirty="0">
                <a:latin typeface="Arial" panose="020B0604020202020204" pitchFamily="34" charset="0"/>
                <a:cs typeface="Arial" panose="020B0604020202020204" pitchFamily="34" charset="0"/>
              </a:rPr>
              <a:t> </a:t>
            </a:r>
            <a:r>
              <a:rPr lang="en-US" sz="1400" dirty="0"/>
              <a:t>Irregularity </a:t>
            </a:r>
            <a:r>
              <a:rPr sz="1400" spc="13" dirty="0">
                <a:latin typeface="Arial" panose="020B0604020202020204" pitchFamily="34" charset="0"/>
                <a:cs typeface="Arial" panose="020B0604020202020204" pitchFamily="34" charset="0"/>
              </a:rPr>
              <a:t>found</a:t>
            </a:r>
            <a:endParaRPr sz="1400" dirty="0">
              <a:latin typeface="Arial" panose="020B0604020202020204" pitchFamily="34" charset="0"/>
              <a:cs typeface="Arial" panose="020B0604020202020204" pitchFamily="34" charset="0"/>
            </a:endParaRPr>
          </a:p>
        </p:txBody>
      </p:sp>
      <p:grpSp>
        <p:nvGrpSpPr>
          <p:cNvPr id="4" name="object 4"/>
          <p:cNvGrpSpPr/>
          <p:nvPr/>
        </p:nvGrpSpPr>
        <p:grpSpPr>
          <a:xfrm>
            <a:off x="7486733" y="1525285"/>
            <a:ext cx="3738033" cy="1903715"/>
            <a:chOff x="5930024" y="1143963"/>
            <a:chExt cx="1903730" cy="1054735"/>
          </a:xfrm>
        </p:grpSpPr>
        <p:pic>
          <p:nvPicPr>
            <p:cNvPr id="5" name="object 5"/>
            <p:cNvPicPr/>
            <p:nvPr/>
          </p:nvPicPr>
          <p:blipFill>
            <a:blip r:embed="rId2" cstate="print"/>
            <a:stretch>
              <a:fillRect/>
            </a:stretch>
          </p:blipFill>
          <p:spPr>
            <a:xfrm>
              <a:off x="6077838" y="1220289"/>
              <a:ext cx="1521168" cy="868409"/>
            </a:xfrm>
            <a:prstGeom prst="rect">
              <a:avLst/>
            </a:prstGeom>
          </p:spPr>
        </p:pic>
        <p:sp>
          <p:nvSpPr>
            <p:cNvPr id="6" name="object 6"/>
            <p:cNvSpPr/>
            <p:nvPr/>
          </p:nvSpPr>
          <p:spPr>
            <a:xfrm>
              <a:off x="5934787" y="1148725"/>
              <a:ext cx="1894205" cy="1045210"/>
            </a:xfrm>
            <a:custGeom>
              <a:avLst/>
              <a:gdLst/>
              <a:ahLst/>
              <a:cxnLst/>
              <a:rect l="l" t="t" r="r" b="b"/>
              <a:pathLst>
                <a:path w="1894204" h="1045210">
                  <a:moveTo>
                    <a:pt x="0" y="0"/>
                  </a:moveTo>
                  <a:lnTo>
                    <a:pt x="1893699" y="0"/>
                  </a:lnTo>
                  <a:lnTo>
                    <a:pt x="1893699" y="1044936"/>
                  </a:lnTo>
                  <a:lnTo>
                    <a:pt x="0" y="1044936"/>
                  </a:lnTo>
                  <a:lnTo>
                    <a:pt x="0" y="0"/>
                  </a:lnTo>
                  <a:close/>
                </a:path>
              </a:pathLst>
            </a:custGeom>
            <a:ln w="9524">
              <a:solidFill>
                <a:srgbClr val="D9D9D9"/>
              </a:solidFill>
            </a:ln>
          </p:spPr>
          <p:txBody>
            <a:bodyPr wrap="square" lIns="0" tIns="0" rIns="0" bIns="0" rtlCol="0"/>
            <a:lstStyle/>
            <a:p>
              <a:endParaRPr sz="2400"/>
            </a:p>
          </p:txBody>
        </p:sp>
      </p:grpSp>
      <p:sp>
        <p:nvSpPr>
          <p:cNvPr id="7" name="object 7"/>
          <p:cNvSpPr txBox="1"/>
          <p:nvPr/>
        </p:nvSpPr>
        <p:spPr>
          <a:xfrm>
            <a:off x="8338419" y="1193501"/>
            <a:ext cx="1309792" cy="192360"/>
          </a:xfrm>
          <a:prstGeom prst="rect">
            <a:avLst/>
          </a:prstGeom>
        </p:spPr>
        <p:style>
          <a:lnRef idx="2">
            <a:schemeClr val="dk1"/>
          </a:lnRef>
          <a:fillRef idx="1">
            <a:schemeClr val="lt1"/>
          </a:fillRef>
          <a:effectRef idx="0">
            <a:schemeClr val="dk1"/>
          </a:effectRef>
          <a:fontRef idx="minor">
            <a:schemeClr val="dk1"/>
          </a:fontRef>
        </p:style>
        <p:txBody>
          <a:bodyPr vert="horz" wrap="square" lIns="0" tIns="0" rIns="0" bIns="0" rtlCol="0">
            <a:spAutoFit/>
          </a:bodyPr>
          <a:lstStyle/>
          <a:p>
            <a:pPr>
              <a:lnSpc>
                <a:spcPts val="1547"/>
              </a:lnSpc>
            </a:pPr>
            <a:r>
              <a:rPr sz="1333" b="1" spc="33" dirty="0">
                <a:solidFill>
                  <a:srgbClr val="434343"/>
                </a:solidFill>
                <a:latin typeface="Tahoma"/>
                <a:cs typeface="Tahoma"/>
              </a:rPr>
              <a:t>Missing</a:t>
            </a:r>
            <a:r>
              <a:rPr sz="1333" b="1" spc="-113" dirty="0">
                <a:solidFill>
                  <a:srgbClr val="434343"/>
                </a:solidFill>
                <a:latin typeface="Tahoma"/>
                <a:cs typeface="Tahoma"/>
              </a:rPr>
              <a:t> </a:t>
            </a:r>
            <a:r>
              <a:rPr sz="1333" b="1" spc="47" dirty="0">
                <a:solidFill>
                  <a:srgbClr val="434343"/>
                </a:solidFill>
                <a:latin typeface="Tahoma"/>
                <a:cs typeface="Tahoma"/>
              </a:rPr>
              <a:t>values</a:t>
            </a:r>
            <a:endParaRPr sz="1333">
              <a:latin typeface="Tahoma"/>
              <a:cs typeface="Tahoma"/>
            </a:endParaRPr>
          </a:p>
        </p:txBody>
      </p:sp>
      <p:sp>
        <p:nvSpPr>
          <p:cNvPr id="8" name="object 8"/>
          <p:cNvSpPr txBox="1"/>
          <p:nvPr/>
        </p:nvSpPr>
        <p:spPr>
          <a:xfrm>
            <a:off x="1845185" y="913901"/>
            <a:ext cx="1496907" cy="192360"/>
          </a:xfrm>
          <a:prstGeom prst="rect">
            <a:avLst/>
          </a:prstGeom>
        </p:spPr>
        <p:style>
          <a:lnRef idx="2">
            <a:schemeClr val="dk1"/>
          </a:lnRef>
          <a:fillRef idx="1">
            <a:schemeClr val="lt1"/>
          </a:fillRef>
          <a:effectRef idx="0">
            <a:schemeClr val="dk1"/>
          </a:effectRef>
          <a:fontRef idx="minor">
            <a:schemeClr val="dk1"/>
          </a:fontRef>
        </p:style>
        <p:txBody>
          <a:bodyPr vert="horz" wrap="square" lIns="0" tIns="0" rIns="0" bIns="0" rtlCol="0">
            <a:spAutoFit/>
          </a:bodyPr>
          <a:lstStyle/>
          <a:p>
            <a:pPr>
              <a:lnSpc>
                <a:spcPts val="1547"/>
              </a:lnSpc>
            </a:pPr>
            <a:r>
              <a:rPr sz="1333" b="1" spc="27" dirty="0">
                <a:solidFill>
                  <a:srgbClr val="434343"/>
                </a:solidFill>
                <a:latin typeface="Tahoma"/>
                <a:cs typeface="Tahoma"/>
              </a:rPr>
              <a:t>Duplicate</a:t>
            </a:r>
            <a:r>
              <a:rPr sz="1333" b="1" spc="-113" dirty="0">
                <a:solidFill>
                  <a:srgbClr val="434343"/>
                </a:solidFill>
                <a:latin typeface="Tahoma"/>
                <a:cs typeface="Tahoma"/>
              </a:rPr>
              <a:t> </a:t>
            </a:r>
            <a:r>
              <a:rPr sz="1333" b="1" spc="47" dirty="0">
                <a:solidFill>
                  <a:srgbClr val="434343"/>
                </a:solidFill>
                <a:latin typeface="Tahoma"/>
                <a:cs typeface="Tahoma"/>
              </a:rPr>
              <a:t>Values</a:t>
            </a:r>
            <a:endParaRPr sz="1333" dirty="0">
              <a:latin typeface="Tahoma"/>
              <a:cs typeface="Tahoma"/>
            </a:endParaRPr>
          </a:p>
        </p:txBody>
      </p:sp>
      <p:grpSp>
        <p:nvGrpSpPr>
          <p:cNvPr id="9" name="object 9"/>
          <p:cNvGrpSpPr/>
          <p:nvPr/>
        </p:nvGrpSpPr>
        <p:grpSpPr>
          <a:xfrm>
            <a:off x="687434" y="1190598"/>
            <a:ext cx="4831280" cy="573661"/>
            <a:chOff x="515575" y="892948"/>
            <a:chExt cx="3515995" cy="357505"/>
          </a:xfrm>
        </p:grpSpPr>
        <p:pic>
          <p:nvPicPr>
            <p:cNvPr id="10" name="object 10"/>
            <p:cNvPicPr/>
            <p:nvPr/>
          </p:nvPicPr>
          <p:blipFill>
            <a:blip r:embed="rId3" cstate="print"/>
            <a:stretch>
              <a:fillRect/>
            </a:stretch>
          </p:blipFill>
          <p:spPr>
            <a:xfrm>
              <a:off x="525100" y="902474"/>
              <a:ext cx="3496737" cy="250573"/>
            </a:xfrm>
            <a:prstGeom prst="rect">
              <a:avLst/>
            </a:prstGeom>
          </p:spPr>
        </p:pic>
        <p:sp>
          <p:nvSpPr>
            <p:cNvPr id="11" name="object 11"/>
            <p:cNvSpPr/>
            <p:nvPr/>
          </p:nvSpPr>
          <p:spPr>
            <a:xfrm>
              <a:off x="520337" y="897711"/>
              <a:ext cx="3506470" cy="347980"/>
            </a:xfrm>
            <a:custGeom>
              <a:avLst/>
              <a:gdLst/>
              <a:ahLst/>
              <a:cxnLst/>
              <a:rect l="l" t="t" r="r" b="b"/>
              <a:pathLst>
                <a:path w="3506470" h="347980">
                  <a:moveTo>
                    <a:pt x="0" y="0"/>
                  </a:moveTo>
                  <a:lnTo>
                    <a:pt x="3506262" y="0"/>
                  </a:lnTo>
                  <a:lnTo>
                    <a:pt x="3506262" y="347798"/>
                  </a:lnTo>
                  <a:lnTo>
                    <a:pt x="0" y="347798"/>
                  </a:lnTo>
                  <a:lnTo>
                    <a:pt x="0" y="0"/>
                  </a:lnTo>
                  <a:close/>
                </a:path>
              </a:pathLst>
            </a:custGeom>
            <a:ln w="9524">
              <a:solidFill>
                <a:srgbClr val="D9D9D9"/>
              </a:solidFill>
            </a:ln>
          </p:spPr>
          <p:txBody>
            <a:bodyPr wrap="square" lIns="0" tIns="0" rIns="0" bIns="0" rtlCol="0"/>
            <a:lstStyle/>
            <a:p>
              <a:endParaRPr sz="2400"/>
            </a:p>
          </p:txBody>
        </p:sp>
      </p:grpSp>
      <p:grpSp>
        <p:nvGrpSpPr>
          <p:cNvPr id="12" name="object 12"/>
          <p:cNvGrpSpPr/>
          <p:nvPr/>
        </p:nvGrpSpPr>
        <p:grpSpPr>
          <a:xfrm>
            <a:off x="711765" y="2121979"/>
            <a:ext cx="4813300" cy="4184227"/>
            <a:chOff x="533823" y="1591484"/>
            <a:chExt cx="3609975" cy="3138170"/>
          </a:xfrm>
        </p:grpSpPr>
        <p:pic>
          <p:nvPicPr>
            <p:cNvPr id="13" name="object 13"/>
            <p:cNvPicPr/>
            <p:nvPr/>
          </p:nvPicPr>
          <p:blipFill>
            <a:blip r:embed="rId4" cstate="print"/>
            <a:stretch>
              <a:fillRect/>
            </a:stretch>
          </p:blipFill>
          <p:spPr>
            <a:xfrm>
              <a:off x="598379" y="1693311"/>
              <a:ext cx="3535745" cy="2861366"/>
            </a:xfrm>
            <a:prstGeom prst="rect">
              <a:avLst/>
            </a:prstGeom>
          </p:spPr>
        </p:pic>
        <p:sp>
          <p:nvSpPr>
            <p:cNvPr id="14" name="object 14"/>
            <p:cNvSpPr/>
            <p:nvPr/>
          </p:nvSpPr>
          <p:spPr>
            <a:xfrm>
              <a:off x="538585" y="1596247"/>
              <a:ext cx="3600450" cy="3128645"/>
            </a:xfrm>
            <a:custGeom>
              <a:avLst/>
              <a:gdLst/>
              <a:ahLst/>
              <a:cxnLst/>
              <a:rect l="l" t="t" r="r" b="b"/>
              <a:pathLst>
                <a:path w="3600450" h="3128645">
                  <a:moveTo>
                    <a:pt x="0" y="0"/>
                  </a:moveTo>
                  <a:lnTo>
                    <a:pt x="3600301" y="0"/>
                  </a:lnTo>
                  <a:lnTo>
                    <a:pt x="3600301" y="3128365"/>
                  </a:lnTo>
                  <a:lnTo>
                    <a:pt x="0" y="3128365"/>
                  </a:lnTo>
                  <a:lnTo>
                    <a:pt x="0" y="0"/>
                  </a:lnTo>
                  <a:close/>
                </a:path>
              </a:pathLst>
            </a:custGeom>
            <a:ln w="9524">
              <a:solidFill>
                <a:srgbClr val="D9D9D9"/>
              </a:solidFill>
            </a:ln>
          </p:spPr>
          <p:txBody>
            <a:bodyPr wrap="square" lIns="0" tIns="0" rIns="0" bIns="0" rtlCol="0"/>
            <a:lstStyle/>
            <a:p>
              <a:endParaRPr sz="2400"/>
            </a:p>
          </p:txBody>
        </p:sp>
      </p:grpSp>
      <p:sp>
        <p:nvSpPr>
          <p:cNvPr id="15" name="object 15"/>
          <p:cNvSpPr txBox="1"/>
          <p:nvPr/>
        </p:nvSpPr>
        <p:spPr>
          <a:xfrm>
            <a:off x="1861117" y="1828314"/>
            <a:ext cx="1965960" cy="192360"/>
          </a:xfrm>
          <a:prstGeom prst="rect">
            <a:avLst/>
          </a:prstGeom>
        </p:spPr>
        <p:style>
          <a:lnRef idx="2">
            <a:schemeClr val="dk1"/>
          </a:lnRef>
          <a:fillRef idx="1">
            <a:schemeClr val="lt1"/>
          </a:fillRef>
          <a:effectRef idx="0">
            <a:schemeClr val="dk1"/>
          </a:effectRef>
          <a:fontRef idx="minor">
            <a:schemeClr val="dk1"/>
          </a:fontRef>
        </p:style>
        <p:txBody>
          <a:bodyPr vert="horz" wrap="square" lIns="0" tIns="0" rIns="0" bIns="0" rtlCol="0">
            <a:spAutoFit/>
          </a:bodyPr>
          <a:lstStyle/>
          <a:p>
            <a:pPr>
              <a:lnSpc>
                <a:spcPts val="1547"/>
              </a:lnSpc>
            </a:pPr>
            <a:r>
              <a:rPr sz="1333" b="1" spc="27" dirty="0">
                <a:solidFill>
                  <a:srgbClr val="434343"/>
                </a:solidFill>
                <a:latin typeface="Tahoma"/>
                <a:cs typeface="Tahoma"/>
              </a:rPr>
              <a:t>Duplicate</a:t>
            </a:r>
            <a:r>
              <a:rPr sz="1333" b="1" spc="-113" dirty="0">
                <a:solidFill>
                  <a:srgbClr val="434343"/>
                </a:solidFill>
                <a:latin typeface="Tahoma"/>
                <a:cs typeface="Tahoma"/>
              </a:rPr>
              <a:t> </a:t>
            </a:r>
            <a:r>
              <a:rPr sz="1333" b="1" spc="47" dirty="0">
                <a:solidFill>
                  <a:srgbClr val="434343"/>
                </a:solidFill>
                <a:latin typeface="Tahoma"/>
                <a:cs typeface="Tahoma"/>
              </a:rPr>
              <a:t>Value</a:t>
            </a:r>
            <a:r>
              <a:rPr sz="1333" b="1" spc="-113" dirty="0">
                <a:solidFill>
                  <a:srgbClr val="434343"/>
                </a:solidFill>
                <a:latin typeface="Tahoma"/>
                <a:cs typeface="Tahoma"/>
              </a:rPr>
              <a:t> </a:t>
            </a:r>
            <a:r>
              <a:rPr sz="1333" b="1" spc="60" dirty="0">
                <a:solidFill>
                  <a:srgbClr val="434343"/>
                </a:solidFill>
                <a:latin typeface="Tahoma"/>
                <a:cs typeface="Tahoma"/>
              </a:rPr>
              <a:t>check</a:t>
            </a:r>
            <a:endParaRPr sz="1333">
              <a:latin typeface="Tahoma"/>
              <a:cs typeface="Tahoma"/>
            </a:endParaRPr>
          </a:p>
        </p:txBody>
      </p:sp>
      <p:grpSp>
        <p:nvGrpSpPr>
          <p:cNvPr id="17" name="object 2">
            <a:extLst>
              <a:ext uri="{FF2B5EF4-FFF2-40B4-BE49-F238E27FC236}">
                <a16:creationId xmlns:a16="http://schemas.microsoft.com/office/drawing/2014/main" id="{65D83992-68E4-1CD2-58CE-F9423AAB64F8}"/>
              </a:ext>
            </a:extLst>
          </p:cNvPr>
          <p:cNvGrpSpPr/>
          <p:nvPr/>
        </p:nvGrpSpPr>
        <p:grpSpPr>
          <a:xfrm>
            <a:off x="0" y="6252767"/>
            <a:ext cx="12192000" cy="605367"/>
            <a:chOff x="0" y="4689575"/>
            <a:chExt cx="9144000" cy="454025"/>
          </a:xfrm>
        </p:grpSpPr>
        <p:sp>
          <p:nvSpPr>
            <p:cNvPr id="18" name="object 3">
              <a:extLst>
                <a:ext uri="{FF2B5EF4-FFF2-40B4-BE49-F238E27FC236}">
                  <a16:creationId xmlns:a16="http://schemas.microsoft.com/office/drawing/2014/main" id="{D9FE806D-3293-8F35-816A-6B4B8F03DD2D}"/>
                </a:ext>
              </a:extLst>
            </p:cNvPr>
            <p:cNvSpPr/>
            <p:nvPr/>
          </p:nvSpPr>
          <p:spPr>
            <a:xfrm>
              <a:off x="0" y="4727675"/>
              <a:ext cx="9144000" cy="415925"/>
            </a:xfrm>
            <a:custGeom>
              <a:avLst/>
              <a:gdLst/>
              <a:ahLst/>
              <a:cxnLst/>
              <a:rect l="l" t="t" r="r" b="b"/>
              <a:pathLst>
                <a:path w="9144000" h="415925">
                  <a:moveTo>
                    <a:pt x="9143999" y="415799"/>
                  </a:moveTo>
                  <a:lnTo>
                    <a:pt x="0" y="415799"/>
                  </a:lnTo>
                  <a:lnTo>
                    <a:pt x="0" y="0"/>
                  </a:lnTo>
                  <a:lnTo>
                    <a:pt x="9143999" y="0"/>
                  </a:lnTo>
                  <a:lnTo>
                    <a:pt x="9143999" y="415799"/>
                  </a:lnTo>
                  <a:close/>
                </a:path>
              </a:pathLst>
            </a:custGeom>
            <a:solidFill>
              <a:srgbClr val="1975D1">
                <a:alpha val="23419"/>
              </a:srgbClr>
            </a:solidFill>
          </p:spPr>
          <p:txBody>
            <a:bodyPr wrap="square" lIns="0" tIns="0" rIns="0" bIns="0" rtlCol="0"/>
            <a:lstStyle/>
            <a:p>
              <a:endParaRPr sz="2400"/>
            </a:p>
          </p:txBody>
        </p:sp>
        <p:pic>
          <p:nvPicPr>
            <p:cNvPr id="19" name="object 4">
              <a:extLst>
                <a:ext uri="{FF2B5EF4-FFF2-40B4-BE49-F238E27FC236}">
                  <a16:creationId xmlns:a16="http://schemas.microsoft.com/office/drawing/2014/main" id="{B83531FC-74E1-3301-2170-7A3DF2C0CD14}"/>
                </a:ext>
              </a:extLst>
            </p:cNvPr>
            <p:cNvPicPr/>
            <p:nvPr/>
          </p:nvPicPr>
          <p:blipFill>
            <a:blip r:embed="rId5" cstate="print"/>
            <a:stretch>
              <a:fillRect/>
            </a:stretch>
          </p:blipFill>
          <p:spPr>
            <a:xfrm>
              <a:off x="8124854" y="4689575"/>
              <a:ext cx="1019145" cy="453899"/>
            </a:xfrm>
            <a:prstGeom prst="rect">
              <a:avLst/>
            </a:prstGeom>
          </p:spPr>
        </p:pic>
      </p:grpSp>
      <p:sp>
        <p:nvSpPr>
          <p:cNvPr id="20" name="object 21">
            <a:extLst>
              <a:ext uri="{FF2B5EF4-FFF2-40B4-BE49-F238E27FC236}">
                <a16:creationId xmlns:a16="http://schemas.microsoft.com/office/drawing/2014/main" id="{2D425937-6465-4335-190C-31BE0C5C893F}"/>
              </a:ext>
            </a:extLst>
          </p:cNvPr>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C5BCB-5340-51C0-2938-E45D034D8084}"/>
              </a:ext>
            </a:extLst>
          </p:cNvPr>
          <p:cNvSpPr>
            <a:spLocks noGrp="1"/>
          </p:cNvSpPr>
          <p:nvPr>
            <p:ph type="title"/>
          </p:nvPr>
        </p:nvSpPr>
        <p:spPr>
          <a:xfrm>
            <a:off x="615458" y="199859"/>
            <a:ext cx="3782371" cy="609403"/>
          </a:xfrm>
        </p:spPr>
        <p:txBody>
          <a:bodyPr anchor="b">
            <a:normAutofit/>
          </a:bodyPr>
          <a:lstStyle/>
          <a:p>
            <a:r>
              <a:rPr lang="en-US" sz="3600" dirty="0">
                <a:latin typeface="Arial" panose="020B0604020202020204" pitchFamily="34" charset="0"/>
                <a:cs typeface="Arial" panose="020B0604020202020204" pitchFamily="34" charset="0"/>
              </a:rPr>
              <a:t>Duplicate Values:</a:t>
            </a:r>
          </a:p>
        </p:txBody>
      </p:sp>
      <p:sp>
        <p:nvSpPr>
          <p:cNvPr id="6" name="Content Placeholder 5">
            <a:extLst>
              <a:ext uri="{FF2B5EF4-FFF2-40B4-BE49-F238E27FC236}">
                <a16:creationId xmlns:a16="http://schemas.microsoft.com/office/drawing/2014/main" id="{13AD0FDD-223A-1F07-6897-8B1B98A7B106}"/>
              </a:ext>
            </a:extLst>
          </p:cNvPr>
          <p:cNvSpPr>
            <a:spLocks noGrp="1"/>
          </p:cNvSpPr>
          <p:nvPr>
            <p:ph idx="1"/>
          </p:nvPr>
        </p:nvSpPr>
        <p:spPr>
          <a:xfrm>
            <a:off x="615458" y="1123924"/>
            <a:ext cx="6268770" cy="4899413"/>
          </a:xfrm>
        </p:spPr>
        <p:txBody>
          <a:bodyPr vert="horz" lIns="91440" tIns="45720" rIns="91440" bIns="45720" rtlCol="0">
            <a:normAutofit/>
          </a:bodyPr>
          <a:lstStyle/>
          <a:p>
            <a:pPr algn="just">
              <a:lnSpc>
                <a:spcPct val="100000"/>
              </a:lnSpc>
            </a:pPr>
            <a:r>
              <a:rPr lang="en-US" sz="1600" dirty="0">
                <a:latin typeface="Arial" panose="020B0604020202020204" pitchFamily="34" charset="0"/>
                <a:ea typeface="+mn-lt"/>
                <a:cs typeface="Arial" panose="020B0604020202020204" pitchFamily="34" charset="0"/>
              </a:rPr>
              <a:t>It is generally a good practice to drop duplicate rows in a dataset as they do not provide any additional information and can skew the results of any analysis performed on the dataset. </a:t>
            </a:r>
          </a:p>
          <a:p>
            <a:pPr algn="just">
              <a:lnSpc>
                <a:spcPct val="100000"/>
              </a:lnSpc>
            </a:pPr>
            <a:r>
              <a:rPr lang="en-US" sz="1600" dirty="0">
                <a:latin typeface="Arial" panose="020B0604020202020204" pitchFamily="34" charset="0"/>
                <a:ea typeface="+mn-lt"/>
                <a:cs typeface="Arial" panose="020B0604020202020204" pitchFamily="34" charset="0"/>
              </a:rPr>
              <a:t>However, in this particular case, dropping duplicate rows may not be appropriate as there is no unique identifier for each row.</a:t>
            </a:r>
          </a:p>
          <a:p>
            <a:pPr algn="just">
              <a:lnSpc>
                <a:spcPct val="100000"/>
              </a:lnSpc>
            </a:pPr>
            <a:r>
              <a:rPr lang="en-US" sz="1600" dirty="0">
                <a:latin typeface="Arial" panose="020B0604020202020204" pitchFamily="34" charset="0"/>
                <a:ea typeface="+mn-lt"/>
                <a:cs typeface="Arial" panose="020B0604020202020204" pitchFamily="34" charset="0"/>
              </a:rPr>
              <a:t> Each row consists of a date, a customer ID, and a product purchased, but the same product can be purchased by multiple customers on the same date. </a:t>
            </a:r>
          </a:p>
          <a:p>
            <a:pPr algn="just">
              <a:lnSpc>
                <a:spcPct val="100000"/>
              </a:lnSpc>
            </a:pPr>
            <a:r>
              <a:rPr lang="en-US" sz="1600" dirty="0">
                <a:latin typeface="Arial" panose="020B0604020202020204" pitchFamily="34" charset="0"/>
                <a:ea typeface="+mn-lt"/>
                <a:cs typeface="Arial" panose="020B0604020202020204" pitchFamily="34" charset="0"/>
              </a:rPr>
              <a:t>Therefore, we drop duplicate rows, it may inadvertently remove valid information from the dataset.</a:t>
            </a:r>
          </a:p>
          <a:p>
            <a:pPr algn="just">
              <a:lnSpc>
                <a:spcPct val="100000"/>
              </a:lnSpc>
            </a:pPr>
            <a:r>
              <a:rPr lang="en-US" sz="1600" dirty="0">
                <a:latin typeface="Arial" panose="020B0604020202020204" pitchFamily="34" charset="0"/>
                <a:cs typeface="Arial" panose="020B0604020202020204" pitchFamily="34" charset="0"/>
              </a:rPr>
              <a:t>So duplicate values are not removed from the dataset.</a:t>
            </a:r>
          </a:p>
        </p:txBody>
      </p:sp>
      <p:pic>
        <p:nvPicPr>
          <p:cNvPr id="8" name="Picture 7" descr="Digital financial graph">
            <a:extLst>
              <a:ext uri="{FF2B5EF4-FFF2-40B4-BE49-F238E27FC236}">
                <a16:creationId xmlns:a16="http://schemas.microsoft.com/office/drawing/2014/main" id="{0183DC50-C07F-C904-074E-232ECCF9D27C}"/>
              </a:ext>
            </a:extLst>
          </p:cNvPr>
          <p:cNvPicPr>
            <a:picLocks noChangeAspect="1"/>
          </p:cNvPicPr>
          <p:nvPr/>
        </p:nvPicPr>
        <p:blipFill rotWithShape="1">
          <a:blip r:embed="rId2"/>
          <a:srcRect l="36265" r="26760"/>
          <a:stretch/>
        </p:blipFill>
        <p:spPr>
          <a:xfrm>
            <a:off x="7684006" y="847362"/>
            <a:ext cx="4507993" cy="6010638"/>
          </a:xfrm>
          <a:prstGeom prst="rect">
            <a:avLst/>
          </a:prstGeom>
        </p:spPr>
      </p:pic>
      <p:grpSp>
        <p:nvGrpSpPr>
          <p:cNvPr id="3" name="object 2">
            <a:extLst>
              <a:ext uri="{FF2B5EF4-FFF2-40B4-BE49-F238E27FC236}">
                <a16:creationId xmlns:a16="http://schemas.microsoft.com/office/drawing/2014/main" id="{86192BEA-6659-1ED5-4608-2D6BFC13CD0F}"/>
              </a:ext>
            </a:extLst>
          </p:cNvPr>
          <p:cNvGrpSpPr/>
          <p:nvPr/>
        </p:nvGrpSpPr>
        <p:grpSpPr>
          <a:xfrm>
            <a:off x="0" y="6252767"/>
            <a:ext cx="12192000" cy="605367"/>
            <a:chOff x="0" y="4689575"/>
            <a:chExt cx="9144000" cy="454025"/>
          </a:xfrm>
        </p:grpSpPr>
        <p:sp>
          <p:nvSpPr>
            <p:cNvPr id="4" name="object 3">
              <a:extLst>
                <a:ext uri="{FF2B5EF4-FFF2-40B4-BE49-F238E27FC236}">
                  <a16:creationId xmlns:a16="http://schemas.microsoft.com/office/drawing/2014/main" id="{ACEA70DA-5355-8AC9-98CC-7848680A9EC0}"/>
                </a:ext>
              </a:extLst>
            </p:cNvPr>
            <p:cNvSpPr/>
            <p:nvPr/>
          </p:nvSpPr>
          <p:spPr>
            <a:xfrm>
              <a:off x="0" y="4727675"/>
              <a:ext cx="9144000" cy="415925"/>
            </a:xfrm>
            <a:custGeom>
              <a:avLst/>
              <a:gdLst/>
              <a:ahLst/>
              <a:cxnLst/>
              <a:rect l="l" t="t" r="r" b="b"/>
              <a:pathLst>
                <a:path w="9144000" h="415925">
                  <a:moveTo>
                    <a:pt x="9143999" y="415799"/>
                  </a:moveTo>
                  <a:lnTo>
                    <a:pt x="0" y="415799"/>
                  </a:lnTo>
                  <a:lnTo>
                    <a:pt x="0" y="0"/>
                  </a:lnTo>
                  <a:lnTo>
                    <a:pt x="9143999" y="0"/>
                  </a:lnTo>
                  <a:lnTo>
                    <a:pt x="9143999" y="415799"/>
                  </a:lnTo>
                  <a:close/>
                </a:path>
              </a:pathLst>
            </a:custGeom>
            <a:solidFill>
              <a:srgbClr val="1975D1">
                <a:alpha val="23419"/>
              </a:srgbClr>
            </a:solidFill>
          </p:spPr>
          <p:txBody>
            <a:bodyPr wrap="square" lIns="0" tIns="0" rIns="0" bIns="0" rtlCol="0"/>
            <a:lstStyle/>
            <a:p>
              <a:endParaRPr sz="2400"/>
            </a:p>
          </p:txBody>
        </p:sp>
        <p:pic>
          <p:nvPicPr>
            <p:cNvPr id="5" name="object 4">
              <a:extLst>
                <a:ext uri="{FF2B5EF4-FFF2-40B4-BE49-F238E27FC236}">
                  <a16:creationId xmlns:a16="http://schemas.microsoft.com/office/drawing/2014/main" id="{EDC4D49D-00F8-4EE7-B518-247467F59601}"/>
                </a:ext>
              </a:extLst>
            </p:cNvPr>
            <p:cNvPicPr/>
            <p:nvPr/>
          </p:nvPicPr>
          <p:blipFill>
            <a:blip r:embed="rId3" cstate="print"/>
            <a:stretch>
              <a:fillRect/>
            </a:stretch>
          </p:blipFill>
          <p:spPr>
            <a:xfrm>
              <a:off x="8124854" y="4689575"/>
              <a:ext cx="1019145" cy="453899"/>
            </a:xfrm>
            <a:prstGeom prst="rect">
              <a:avLst/>
            </a:prstGeom>
          </p:spPr>
        </p:pic>
      </p:grpSp>
      <p:sp>
        <p:nvSpPr>
          <p:cNvPr id="7" name="object 21">
            <a:extLst>
              <a:ext uri="{FF2B5EF4-FFF2-40B4-BE49-F238E27FC236}">
                <a16:creationId xmlns:a16="http://schemas.microsoft.com/office/drawing/2014/main" id="{4A4493D2-D1E0-26DF-0C03-3D693B004664}"/>
              </a:ext>
            </a:extLst>
          </p:cNvPr>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dirty="0"/>
          </a:p>
        </p:txBody>
      </p:sp>
    </p:spTree>
    <p:extLst>
      <p:ext uri="{BB962C8B-B14F-4D97-AF65-F5344CB8AC3E}">
        <p14:creationId xmlns:p14="http://schemas.microsoft.com/office/powerpoint/2010/main" val="560484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CD6A-A01D-503E-B7DC-991CB42FE007}"/>
              </a:ext>
            </a:extLst>
          </p:cNvPr>
          <p:cNvSpPr>
            <a:spLocks noGrp="1"/>
          </p:cNvSpPr>
          <p:nvPr>
            <p:ph type="title"/>
          </p:nvPr>
        </p:nvSpPr>
        <p:spPr>
          <a:xfrm>
            <a:off x="615458" y="285134"/>
            <a:ext cx="2730320" cy="579907"/>
          </a:xfrm>
        </p:spPr>
        <p:txBody>
          <a:bodyPr anchor="b">
            <a:normAutofit fontScale="90000"/>
          </a:bodyPr>
          <a:lstStyle/>
          <a:p>
            <a:r>
              <a:rPr lang="en-US" sz="3600" dirty="0">
                <a:latin typeface="Arial" panose="020B0604020202020204" pitchFamily="34" charset="0"/>
                <a:ea typeface="+mj-lt"/>
                <a:cs typeface="Arial" panose="020B0604020202020204" pitchFamily="34" charset="0"/>
              </a:rPr>
              <a:t>Assumptions:</a:t>
            </a:r>
            <a:endParaRPr lang="en-US" sz="36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3FAE6E6E-BBC6-FB70-92D9-F58EA8B8290C}"/>
              </a:ext>
            </a:extLst>
          </p:cNvPr>
          <p:cNvSpPr>
            <a:spLocks noGrp="1"/>
          </p:cNvSpPr>
          <p:nvPr>
            <p:ph idx="1"/>
          </p:nvPr>
        </p:nvSpPr>
        <p:spPr>
          <a:xfrm>
            <a:off x="615458" y="898161"/>
            <a:ext cx="6268770" cy="4378894"/>
          </a:xfrm>
        </p:spPr>
        <p:txBody>
          <a:bodyPr vert="horz" lIns="91440" tIns="45720" rIns="91440" bIns="45720" rtlCol="0" anchor="t">
            <a:normAutofit/>
          </a:bodyPr>
          <a:lstStyle/>
          <a:p>
            <a:pPr algn="just">
              <a:lnSpc>
                <a:spcPct val="100000"/>
              </a:lnSpc>
            </a:pPr>
            <a:r>
              <a:rPr lang="en-US" sz="1600" dirty="0">
                <a:latin typeface="Arial" panose="020B0604020202020204" pitchFamily="34" charset="0"/>
                <a:ea typeface="+mn-lt"/>
                <a:cs typeface="Arial" panose="020B0604020202020204" pitchFamily="34" charset="0"/>
              </a:rPr>
              <a:t>The data represents a list of items purchased at a grocery store on various dates.</a:t>
            </a:r>
            <a:endParaRPr lang="en-US" sz="1600" dirty="0">
              <a:latin typeface="Arial" panose="020B0604020202020204" pitchFamily="34" charset="0"/>
              <a:cs typeface="Arial" panose="020B0604020202020204" pitchFamily="34" charset="0"/>
            </a:endParaRPr>
          </a:p>
          <a:p>
            <a:pPr algn="just">
              <a:lnSpc>
                <a:spcPct val="100000"/>
              </a:lnSpc>
            </a:pPr>
            <a:r>
              <a:rPr lang="en-US" sz="1600" dirty="0">
                <a:latin typeface="Arial" panose="020B0604020202020204" pitchFamily="34" charset="0"/>
                <a:ea typeface="+mn-lt"/>
                <a:cs typeface="Arial" panose="020B0604020202020204" pitchFamily="34" charset="0"/>
              </a:rPr>
              <a:t>Each entry in the data represents a single item purchased.</a:t>
            </a:r>
            <a:endParaRPr lang="en-US" sz="1600" dirty="0">
              <a:latin typeface="Arial" panose="020B0604020202020204" pitchFamily="34" charset="0"/>
              <a:cs typeface="Arial" panose="020B0604020202020204" pitchFamily="34" charset="0"/>
            </a:endParaRPr>
          </a:p>
          <a:p>
            <a:pPr algn="just">
              <a:lnSpc>
                <a:spcPct val="100000"/>
              </a:lnSpc>
            </a:pPr>
            <a:r>
              <a:rPr lang="en-US" sz="1600" dirty="0">
                <a:latin typeface="Arial" panose="020B0604020202020204" pitchFamily="34" charset="0"/>
                <a:ea typeface="+mn-lt"/>
                <a:cs typeface="Arial" panose="020B0604020202020204" pitchFamily="34" charset="0"/>
              </a:rPr>
              <a:t>The first column in the data represents the date the item was purchased.</a:t>
            </a:r>
            <a:endParaRPr lang="en-US" sz="1600" dirty="0">
              <a:latin typeface="Arial" panose="020B0604020202020204" pitchFamily="34" charset="0"/>
              <a:cs typeface="Arial" panose="020B0604020202020204" pitchFamily="34" charset="0"/>
            </a:endParaRPr>
          </a:p>
          <a:p>
            <a:pPr algn="just">
              <a:lnSpc>
                <a:spcPct val="100000"/>
              </a:lnSpc>
            </a:pPr>
            <a:r>
              <a:rPr lang="en-US" sz="1600" dirty="0">
                <a:latin typeface="Arial" panose="020B0604020202020204" pitchFamily="34" charset="0"/>
                <a:ea typeface="+mn-lt"/>
                <a:cs typeface="Arial" panose="020B0604020202020204" pitchFamily="34" charset="0"/>
              </a:rPr>
              <a:t>The second column represents the customer who made the purchase.</a:t>
            </a:r>
            <a:endParaRPr lang="en-US" sz="1600" dirty="0">
              <a:latin typeface="Arial" panose="020B0604020202020204" pitchFamily="34" charset="0"/>
              <a:cs typeface="Arial" panose="020B0604020202020204" pitchFamily="34" charset="0"/>
            </a:endParaRPr>
          </a:p>
          <a:p>
            <a:pPr algn="just">
              <a:lnSpc>
                <a:spcPct val="100000"/>
              </a:lnSpc>
            </a:pPr>
            <a:r>
              <a:rPr lang="en-US" sz="1600" dirty="0">
                <a:latin typeface="Arial" panose="020B0604020202020204" pitchFamily="34" charset="0"/>
                <a:ea typeface="+mn-lt"/>
                <a:cs typeface="Arial" panose="020B0604020202020204" pitchFamily="34" charset="0"/>
              </a:rPr>
              <a:t>The third column represents the item purchased.</a:t>
            </a:r>
            <a:endParaRPr lang="en-US" sz="1600" dirty="0">
              <a:latin typeface="Arial" panose="020B0604020202020204" pitchFamily="34" charset="0"/>
              <a:cs typeface="Arial" panose="020B0604020202020204" pitchFamily="34" charset="0"/>
            </a:endParaRPr>
          </a:p>
          <a:p>
            <a:pPr algn="just">
              <a:lnSpc>
                <a:spcPct val="100000"/>
              </a:lnSpc>
            </a:pPr>
            <a:r>
              <a:rPr lang="en-US" sz="1600" dirty="0">
                <a:latin typeface="Arial" panose="020B0604020202020204" pitchFamily="34" charset="0"/>
                <a:ea typeface="+mn-lt"/>
                <a:cs typeface="Arial" panose="020B0604020202020204" pitchFamily="34" charset="0"/>
              </a:rPr>
              <a:t>The same item can be purchased by multiple customers on different dates.</a:t>
            </a:r>
            <a:endParaRPr lang="en-US" sz="1600" dirty="0">
              <a:latin typeface="Arial" panose="020B0604020202020204" pitchFamily="34" charset="0"/>
              <a:cs typeface="Arial" panose="020B0604020202020204" pitchFamily="34" charset="0"/>
            </a:endParaRPr>
          </a:p>
          <a:p>
            <a:pPr algn="just">
              <a:lnSpc>
                <a:spcPct val="100000"/>
              </a:lnSpc>
            </a:pPr>
            <a:r>
              <a:rPr lang="en-US" sz="1600" dirty="0">
                <a:latin typeface="Arial" panose="020B0604020202020204" pitchFamily="34" charset="0"/>
                <a:ea typeface="+mn-lt"/>
                <a:cs typeface="Arial" panose="020B0604020202020204" pitchFamily="34" charset="0"/>
              </a:rPr>
              <a:t>There is no information provided about the quantity or price of each item.</a:t>
            </a:r>
          </a:p>
          <a:p>
            <a:pPr algn="just">
              <a:lnSpc>
                <a:spcPct val="100000"/>
              </a:lnSpc>
            </a:pPr>
            <a:r>
              <a:rPr lang="en-US" sz="1600" dirty="0">
                <a:latin typeface="Arial" panose="020B0604020202020204" pitchFamily="34" charset="0"/>
                <a:cs typeface="Arial" panose="020B0604020202020204" pitchFamily="34" charset="0"/>
              </a:rPr>
              <a:t>We have not dropped the duplicated values.</a:t>
            </a:r>
          </a:p>
        </p:txBody>
      </p:sp>
      <p:pic>
        <p:nvPicPr>
          <p:cNvPr id="5" name="Picture 4" descr="Stock exchange numbers">
            <a:extLst>
              <a:ext uri="{FF2B5EF4-FFF2-40B4-BE49-F238E27FC236}">
                <a16:creationId xmlns:a16="http://schemas.microsoft.com/office/drawing/2014/main" id="{0BB9AAC1-5437-BCD6-7E56-800919164C50}"/>
              </a:ext>
            </a:extLst>
          </p:cNvPr>
          <p:cNvPicPr>
            <a:picLocks noChangeAspect="1"/>
          </p:cNvPicPr>
          <p:nvPr/>
        </p:nvPicPr>
        <p:blipFill rotWithShape="1">
          <a:blip r:embed="rId2"/>
          <a:srcRect l="34617" r="21570" b="-3"/>
          <a:stretch/>
        </p:blipFill>
        <p:spPr>
          <a:xfrm>
            <a:off x="7684006" y="834662"/>
            <a:ext cx="4507993" cy="6023338"/>
          </a:xfrm>
          <a:prstGeom prst="rect">
            <a:avLst/>
          </a:prstGeom>
        </p:spPr>
      </p:pic>
      <p:grpSp>
        <p:nvGrpSpPr>
          <p:cNvPr id="4" name="object 2">
            <a:extLst>
              <a:ext uri="{FF2B5EF4-FFF2-40B4-BE49-F238E27FC236}">
                <a16:creationId xmlns:a16="http://schemas.microsoft.com/office/drawing/2014/main" id="{40B947C9-C77D-1AF3-AD2F-A02EF35C57D3}"/>
              </a:ext>
            </a:extLst>
          </p:cNvPr>
          <p:cNvGrpSpPr/>
          <p:nvPr/>
        </p:nvGrpSpPr>
        <p:grpSpPr>
          <a:xfrm>
            <a:off x="0" y="6252767"/>
            <a:ext cx="12192000" cy="605367"/>
            <a:chOff x="0" y="4689575"/>
            <a:chExt cx="9144000" cy="454025"/>
          </a:xfrm>
        </p:grpSpPr>
        <p:sp>
          <p:nvSpPr>
            <p:cNvPr id="6" name="object 3">
              <a:extLst>
                <a:ext uri="{FF2B5EF4-FFF2-40B4-BE49-F238E27FC236}">
                  <a16:creationId xmlns:a16="http://schemas.microsoft.com/office/drawing/2014/main" id="{D4A16A7D-1505-2D14-7D49-452C19932CDC}"/>
                </a:ext>
              </a:extLst>
            </p:cNvPr>
            <p:cNvSpPr/>
            <p:nvPr/>
          </p:nvSpPr>
          <p:spPr>
            <a:xfrm>
              <a:off x="0" y="4727675"/>
              <a:ext cx="9144000" cy="415925"/>
            </a:xfrm>
            <a:custGeom>
              <a:avLst/>
              <a:gdLst/>
              <a:ahLst/>
              <a:cxnLst/>
              <a:rect l="l" t="t" r="r" b="b"/>
              <a:pathLst>
                <a:path w="9144000" h="415925">
                  <a:moveTo>
                    <a:pt x="9143999" y="415799"/>
                  </a:moveTo>
                  <a:lnTo>
                    <a:pt x="0" y="415799"/>
                  </a:lnTo>
                  <a:lnTo>
                    <a:pt x="0" y="0"/>
                  </a:lnTo>
                  <a:lnTo>
                    <a:pt x="9143999" y="0"/>
                  </a:lnTo>
                  <a:lnTo>
                    <a:pt x="9143999" y="415799"/>
                  </a:lnTo>
                  <a:close/>
                </a:path>
              </a:pathLst>
            </a:custGeom>
            <a:solidFill>
              <a:srgbClr val="1975D1">
                <a:alpha val="23419"/>
              </a:srgbClr>
            </a:solidFill>
          </p:spPr>
          <p:txBody>
            <a:bodyPr wrap="square" lIns="0" tIns="0" rIns="0" bIns="0" rtlCol="0"/>
            <a:lstStyle/>
            <a:p>
              <a:endParaRPr sz="2400"/>
            </a:p>
          </p:txBody>
        </p:sp>
        <p:pic>
          <p:nvPicPr>
            <p:cNvPr id="7" name="object 4">
              <a:extLst>
                <a:ext uri="{FF2B5EF4-FFF2-40B4-BE49-F238E27FC236}">
                  <a16:creationId xmlns:a16="http://schemas.microsoft.com/office/drawing/2014/main" id="{E82AF235-54B8-CFF8-80DB-512B373B6BB7}"/>
                </a:ext>
              </a:extLst>
            </p:cNvPr>
            <p:cNvPicPr/>
            <p:nvPr/>
          </p:nvPicPr>
          <p:blipFill>
            <a:blip r:embed="rId3" cstate="print"/>
            <a:stretch>
              <a:fillRect/>
            </a:stretch>
          </p:blipFill>
          <p:spPr>
            <a:xfrm>
              <a:off x="8124854" y="4689575"/>
              <a:ext cx="1019145" cy="453899"/>
            </a:xfrm>
            <a:prstGeom prst="rect">
              <a:avLst/>
            </a:prstGeom>
          </p:spPr>
        </p:pic>
      </p:grpSp>
      <p:sp>
        <p:nvSpPr>
          <p:cNvPr id="8" name="object 21">
            <a:extLst>
              <a:ext uri="{FF2B5EF4-FFF2-40B4-BE49-F238E27FC236}">
                <a16:creationId xmlns:a16="http://schemas.microsoft.com/office/drawing/2014/main" id="{A2FBDFB1-700C-AC26-E80A-1F3C16D08DDE}"/>
              </a:ext>
            </a:extLst>
          </p:cNvPr>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dirty="0"/>
          </a:p>
        </p:txBody>
      </p:sp>
    </p:spTree>
    <p:extLst>
      <p:ext uri="{BB962C8B-B14F-4D97-AF65-F5344CB8AC3E}">
        <p14:creationId xmlns:p14="http://schemas.microsoft.com/office/powerpoint/2010/main" val="41067567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TotalTime>
  <Words>2549</Words>
  <Application>Microsoft Office PowerPoint</Application>
  <PresentationFormat>Widescreen</PresentationFormat>
  <Paragraphs>324</Paragraphs>
  <Slides>36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36</vt:i4>
      </vt:variant>
    </vt:vector>
  </HeadingPairs>
  <TitlesOfParts>
    <vt:vector size="47" baseType="lpstr">
      <vt:lpstr>Algerian</vt:lpstr>
      <vt:lpstr>Arial</vt:lpstr>
      <vt:lpstr>Arial Black</vt:lpstr>
      <vt:lpstr>Arial MT</vt:lpstr>
      <vt:lpstr>Arial,Sans-Serif</vt:lpstr>
      <vt:lpstr>Calibri</vt:lpstr>
      <vt:lpstr>Calibri Light</vt:lpstr>
      <vt:lpstr>Courier New</vt:lpstr>
      <vt:lpstr>Lucida Sans Unicode</vt:lpstr>
      <vt:lpstr>Tahoma</vt:lpstr>
      <vt:lpstr>Office Theme</vt:lpstr>
      <vt:lpstr>PowerPoint Presentation</vt:lpstr>
      <vt:lpstr>Agenda</vt:lpstr>
      <vt:lpstr>Executive Summary:</vt:lpstr>
      <vt:lpstr>Problem Statement</vt:lpstr>
      <vt:lpstr>ABOUT DATA</vt:lpstr>
      <vt:lpstr>About Data : Data Characteristics</vt:lpstr>
      <vt:lpstr>About Data : Data Cleaning</vt:lpstr>
      <vt:lpstr>Duplicate Values:</vt:lpstr>
      <vt:lpstr>Assumptions:</vt:lpstr>
      <vt:lpstr>EXPLORATORY  DATA ANALYSIS</vt:lpstr>
      <vt:lpstr>Frequency of Products Sold</vt:lpstr>
      <vt:lpstr>Yearly Orders &amp; Products Sold</vt:lpstr>
      <vt:lpstr>Quarterly Count of Products Sold</vt:lpstr>
      <vt:lpstr>Monthly Count of Products Sold</vt:lpstr>
      <vt:lpstr>Orders Over Time: Quarterly Orders Placed</vt:lpstr>
      <vt:lpstr>Orders Over Time: Quarterly Products Sold</vt:lpstr>
      <vt:lpstr>Orders Over Time: Monthly Order Trend</vt:lpstr>
      <vt:lpstr>Orders Over Time: YOY Comparison</vt:lpstr>
      <vt:lpstr>Orders Over Time: WOW Order Trend</vt:lpstr>
      <vt:lpstr>Top 10 Items Sold</vt:lpstr>
      <vt:lpstr>Weekly Product Demand</vt:lpstr>
      <vt:lpstr>Summary of Exploratory Analysis</vt:lpstr>
      <vt:lpstr>Recommendation:</vt:lpstr>
      <vt:lpstr>MARKET BASKET  ANALYSIS</vt:lpstr>
      <vt:lpstr>Market Basket Analysis</vt:lpstr>
      <vt:lpstr>Market Basket Analysis : KNIME WORKFLOW</vt:lpstr>
      <vt:lpstr>Sample Output Table</vt:lpstr>
      <vt:lpstr>Associations Rule</vt:lpstr>
      <vt:lpstr>Association Rule Parameters</vt:lpstr>
      <vt:lpstr>Associations : KNIME Output</vt:lpstr>
      <vt:lpstr>Associations</vt:lpstr>
      <vt:lpstr>Recommendations</vt:lpstr>
      <vt:lpstr>Recommendation - 1</vt:lpstr>
      <vt:lpstr>Recommendation - 2</vt:lpstr>
      <vt:lpstr>Recommendations - 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Abhishek K hiremath</dc:creator>
  <cp:lastModifiedBy>Abhishek K hiremath</cp:lastModifiedBy>
  <cp:revision>1</cp:revision>
  <dcterms:created xsi:type="dcterms:W3CDTF">2024-09-29T08:16:27Z</dcterms:created>
  <dcterms:modified xsi:type="dcterms:W3CDTF">2024-09-29T12:15:46Z</dcterms:modified>
</cp:coreProperties>
</file>